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55" r:id="rId1"/>
  </p:sldMasterIdLst>
  <p:notesMasterIdLst>
    <p:notesMasterId r:id="rId71"/>
  </p:notesMasterIdLst>
  <p:handoutMasterIdLst>
    <p:handoutMasterId r:id="rId72"/>
  </p:handoutMasterIdLst>
  <p:sldIdLst>
    <p:sldId id="1037" r:id="rId2"/>
    <p:sldId id="1044" r:id="rId3"/>
    <p:sldId id="1129" r:id="rId4"/>
    <p:sldId id="1126" r:id="rId5"/>
    <p:sldId id="1127" r:id="rId6"/>
    <p:sldId id="1192" r:id="rId7"/>
    <p:sldId id="1171" r:id="rId8"/>
    <p:sldId id="1191" r:id="rId9"/>
    <p:sldId id="1190" r:id="rId10"/>
    <p:sldId id="1189" r:id="rId11"/>
    <p:sldId id="1173" r:id="rId12"/>
    <p:sldId id="1165" r:id="rId13"/>
    <p:sldId id="1150" r:id="rId14"/>
    <p:sldId id="1133" r:id="rId15"/>
    <p:sldId id="1152" r:id="rId16"/>
    <p:sldId id="1166" r:id="rId17"/>
    <p:sldId id="1134" r:id="rId18"/>
    <p:sldId id="1136" r:id="rId19"/>
    <p:sldId id="1137" r:id="rId20"/>
    <p:sldId id="1138" r:id="rId21"/>
    <p:sldId id="1139" r:id="rId22"/>
    <p:sldId id="1140" r:id="rId23"/>
    <p:sldId id="1167" r:id="rId24"/>
    <p:sldId id="1141" r:id="rId25"/>
    <p:sldId id="1143" r:id="rId26"/>
    <p:sldId id="1146" r:id="rId27"/>
    <p:sldId id="1169" r:id="rId28"/>
    <p:sldId id="1168" r:id="rId29"/>
    <p:sldId id="1147" r:id="rId30"/>
    <p:sldId id="1162" r:id="rId31"/>
    <p:sldId id="1163" r:id="rId32"/>
    <p:sldId id="1164" r:id="rId33"/>
    <p:sldId id="1056" r:id="rId34"/>
    <p:sldId id="1068" r:id="rId35"/>
    <p:sldId id="1178" r:id="rId36"/>
    <p:sldId id="1069" r:id="rId37"/>
    <p:sldId id="1188" r:id="rId38"/>
    <p:sldId id="1194" r:id="rId39"/>
    <p:sldId id="1195" r:id="rId40"/>
    <p:sldId id="1175" r:id="rId41"/>
    <p:sldId id="1209" r:id="rId42"/>
    <p:sldId id="1081" r:id="rId43"/>
    <p:sldId id="1200" r:id="rId44"/>
    <p:sldId id="1111" r:id="rId45"/>
    <p:sldId id="1201" r:id="rId46"/>
    <p:sldId id="1202" r:id="rId47"/>
    <p:sldId id="1159" r:id="rId48"/>
    <p:sldId id="1193" r:id="rId49"/>
    <p:sldId id="1203" r:id="rId50"/>
    <p:sldId id="1204" r:id="rId51"/>
    <p:sldId id="1205" r:id="rId52"/>
    <p:sldId id="1206" r:id="rId53"/>
    <p:sldId id="1207" r:id="rId54"/>
    <p:sldId id="1208" r:id="rId55"/>
    <p:sldId id="1198" r:id="rId56"/>
    <p:sldId id="1218" r:id="rId57"/>
    <p:sldId id="1196" r:id="rId58"/>
    <p:sldId id="1210" r:id="rId59"/>
    <p:sldId id="1197" r:id="rId60"/>
    <p:sldId id="1199" r:id="rId61"/>
    <p:sldId id="1219" r:id="rId62"/>
    <p:sldId id="1212" r:id="rId63"/>
    <p:sldId id="1220" r:id="rId64"/>
    <p:sldId id="1213" r:id="rId65"/>
    <p:sldId id="1226" r:id="rId66"/>
    <p:sldId id="1216" r:id="rId67"/>
    <p:sldId id="1224" r:id="rId68"/>
    <p:sldId id="1223" r:id="rId69"/>
    <p:sldId id="1225" r:id="rId70"/>
  </p:sldIdLst>
  <p:sldSz cx="9144000" cy="6858000" type="letter"/>
  <p:notesSz cx="6994525" cy="9278938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14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/>
    <p:restoredTop sz="94565"/>
  </p:normalViewPr>
  <p:slideViewPr>
    <p:cSldViewPr snapToGrid="0">
      <p:cViewPr varScale="1">
        <p:scale>
          <a:sx n="165" d="100"/>
          <a:sy n="165" d="100"/>
        </p:scale>
        <p:origin x="2160" y="192"/>
      </p:cViewPr>
      <p:guideLst>
        <p:guide orient="horz" pos="4319"/>
        <p:guide pos="149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680"/>
    </p:cViewPr>
  </p:sorterViewPr>
  <p:notesViewPr>
    <p:cSldViewPr snapToGrid="0">
      <p:cViewPr varScale="1">
        <p:scale>
          <a:sx n="85" d="100"/>
          <a:sy n="85" d="100"/>
        </p:scale>
        <p:origin x="-1872" y="-78"/>
      </p:cViewPr>
      <p:guideLst>
        <p:guide orient="horz" pos="2923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4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82E654F-893A-2441-8661-20EF8F99FC7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432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71" tIns="44547" rIns="92271" bIns="44547" numCol="1" anchor="t" anchorCtr="0" compatLnSpc="1">
            <a:prstTxWarp prst="textNoShape">
              <a:avLst/>
            </a:prstTxWarp>
          </a:bodyPr>
          <a:lstStyle>
            <a:lvl1pPr defTabSz="900113">
              <a:spcBef>
                <a:spcPct val="0"/>
              </a:spcBef>
              <a:defRPr sz="1200" i="1">
                <a:latin typeface="Symbo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28D9625-8539-304B-8F33-B6B88EA6418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1288" y="-1588"/>
            <a:ext cx="304323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71" tIns="44547" rIns="92271" bIns="44547" numCol="1" anchor="t" anchorCtr="0" compatLnSpc="1">
            <a:prstTxWarp prst="textNoShape">
              <a:avLst/>
            </a:prstTxWarp>
          </a:bodyPr>
          <a:lstStyle>
            <a:lvl1pPr algn="r" defTabSz="900113">
              <a:spcBef>
                <a:spcPct val="0"/>
              </a:spcBef>
              <a:defRPr sz="1200" i="1">
                <a:latin typeface="Symbo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5E04ADA3-B051-7546-A1B8-8FFEF7134EF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4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71" tIns="44547" rIns="92271" bIns="44547" numCol="1" anchor="b" anchorCtr="0" compatLnSpc="1">
            <a:prstTxWarp prst="textNoShape">
              <a:avLst/>
            </a:prstTxWarp>
          </a:bodyPr>
          <a:lstStyle>
            <a:lvl1pPr defTabSz="900113">
              <a:spcBef>
                <a:spcPct val="0"/>
              </a:spcBef>
              <a:defRPr sz="1200" i="1">
                <a:latin typeface="Symbo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CB291F2-A242-524A-B3A8-6DD2C1ADE90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1288" y="8805863"/>
            <a:ext cx="304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71" tIns="44547" rIns="92271" bIns="44547" numCol="1" anchor="b" anchorCtr="0" compatLnSpc="1">
            <a:prstTxWarp prst="textNoShape">
              <a:avLst/>
            </a:prstTxWarp>
          </a:bodyPr>
          <a:lstStyle>
            <a:lvl1pPr algn="r" defTabSz="900113">
              <a:spcBef>
                <a:spcPct val="0"/>
              </a:spcBef>
              <a:defRPr sz="1200" i="1">
                <a:latin typeface="Symbol" pitchFamily="2" charset="2"/>
              </a:defRPr>
            </a:lvl1pPr>
          </a:lstStyle>
          <a:p>
            <a:fld id="{10CBBF03-F23C-254F-B406-578827AA7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>
            <a:extLst>
              <a:ext uri="{FF2B5EF4-FFF2-40B4-BE49-F238E27FC236}">
                <a16:creationId xmlns:a16="http://schemas.microsoft.com/office/drawing/2014/main" id="{1DE93305-C8C9-7041-A53C-734852E8FB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2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067" tIns="45535" rIns="91067" bIns="45535" numCol="1" anchor="t" anchorCtr="0" compatLnSpc="1">
            <a:prstTxWarp prst="textNoShape">
              <a:avLst/>
            </a:prstTxWarp>
            <a:spAutoFit/>
          </a:bodyPr>
          <a:lstStyle>
            <a:lvl1pPr defTabSz="911225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5619" name="Rectangle 3">
            <a:extLst>
              <a:ext uri="{FF2B5EF4-FFF2-40B4-BE49-F238E27FC236}">
                <a16:creationId xmlns:a16="http://schemas.microsoft.com/office/drawing/2014/main" id="{CC0695B3-3148-0146-8A66-B2B7C7DCE3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51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067" tIns="45535" rIns="91067" bIns="45535" numCol="1" anchor="t" anchorCtr="0" compatLnSpc="1">
            <a:prstTxWarp prst="textNoShape">
              <a:avLst/>
            </a:prstTxWarp>
            <a:spAutoFit/>
          </a:bodyPr>
          <a:lstStyle>
            <a:lvl1pPr algn="r" defTabSz="911225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5620" name="Rectangle 4">
            <a:extLst>
              <a:ext uri="{FF2B5EF4-FFF2-40B4-BE49-F238E27FC236}">
                <a16:creationId xmlns:a16="http://schemas.microsoft.com/office/drawing/2014/main" id="{0C98059A-3A55-8543-9753-DCEF52732F0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6650" y="685800"/>
            <a:ext cx="4670425" cy="3502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95621" name="Rectangle 5">
            <a:extLst>
              <a:ext uri="{FF2B5EF4-FFF2-40B4-BE49-F238E27FC236}">
                <a16:creationId xmlns:a16="http://schemas.microsoft.com/office/drawing/2014/main" id="{3C1BF36F-7BC5-F043-9321-E5D86BE021F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6425"/>
            <a:ext cx="5114925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067" tIns="45535" rIns="91067" bIns="45535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5622" name="Rectangle 6">
            <a:extLst>
              <a:ext uri="{FF2B5EF4-FFF2-40B4-BE49-F238E27FC236}">
                <a16:creationId xmlns:a16="http://schemas.microsoft.com/office/drawing/2014/main" id="{A502739F-9467-F54F-ADF2-26EA98C44EB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17000"/>
            <a:ext cx="3052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067" tIns="45535" rIns="91067" bIns="45535" numCol="1" anchor="b" anchorCtr="0" compatLnSpc="1">
            <a:prstTxWarp prst="textNoShape">
              <a:avLst/>
            </a:prstTxWarp>
            <a:spAutoFit/>
          </a:bodyPr>
          <a:lstStyle>
            <a:lvl1pPr defTabSz="911225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5623" name="Rectangle 7">
            <a:extLst>
              <a:ext uri="{FF2B5EF4-FFF2-40B4-BE49-F238E27FC236}">
                <a16:creationId xmlns:a16="http://schemas.microsoft.com/office/drawing/2014/main" id="{D620EFC9-276A-FE43-98A5-F658AA08E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9017000"/>
            <a:ext cx="3051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067" tIns="45535" rIns="91067" bIns="45535" numCol="1" anchor="b" anchorCtr="0" compatLnSpc="1">
            <a:prstTxWarp prst="textNoShape">
              <a:avLst/>
            </a:prstTxWarp>
            <a:spAutoFit/>
          </a:bodyPr>
          <a:lstStyle>
            <a:lvl1pPr algn="r" defTabSz="911225">
              <a:defRPr sz="1200">
                <a:latin typeface="Times New Roman" panose="02020603050405020304" pitchFamily="18" charset="0"/>
              </a:defRPr>
            </a:lvl1pPr>
          </a:lstStyle>
          <a:p>
            <a:fld id="{DE72FFA3-EACC-104D-903E-AB9BD488D9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8969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4025" algn="l" defTabSz="8969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04875" algn="l" defTabSz="8969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58900" algn="l" defTabSz="8969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12925" algn="l" defTabSz="8969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43AC92-7EF2-3542-97D4-CB13C5B7B2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37B5568-EDDE-6949-97D7-BAFF6F612E3E}" type="slidenum">
              <a:rPr lang="en-US" altLang="en-US" sz="1200">
                <a:latin typeface="Times New Roman" panose="02020603050405020304" pitchFamily="18" charset="0"/>
              </a:rPr>
              <a:pPr/>
              <a:t>29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2FE2EE01-D8A5-F241-A7F8-16DC67BF6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38675" cy="34798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99FF19A-C68A-EC4F-83E8-6A8BFBE21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416425"/>
            <a:ext cx="5114925" cy="276225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c/k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CFEACB6E-ECBB-BF4E-BAFB-5FD9A07CD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338" y="9029700"/>
            <a:ext cx="3051175" cy="26193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441B9C-EF53-F04A-A138-C5CD4AC9A184}" type="slidenum">
              <a:rPr lang="en-US" altLang="en-US" sz="1100">
                <a:latin typeface="Times New Roman" panose="02020603050405020304" pitchFamily="18" charset="0"/>
              </a:rPr>
              <a:pPr/>
              <a:t>39</a:t>
            </a:fld>
            <a:endParaRPr lang="en-US" altLang="en-US" sz="1100">
              <a:latin typeface="Times New Roman" panose="02020603050405020304" pitchFamily="18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23C854CD-F82E-104F-9894-FA53F734D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D59456C-C95E-BB49-A598-096C04E60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416425"/>
            <a:ext cx="5114925" cy="277813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2671AC-3689-4146-B96F-0886C928A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81100" y="703263"/>
            <a:ext cx="4603750" cy="34528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812F5-E7E4-C54F-A18A-140719A65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9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A53B0-E05F-2D49-BB1C-DCD81E268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26E68D-BC29-9D4B-B337-6F02F4EAE598}" type="slidenum">
              <a:rPr lang="en-US" altLang="en-US" sz="1200">
                <a:latin typeface="Times New Roman" panose="02020603050405020304" pitchFamily="18" charset="0"/>
              </a:rPr>
              <a:pPr/>
              <a:t>46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Center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D2A6A-FF88-5549-8977-EE2887A0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BE4B6C-1C2E-B444-9F93-3AE39B8DDD3E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34D3B-716B-2F40-91AB-54329C99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CE3C-8FC8-7A4D-9AFF-EEA71607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7DF72-12D0-3F42-AA93-E8268EB9B4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08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A661-237E-0E4B-A826-15E1F430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5FB771-0A9C-6741-A81C-ACDB0718824C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F9617-3652-F148-904C-3E9485E2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F29BF-B4AB-2B40-80EF-9A46D504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nion Pro"/>
                <a:ea typeface="ＭＳ Ｐゴシック" charset="0"/>
                <a:cs typeface="Minion Pro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0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539517"/>
            <a:ext cx="5486400" cy="380389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2205816"/>
            <a:ext cx="8229600" cy="877256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33E9F44-6403-1341-93DB-2A58AB45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387025-18DF-A94A-89A6-9A4F914ED292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3825E81-3DEA-AA4E-B900-66248925C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426F50-3CF8-9C43-B619-990B5B95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nion Pro"/>
                <a:ea typeface="ＭＳ Ｐゴシック" charset="0"/>
                <a:cs typeface="Minion Pro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74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0"/>
            <a:ext cx="7772400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14463"/>
            <a:ext cx="3810000" cy="4576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4463"/>
            <a:ext cx="3810000" cy="4576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DE013-033B-F249-A671-47A1E949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FCC1BC0-8542-9543-ADF5-BD86B82843D1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6D093-EC4F-984D-BF3C-9F00E9F1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02754-4FBD-8142-9789-510AB109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7863" y="5991225"/>
            <a:ext cx="1701800" cy="798513"/>
          </a:xfrm>
        </p:spPr>
        <p:txBody>
          <a:bodyPr rtlCol="0"/>
          <a:lstStyle>
            <a:lvl1pPr>
              <a:defRPr>
                <a:latin typeface="Minion Pro"/>
                <a:ea typeface="ＭＳ Ｐゴシック" charset="0"/>
                <a:cs typeface="Minion Pro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911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4B1329-078C-4B42-9C30-EC9DE60F4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FB48CA-E148-494B-9592-7F21E4AF8E89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3AEE1F-5FDB-D048-B9DE-A91A29CEA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73CFB57-06B3-9540-A78C-F0522EFF3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nion Pro"/>
                <a:ea typeface="ＭＳ Ｐゴシック" charset="0"/>
                <a:cs typeface="Minion Pro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136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FCADF-3F7A-6A4C-8921-D1F61073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FE517A-2D94-A344-8D04-38F4721DB905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0BE29-600C-694F-9CDB-545A237D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F9BCD-5D3D-4949-A09A-6FBEB3EB5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F8F15-56DE-D540-89D2-283444860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19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Graphic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8FD4A-78D2-FF41-9C88-703D5D28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EEF9FC-405C-8442-9A46-0D4CC0CF0FF0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29B99-5948-C44F-80EB-370B525B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EF7AA-CC22-0944-8500-A5F6D13A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77F12-F1DF-0B45-B78C-1E0861AE1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53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FBB75-80CC-B449-B158-2527F35C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B513C7-C60B-194E-A7FF-65ADC08D0FE8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2BCB1-041C-7841-A05C-C41A0FDA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789EB-39B2-5048-BF17-A6E7696F0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4B823-2D5E-8440-A6E3-986EA3ADED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17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F4371-7099-0F41-886C-E8742DEC8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FF4CD2-D4FF-5340-A366-AEFFC52A6A43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DE621-3BFC-814B-A2EB-8BBAAFB3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34A9A-AA87-7347-9588-80FD5A30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nion Pro"/>
                <a:ea typeface="ＭＳ Ｐゴシック" charset="0"/>
                <a:cs typeface="Minion Pro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2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DAF6-4EA3-C64B-A714-2CBDEF4E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1FABE0-EF29-834A-A834-4CA19E9ED5FC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3E524-2475-9D42-B80E-F62ED0E0D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2DF84-46D5-4548-AE06-3529392E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nion Pro"/>
                <a:ea typeface="ＭＳ Ｐゴシック" charset="0"/>
                <a:cs typeface="Minion Pro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5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Graphic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C91A2-E190-164F-B668-E973EAA5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F93911-5726-154E-88BC-DC317D241CAE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9F708-347B-9B4C-85F7-888C3661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63A3F-24D5-5A4F-86BE-2A78B2F9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7FD8B-DEE6-2B4E-8C02-870CEBF484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88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C283FE7-6F19-1647-A468-AD350FB3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A9867-F6AB-144D-993A-4E9B0D247D33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963D4C0-2977-D94D-9C65-7DEB8394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96D20F8-57C9-B84D-B6ED-127AF028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32C9D-FC0A-A44E-8852-7BCC1892F9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7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62050"/>
          </a:xfrm>
        </p:spPr>
        <p:txBody>
          <a:bodyPr anchor="b">
            <a:no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09F23-DED3-6849-A3BB-133C17C30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B9700C-57C2-0646-8626-2A88F1C6AD83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44784-CE67-7A40-B2BF-07AF6DC8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EE97E-46E5-424F-B8C8-8B4F1A4C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nion Pro"/>
                <a:ea typeface="ＭＳ Ｐゴシック" charset="0"/>
                <a:cs typeface="Minion Pro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3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8E36C1A-BEC5-E94A-A8F0-365E81D23B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112FF45-B1AB-BD48-9618-496455145A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77FF2-EBC6-DB4F-9161-9D58B7DCE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532563"/>
            <a:ext cx="2133600" cy="3159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Minion Pro" panose="02040503050306020203" pitchFamily="18" charset="0"/>
              </a:defRPr>
            </a:lvl1pPr>
          </a:lstStyle>
          <a:p>
            <a:fld id="{2742612F-1D9E-674C-B516-236C9C21E82B}" type="datetime1">
              <a:rPr lang="en-US" altLang="en-US"/>
              <a:pPr/>
              <a:t>2/15/22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18FB4-8841-4345-AAF8-B04EBC925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543675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Minion Pro"/>
                <a:ea typeface="ＭＳ Ｐゴシック" charset="0"/>
                <a:cs typeface="Minion Pro"/>
              </a:defRPr>
            </a:lvl1pPr>
          </a:lstStyle>
          <a:p>
            <a:pPr>
              <a:defRPr/>
            </a:pPr>
            <a:r>
              <a:rPr lang="en-US"/>
              <a:t>Nelson, Detectors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C9B74-D08E-1B4C-BF6E-80E8E481D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532563"/>
            <a:ext cx="2133600" cy="3159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Minion Pro" panose="02040503050306020203" pitchFamily="18" charset="0"/>
              </a:defRPr>
            </a:lvl1pPr>
          </a:lstStyle>
          <a:p>
            <a:fld id="{CA290FC0-790B-AF43-8EE5-D80B769160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</p:sldLayoutIdLst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Minion Pro"/>
          <a:ea typeface="ＭＳ Ｐゴシック" charset="0"/>
          <a:cs typeface="Minion Pro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nion Pro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nion Pro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nion Pro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nion Pro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nion Pro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nion Pro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nion Pro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nion Pro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accent1"/>
          </a:solidFill>
          <a:latin typeface="Minion Pro"/>
          <a:ea typeface="ＭＳ Ｐゴシック" charset="0"/>
          <a:cs typeface="Minion Pro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accent1"/>
          </a:solidFill>
          <a:latin typeface="Minion Pro"/>
          <a:ea typeface="ＭＳ Ｐゴシック" charset="0"/>
          <a:cs typeface="Minion Pro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Minion Pro"/>
          <a:ea typeface="ＭＳ Ｐゴシック" charset="0"/>
          <a:cs typeface="Minion Pro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accent1"/>
          </a:solidFill>
          <a:latin typeface="Minion Pro"/>
          <a:ea typeface="ＭＳ Ｐゴシック" charset="0"/>
          <a:cs typeface="Minion Pro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accent1"/>
          </a:solidFill>
          <a:latin typeface="Minion Pro"/>
          <a:ea typeface="ＭＳ Ｐゴシック" charset="0"/>
          <a:cs typeface="Mini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56.emf"/><Relationship Id="rId17" Type="http://schemas.openxmlformats.org/officeDocument/2006/relationships/image" Target="../media/image58.emf"/><Relationship Id="rId2" Type="http://schemas.openxmlformats.org/officeDocument/2006/relationships/slideLayout" Target="../slideLayouts/slideLayout8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1.png"/><Relationship Id="rId15" Type="http://schemas.openxmlformats.org/officeDocument/2006/relationships/image" Target="../media/image65.png"/><Relationship Id="rId10" Type="http://schemas.openxmlformats.org/officeDocument/2006/relationships/image" Target="../media/image55.emf"/><Relationship Id="rId4" Type="http://schemas.openxmlformats.org/officeDocument/2006/relationships/image" Target="../media/image60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57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450" name="Rectangle 2">
            <a:extLst>
              <a:ext uri="{FF2B5EF4-FFF2-40B4-BE49-F238E27FC236}">
                <a16:creationId xmlns:a16="http://schemas.microsoft.com/office/drawing/2014/main" id="{E214D985-C511-1442-AF90-1D3EA97D3C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347913"/>
            <a:ext cx="7772400" cy="5857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Particle detectors and experiments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602C858F-901B-DA47-80AC-8C1CB09BBE3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Jeff Nelson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109DF781-C105-434E-89FA-638C40A94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Cute interactive version</a:t>
            </a:r>
          </a:p>
        </p:txBody>
      </p:sp>
      <p:sp>
        <p:nvSpPr>
          <p:cNvPr id="26626" name="Content Placeholder 7">
            <a:extLst>
              <a:ext uri="{FF2B5EF4-FFF2-40B4-BE49-F238E27FC236}">
                <a16:creationId xmlns:a16="http://schemas.microsoft.com/office/drawing/2014/main" id="{97CD53E6-54B5-7C47-A3A9-31BA99961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Minion Pro" panose="02040503050306020203" pitchFamily="18" charset="0"/>
                <a:ea typeface="ＭＳ Ｐゴシック" panose="020B0600070205080204" pitchFamily="34" charset="-128"/>
              </a:rPr>
              <a:t>www.symmetrymagazine.org/article/july-2015/standard-model </a:t>
            </a:r>
          </a:p>
        </p:txBody>
      </p:sp>
      <p:sp>
        <p:nvSpPr>
          <p:cNvPr id="26627" name="Date Placeholder 4">
            <a:extLst>
              <a:ext uri="{FF2B5EF4-FFF2-40B4-BE49-F238E27FC236}">
                <a16:creationId xmlns:a16="http://schemas.microsoft.com/office/drawing/2014/main" id="{4D98832D-7930-7144-A495-907FEEC285C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748B68-E2B8-DF4F-B4A6-3BACF569DDF6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26628" name="Footer Placeholder 5">
            <a:extLst>
              <a:ext uri="{FF2B5EF4-FFF2-40B4-BE49-F238E27FC236}">
                <a16:creationId xmlns:a16="http://schemas.microsoft.com/office/drawing/2014/main" id="{3A09B67C-9365-2141-BB59-ED8467FB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83" name="Rectangle 3">
            <a:extLst>
              <a:ext uri="{FF2B5EF4-FFF2-40B4-BE49-F238E27FC236}">
                <a16:creationId xmlns:a16="http://schemas.microsoft.com/office/drawing/2014/main" id="{9381BF40-FF42-4A44-9899-8E8D365E8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</a:rPr>
              <a:t>The Periodic Table </a:t>
            </a:r>
            <a:br>
              <a:rPr lang="en-US">
                <a:ea typeface="+mj-ea"/>
              </a:rPr>
            </a:br>
            <a:r>
              <a:rPr lang="en-US">
                <a:ea typeface="+mj-ea"/>
              </a:rPr>
              <a:t>of Elementary Particles</a:t>
            </a:r>
          </a:p>
        </p:txBody>
      </p:sp>
      <p:sp>
        <p:nvSpPr>
          <p:cNvPr id="27650" name="Date Placeholder 1">
            <a:extLst>
              <a:ext uri="{FF2B5EF4-FFF2-40B4-BE49-F238E27FC236}">
                <a16:creationId xmlns:a16="http://schemas.microsoft.com/office/drawing/2014/main" id="{4B144277-64A9-6C44-84DC-4C306C54EA4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53ACB1-858C-034A-9FF2-68E01D19E298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27651" name="Footer Placeholder 2">
            <a:extLst>
              <a:ext uri="{FF2B5EF4-FFF2-40B4-BE49-F238E27FC236}">
                <a16:creationId xmlns:a16="http://schemas.microsoft.com/office/drawing/2014/main" id="{BA5BBF56-5A33-B245-B7E3-13AA4D6A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27652" name="Picture 2" descr="generation_chart">
            <a:extLst>
              <a:ext uri="{FF2B5EF4-FFF2-40B4-BE49-F238E27FC236}">
                <a16:creationId xmlns:a16="http://schemas.microsoft.com/office/drawing/2014/main" id="{981F25A1-D227-1143-92A7-6D44C84DD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288" y="1412875"/>
            <a:ext cx="4160837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5">
            <a:extLst>
              <a:ext uri="{FF2B5EF4-FFF2-40B4-BE49-F238E27FC236}">
                <a16:creationId xmlns:a16="http://schemas.microsoft.com/office/drawing/2014/main" id="{2DCDF96B-3A9D-934C-906B-AD8E374C9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88" y="1792288"/>
            <a:ext cx="3239669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3 generations</a:t>
            </a:r>
          </a:p>
          <a:p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Same physics </a:t>
            </a:r>
            <a:b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but more massive </a:t>
            </a:r>
            <a:b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in each generation</a:t>
            </a:r>
          </a:p>
          <a:p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Higher generations</a:t>
            </a:r>
            <a:b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are unstable &amp; decay</a:t>
            </a:r>
            <a:b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to lower generations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7">
            <a:extLst>
              <a:ext uri="{FF2B5EF4-FFF2-40B4-BE49-F238E27FC236}">
                <a16:creationId xmlns:a16="http://schemas.microsoft.com/office/drawing/2014/main" id="{53AE706C-3B30-3149-A4A7-7863F77B44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Making high energy beams of particle</a:t>
            </a:r>
          </a:p>
        </p:txBody>
      </p:sp>
      <p:sp>
        <p:nvSpPr>
          <p:cNvPr id="28674" name="Subtitle 8">
            <a:extLst>
              <a:ext uri="{FF2B5EF4-FFF2-40B4-BE49-F238E27FC236}">
                <a16:creationId xmlns:a16="http://schemas.microsoft.com/office/drawing/2014/main" id="{9E6F408C-64B4-DF44-9E4C-51B2C19DF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e Placeholder 1">
            <a:extLst>
              <a:ext uri="{FF2B5EF4-FFF2-40B4-BE49-F238E27FC236}">
                <a16:creationId xmlns:a16="http://schemas.microsoft.com/office/drawing/2014/main" id="{D2EA2291-F187-664A-8794-53FFBFFE155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E79CE3-8233-7C40-8B92-382F41612C52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29698" name="Footer Placeholder 2">
            <a:extLst>
              <a:ext uri="{FF2B5EF4-FFF2-40B4-BE49-F238E27FC236}">
                <a16:creationId xmlns:a16="http://schemas.microsoft.com/office/drawing/2014/main" id="{37F91A31-00F3-E640-9794-CB272B011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B3F2AD8-6515-B847-B8B4-B4C0479E5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Some High-Energy</a:t>
            </a:r>
            <a:br>
              <a:rPr lang="en-US" dirty="0">
                <a:ea typeface="+mj-ea"/>
              </a:rPr>
            </a:br>
            <a:r>
              <a:rPr lang="en-US" dirty="0">
                <a:ea typeface="+mj-ea"/>
              </a:rPr>
              <a:t>Accelerator Facilities</a:t>
            </a:r>
          </a:p>
        </p:txBody>
      </p:sp>
      <p:pic>
        <p:nvPicPr>
          <p:cNvPr id="29700" name="Picture 3" descr="heplabmap">
            <a:extLst>
              <a:ext uri="{FF2B5EF4-FFF2-40B4-BE49-F238E27FC236}">
                <a16:creationId xmlns:a16="http://schemas.microsoft.com/office/drawing/2014/main" id="{969A0033-AFD7-EF4B-AB84-A01636985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" y="2073275"/>
            <a:ext cx="7785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47ABA3C3-FF04-5447-8A71-738273A1A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2878138"/>
            <a:ext cx="182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omic Sans MS" charset="0"/>
                <a:ea typeface="ＭＳ Ｐゴシック" charset="0"/>
              </a:rPr>
              <a:t>Brookhaven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009AD09D-3ECF-3B41-8687-F32D5B45E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88" y="2586038"/>
            <a:ext cx="1284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latin typeface="Comic Sans MS" charset="0"/>
                <a:ea typeface="ＭＳ Ｐゴシック" charset="0"/>
              </a:rPr>
              <a:t>Fermilab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7E1A0531-196A-CB4D-93DC-3C8922CF2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3" y="2906713"/>
            <a:ext cx="1171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latin typeface="Comic Sans MS" charset="0"/>
                <a:ea typeface="ＭＳ Ｐゴシック" charset="0"/>
              </a:rPr>
              <a:t>CERN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DB3DA148-3621-B54D-B85E-C878269C5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588" y="3035300"/>
            <a:ext cx="1169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omic Sans MS" charset="0"/>
                <a:ea typeface="ＭＳ Ｐゴシック" charset="0"/>
              </a:rPr>
              <a:t>KEK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16392067-7CC8-3947-824A-165F547CE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638" y="2760663"/>
            <a:ext cx="1171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omic Sans MS" charset="0"/>
                <a:ea typeface="ＭＳ Ｐゴシック" charset="0"/>
              </a:rPr>
              <a:t>BES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2B1F21C5-C7E0-A643-B52C-28886DD2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3122613"/>
            <a:ext cx="182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latin typeface="Comic Sans MS" charset="0"/>
                <a:ea typeface="ＭＳ Ｐゴシック" charset="0"/>
              </a:rPr>
              <a:t>Jlab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C399C874-4026-DA47-97A8-9382E0357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703513"/>
            <a:ext cx="1169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omic Sans MS" charset="0"/>
                <a:ea typeface="ＭＳ Ｐゴシック" charset="0"/>
              </a:rPr>
              <a:t>JPARC</a:t>
            </a:r>
          </a:p>
        </p:txBody>
      </p:sp>
      <p:sp>
        <p:nvSpPr>
          <p:cNvPr id="29709" name="Oval 3">
            <a:extLst>
              <a:ext uri="{FF2B5EF4-FFF2-40B4-BE49-F238E27FC236}">
                <a16:creationId xmlns:a16="http://schemas.microsoft.com/office/drawing/2014/main" id="{FEFD9FF0-4B19-1647-B59E-BA7DBDBDE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113" y="2959100"/>
            <a:ext cx="127000" cy="1285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>
            <a:extLst>
              <a:ext uri="{FF2B5EF4-FFF2-40B4-BE49-F238E27FC236}">
                <a16:creationId xmlns:a16="http://schemas.microsoft.com/office/drawing/2014/main" id="{70FE870C-E93E-3E4B-B60B-4C22627BE6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5088"/>
            <a:ext cx="676910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Date Placeholder 1">
            <a:extLst>
              <a:ext uri="{FF2B5EF4-FFF2-40B4-BE49-F238E27FC236}">
                <a16:creationId xmlns:a16="http://schemas.microsoft.com/office/drawing/2014/main" id="{DE77331B-B25A-0948-A6EF-4B63519160F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2A2668-D4D7-E044-A534-04C66154D958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30723" name="Footer Placeholder 2">
            <a:extLst>
              <a:ext uri="{FF2B5EF4-FFF2-40B4-BE49-F238E27FC236}">
                <a16:creationId xmlns:a16="http://schemas.microsoft.com/office/drawing/2014/main" id="{FFB4B121-182D-0F47-AB90-5A25FE22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30724" name="Title 4">
            <a:extLst>
              <a:ext uri="{FF2B5EF4-FFF2-40B4-BE49-F238E27FC236}">
                <a16:creationId xmlns:a16="http://schemas.microsoft.com/office/drawing/2014/main" id="{C8A5C726-ADC5-AA4C-806D-144C2051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Particle Accelerators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FCF2422D-BE2D-E84C-9249-C99F897B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3956050"/>
            <a:ext cx="51419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dirty="0">
                <a:latin typeface="Calibri" panose="020F0502020204030204" pitchFamily="34" charset="0"/>
              </a:rPr>
              <a:t>CERN – Large Hadron Collider</a:t>
            </a:r>
          </a:p>
          <a:p>
            <a:r>
              <a:rPr lang="en-US" altLang="en-US" sz="2400" dirty="0">
                <a:latin typeface="Calibri" panose="020F0502020204030204" pitchFamily="34" charset="0"/>
              </a:rPr>
              <a:t>13+13 </a:t>
            </a:r>
            <a:r>
              <a:rPr lang="en-US" altLang="en-US" sz="2400" dirty="0" err="1">
                <a:latin typeface="Calibri" panose="020F0502020204030204" pitchFamily="34" charset="0"/>
              </a:rPr>
              <a:t>TeV</a:t>
            </a:r>
            <a:r>
              <a:rPr lang="en-US" altLang="en-US" sz="2400" dirty="0">
                <a:latin typeface="Calibri" panose="020F0502020204030204" pitchFamily="34" charset="0"/>
              </a:rPr>
              <a:t> proton-proton accelerator</a:t>
            </a:r>
          </a:p>
        </p:txBody>
      </p:sp>
      <p:pic>
        <p:nvPicPr>
          <p:cNvPr id="30726" name="Picture 3">
            <a:extLst>
              <a:ext uri="{FF2B5EF4-FFF2-40B4-BE49-F238E27FC236}">
                <a16:creationId xmlns:a16="http://schemas.microsoft.com/office/drawing/2014/main" id="{B657A2FF-8492-4445-BC92-37E6238919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3617913"/>
            <a:ext cx="399573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e Placeholder 1">
            <a:extLst>
              <a:ext uri="{FF2B5EF4-FFF2-40B4-BE49-F238E27FC236}">
                <a16:creationId xmlns:a16="http://schemas.microsoft.com/office/drawing/2014/main" id="{91C866A2-82D1-1B48-8A3B-BA6831D7E59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173750-AB43-484F-AE0E-3AD1A141B84A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31746" name="Footer Placeholder 2">
            <a:extLst>
              <a:ext uri="{FF2B5EF4-FFF2-40B4-BE49-F238E27FC236}">
                <a16:creationId xmlns:a16="http://schemas.microsoft.com/office/drawing/2014/main" id="{90733625-5548-D44D-A348-88BA8E82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BB8D799-194E-D444-91D8-0B428DC1A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Fermilab </a:t>
            </a:r>
          </a:p>
        </p:txBody>
      </p:sp>
      <p:pic>
        <p:nvPicPr>
          <p:cNvPr id="31748" name="Picture 4" descr="mi_tunnel">
            <a:extLst>
              <a:ext uri="{FF2B5EF4-FFF2-40B4-BE49-F238E27FC236}">
                <a16:creationId xmlns:a16="http://schemas.microsoft.com/office/drawing/2014/main" id="{C52647FA-35D3-7D42-B80C-3F7A6067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913" y="2382838"/>
            <a:ext cx="3494087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4">
            <a:extLst>
              <a:ext uri="{FF2B5EF4-FFF2-40B4-BE49-F238E27FC236}">
                <a16:creationId xmlns:a16="http://schemas.microsoft.com/office/drawing/2014/main" id="{19B609A3-2E12-E642-B31D-0425603F3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1270000"/>
            <a:ext cx="5881687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6">
            <a:extLst>
              <a:ext uri="{FF2B5EF4-FFF2-40B4-BE49-F238E27FC236}">
                <a16:creationId xmlns:a16="http://schemas.microsoft.com/office/drawing/2014/main" id="{9D956523-25AC-5144-879C-ED13F85E7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Detecting particles</a:t>
            </a:r>
          </a:p>
        </p:txBody>
      </p:sp>
      <p:sp>
        <p:nvSpPr>
          <p:cNvPr id="32770" name="Subtitle 7">
            <a:extLst>
              <a:ext uri="{FF2B5EF4-FFF2-40B4-BE49-F238E27FC236}">
                <a16:creationId xmlns:a16="http://schemas.microsoft.com/office/drawing/2014/main" id="{9FA39901-97F5-6E4C-A3B0-A3141B131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1">
            <a:extLst>
              <a:ext uri="{FF2B5EF4-FFF2-40B4-BE49-F238E27FC236}">
                <a16:creationId xmlns:a16="http://schemas.microsoft.com/office/drawing/2014/main" id="{030F7E38-EFA8-CE40-B3ED-B8C4907CD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7EF262-D3FA-184D-AAF2-AD52D5908DFF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33794" name="Footer Placeholder 2">
            <a:extLst>
              <a:ext uri="{FF2B5EF4-FFF2-40B4-BE49-F238E27FC236}">
                <a16:creationId xmlns:a16="http://schemas.microsoft.com/office/drawing/2014/main" id="{E58E9900-FC5C-DA46-92C5-19972913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33795" name="Title 5">
            <a:extLst>
              <a:ext uri="{FF2B5EF4-FFF2-40B4-BE49-F238E27FC236}">
                <a16:creationId xmlns:a16="http://schemas.microsoft.com/office/drawing/2014/main" id="{026F85E4-A343-A94F-ABA3-C5AA9524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Detecting Collision Products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E4FFA321-0447-6743-BA6E-C480E2528D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257300"/>
            <a:ext cx="7515225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>
            <a:extLst>
              <a:ext uri="{FF2B5EF4-FFF2-40B4-BE49-F238E27FC236}">
                <a16:creationId xmlns:a16="http://schemas.microsoft.com/office/drawing/2014/main" id="{7A2446EC-27DC-0245-B3FA-4410DC8D4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200400"/>
            <a:ext cx="2080648" cy="277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3ED4A028-2369-0F43-9A57-EE610E7A1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Experimental Goals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5F0B6D1-B09D-A149-AA06-E222543A71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We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en-US" altLang="ja-JP" sz="24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d like to get the four vectors for each of the particles in the final states of an interaction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Mass &amp; momentum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Requires at least two measurements of the particle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At least one needs to be </a:t>
            </a:r>
            <a:r>
              <a:rPr lang="ja-JP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non-destructive</a:t>
            </a:r>
            <a:r>
              <a:rPr lang="ja-JP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Complications due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Most particles decay before they </a:t>
            </a:r>
            <a:b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can be detected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Most common things to try to detect 		</a:t>
            </a:r>
            <a:r>
              <a:rPr lang="en-US" altLang="en-US" sz="1800" dirty="0">
                <a:latin typeface="Wingdings" pitchFamily="2" charset="2"/>
                <a:ea typeface="ＭＳ Ｐゴシック" panose="020B0600070205080204" pitchFamily="34" charset="-128"/>
                <a:sym typeface="Wingdings" pitchFamily="2" charset="2"/>
              </a:rPr>
              <a:t>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Background from other interactions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Ambiguities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Not all particles are created equal: </a:t>
            </a:r>
            <a:b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some are harder to detect than others!</a:t>
            </a:r>
          </a:p>
        </p:txBody>
      </p:sp>
      <p:sp>
        <p:nvSpPr>
          <p:cNvPr id="34820" name="Date Placeholder 1">
            <a:extLst>
              <a:ext uri="{FF2B5EF4-FFF2-40B4-BE49-F238E27FC236}">
                <a16:creationId xmlns:a16="http://schemas.microsoft.com/office/drawing/2014/main" id="{47E8DAF6-D1F3-0840-8336-855BB450AA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E16EAC1-B978-E142-9536-C59DDAA2929B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34821" name="Footer Placeholder 2">
            <a:extLst>
              <a:ext uri="{FF2B5EF4-FFF2-40B4-BE49-F238E27FC236}">
                <a16:creationId xmlns:a16="http://schemas.microsoft.com/office/drawing/2014/main" id="{DFA42C45-2FB1-2D4A-8382-C6B14690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1A0CB505-83CB-AF41-8954-A426F4022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BA465CBC-CE12-5E4C-8D80-436A833820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5843" name="Date Placeholder 1">
            <a:extLst>
              <a:ext uri="{FF2B5EF4-FFF2-40B4-BE49-F238E27FC236}">
                <a16:creationId xmlns:a16="http://schemas.microsoft.com/office/drawing/2014/main" id="{F1602226-C03B-6049-A1F2-2883B860CD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90F735-7AF0-D640-8BD3-26078FEE02EE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35844" name="Footer Placeholder 2">
            <a:extLst>
              <a:ext uri="{FF2B5EF4-FFF2-40B4-BE49-F238E27FC236}">
                <a16:creationId xmlns:a16="http://schemas.microsoft.com/office/drawing/2014/main" id="{5FEFC2FD-D873-A946-9210-02F70A89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03477E61-3293-F641-9301-EFAA5BAE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3215CA43-2D3C-DF47-8D4D-ECA223D5E5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 Outline</a:t>
            </a:r>
          </a:p>
        </p:txBody>
      </p:sp>
      <p:sp>
        <p:nvSpPr>
          <p:cNvPr id="1520643" name="Rectangle 3">
            <a:extLst>
              <a:ext uri="{FF2B5EF4-FFF2-40B4-BE49-F238E27FC236}">
                <a16:creationId xmlns:a16="http://schemas.microsoft.com/office/drawing/2014/main" id="{620B0026-568B-B64E-B486-0263B64E5B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Particle physics overview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Forces, particles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Accelerators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Particle detectors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Neutrino experiments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Beams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Detectors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The next generation of experiments</a:t>
            </a:r>
          </a:p>
          <a:p>
            <a:pPr marL="457200"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18435" name="Date Placeholder 1">
            <a:extLst>
              <a:ext uri="{FF2B5EF4-FFF2-40B4-BE49-F238E27FC236}">
                <a16:creationId xmlns:a16="http://schemas.microsoft.com/office/drawing/2014/main" id="{8FFCA47C-6C32-5B49-ACA6-E53DB56B69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304404B-1A8A-F247-B271-6E85C9AEE367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18436" name="Footer Placeholder 2">
            <a:extLst>
              <a:ext uri="{FF2B5EF4-FFF2-40B4-BE49-F238E27FC236}">
                <a16:creationId xmlns:a16="http://schemas.microsoft.com/office/drawing/2014/main" id="{A69B0E94-87FB-8349-8616-33ED6A6E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F22DEB0C-D173-734E-A2E9-A514163BD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Bubble chambers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75D2E501-2C3F-874E-A35C-12D1860560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715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Make a superheated liquefied gas &amp; put it in a magnetic field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Near boiling point &amp; a large piston to put it past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Particles would dump energy into the liquid and make bubbles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Literally take a picture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Make measurements on the printed photos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Very precise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Very labor intensive – fleets of “scanners”</a:t>
            </a:r>
            <a:b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(like prior page)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Particle identification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Decay modes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Lifetimes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Some particle identification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More on this later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Date Placeholder 1">
            <a:extLst>
              <a:ext uri="{FF2B5EF4-FFF2-40B4-BE49-F238E27FC236}">
                <a16:creationId xmlns:a16="http://schemas.microsoft.com/office/drawing/2014/main" id="{4A0A9D30-9E75-184A-A273-D4E92F57C3F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F02B62-2423-E849-A067-D4CCFF748FE5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36868" name="Footer Placeholder 2">
            <a:extLst>
              <a:ext uri="{FF2B5EF4-FFF2-40B4-BE49-F238E27FC236}">
                <a16:creationId xmlns:a16="http://schemas.microsoft.com/office/drawing/2014/main" id="{AD3052F6-4AC1-BC43-B487-3543F7812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36869" name="Picture 4" descr="P1010067">
            <a:extLst>
              <a:ext uri="{FF2B5EF4-FFF2-40B4-BE49-F238E27FC236}">
                <a16:creationId xmlns:a16="http://schemas.microsoft.com/office/drawing/2014/main" id="{1E9A4E34-3D86-2C46-BA22-EA630067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912" y="2471548"/>
            <a:ext cx="1270538" cy="16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 descr="P1010068">
            <a:extLst>
              <a:ext uri="{FF2B5EF4-FFF2-40B4-BE49-F238E27FC236}">
                <a16:creationId xmlns:a16="http://schemas.microsoft.com/office/drawing/2014/main" id="{904F316C-B8F7-5146-9CDA-F2A51ABF7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250px-Bubble-chamber">
            <a:extLst>
              <a:ext uri="{FF2B5EF4-FFF2-40B4-BE49-F238E27FC236}">
                <a16:creationId xmlns:a16="http://schemas.microsoft.com/office/drawing/2014/main" id="{B9E0423F-B679-7C40-9E43-D7399B52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0" t="2817" r="3999" b="1408"/>
          <a:stretch>
            <a:fillRect/>
          </a:stretch>
        </p:blipFill>
        <p:spPr bwMode="auto">
          <a:xfrm>
            <a:off x="4435475" y="3654425"/>
            <a:ext cx="2209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76992E-8637-8943-99A1-3C9A1059D429}"/>
              </a:ext>
            </a:extLst>
          </p:cNvPr>
          <p:cNvSpPr txBox="1"/>
          <p:nvPr/>
        </p:nvSpPr>
        <p:spPr>
          <a:xfrm>
            <a:off x="5729615" y="2803465"/>
            <a:ext cx="1964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BEBC </a:t>
            </a:r>
            <a:br>
              <a:rPr lang="en-US" dirty="0"/>
            </a:br>
            <a:r>
              <a:rPr lang="en-US" dirty="0"/>
              <a:t>(CERN)</a:t>
            </a: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0758EF71-3002-CB4B-B46E-5C4F836D8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856" y="5166"/>
            <a:ext cx="2706111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2">
            <a:extLst>
              <a:ext uri="{FF2B5EF4-FFF2-40B4-BE49-F238E27FC236}">
                <a16:creationId xmlns:a16="http://schemas.microsoft.com/office/drawing/2014/main" id="{BD4C6B69-9092-0D41-AD45-EDDF6D24CF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4888" y="1247775"/>
          <a:ext cx="4611687" cy="455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" name="Document" r:id="rId3" imgW="3035300" imgH="2997200" progId="Word.Document.8">
                  <p:embed/>
                </p:oleObj>
              </mc:Choice>
              <mc:Fallback>
                <p:oleObj name="Document" r:id="rId3" imgW="3035300" imgH="29972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4888" y="1247775"/>
                        <a:ext cx="4611687" cy="455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>
            <a:extLst>
              <a:ext uri="{FF2B5EF4-FFF2-40B4-BE49-F238E27FC236}">
                <a16:creationId xmlns:a16="http://schemas.microsoft.com/office/drawing/2014/main" id="{FB12271E-9AAD-FD48-B6EB-B6CB00D66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371600"/>
            <a:ext cx="915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e+</a:t>
            </a:r>
            <a:endParaRPr lang="en-US" sz="2400">
              <a:latin typeface="Times New Roman" charset="0"/>
              <a:ea typeface="ＭＳ Ｐゴシック" charset="0"/>
            </a:endParaRP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E590184D-A82E-FB42-B61D-5BC857F0E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475" y="4429125"/>
            <a:ext cx="915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e-</a:t>
            </a:r>
            <a:endParaRPr lang="en-US" sz="2400"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37892" name="Object 7">
            <a:extLst>
              <a:ext uri="{FF2B5EF4-FFF2-40B4-BE49-F238E27FC236}">
                <a16:creationId xmlns:a16="http://schemas.microsoft.com/office/drawing/2014/main" id="{E851990C-EA02-324C-91B4-0EAB93B379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4675" y="2584450"/>
          <a:ext cx="2219325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6" name="Equation" r:id="rId5" imgW="800100" imgH="254000" progId="Equation.3">
                  <p:embed/>
                </p:oleObj>
              </mc:Choice>
              <mc:Fallback>
                <p:oleObj name="Equation" r:id="rId5" imgW="800100" imgH="254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4675" y="2584450"/>
                        <a:ext cx="2219325" cy="700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Line 8">
            <a:extLst>
              <a:ext uri="{FF2B5EF4-FFF2-40B4-BE49-F238E27FC236}">
                <a16:creationId xmlns:a16="http://schemas.microsoft.com/office/drawing/2014/main" id="{4788539C-1482-9648-87CB-660B5ED665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1981200"/>
            <a:ext cx="207963" cy="4191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273" name="Line 9">
            <a:extLst>
              <a:ext uri="{FF2B5EF4-FFF2-40B4-BE49-F238E27FC236}">
                <a16:creationId xmlns:a16="http://schemas.microsoft.com/office/drawing/2014/main" id="{91C6926D-C828-9B41-B6DA-1D0F95C9A3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267200"/>
            <a:ext cx="457200" cy="4476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BE89FF5C-D138-4D42-83C1-847D66A6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5878513"/>
            <a:ext cx="4724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r = 0.3Bp  where  r [m], B [T], p [</a:t>
            </a:r>
            <a:r>
              <a:rPr lang="en-US" dirty="0" err="1">
                <a:latin typeface="Arial" charset="0"/>
                <a:ea typeface="ＭＳ Ｐゴシック" charset="0"/>
              </a:rPr>
              <a:t>GeV</a:t>
            </a:r>
            <a:r>
              <a:rPr lang="en-US" dirty="0">
                <a:latin typeface="Arial" charset="0"/>
                <a:ea typeface="ＭＳ Ｐゴシック" charset="0"/>
              </a:rPr>
              <a:t>/c]</a:t>
            </a:r>
          </a:p>
        </p:txBody>
      </p:sp>
      <p:sp>
        <p:nvSpPr>
          <p:cNvPr id="37896" name="Date Placeholder 2">
            <a:extLst>
              <a:ext uri="{FF2B5EF4-FFF2-40B4-BE49-F238E27FC236}">
                <a16:creationId xmlns:a16="http://schemas.microsoft.com/office/drawing/2014/main" id="{5C9AE9A1-DDDB-ED44-BFA9-0BC0F526283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A1CFF1-284C-6B4F-AFED-F9E2E4C407E8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37897" name="Footer Placeholder 3">
            <a:extLst>
              <a:ext uri="{FF2B5EF4-FFF2-40B4-BE49-F238E27FC236}">
                <a16:creationId xmlns:a16="http://schemas.microsoft.com/office/drawing/2014/main" id="{FF71BC2D-BFFA-7D44-A477-8B74FEC99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E0354-4F63-8D43-89C1-B39A02AC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144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ea typeface="+mj-ea"/>
              </a:rPr>
              <a:t>A track in a magnetic field gives us the momentum and the charge 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6FC1AA54-EBA7-EB40-B749-914EDB726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Modern world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3DC9425-4676-0E4B-8CBB-B2FCDBEA91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Use a gas, liquid, or solid and look for electrons kicked out of the gas by charged particles</a:t>
            </a:r>
          </a:p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Electronic readout </a:t>
            </a:r>
          </a:p>
          <a:p>
            <a:pPr lvl="1"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Much faster rates</a:t>
            </a:r>
          </a:p>
          <a:p>
            <a:pPr lvl="1"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Automated analysis and reconstruction</a:t>
            </a:r>
          </a:p>
          <a:p>
            <a:pPr lvl="1"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Mostly lower resolution</a:t>
            </a:r>
          </a:p>
        </p:txBody>
      </p:sp>
      <p:sp>
        <p:nvSpPr>
          <p:cNvPr id="38915" name="Date Placeholder 1">
            <a:extLst>
              <a:ext uri="{FF2B5EF4-FFF2-40B4-BE49-F238E27FC236}">
                <a16:creationId xmlns:a16="http://schemas.microsoft.com/office/drawing/2014/main" id="{A8D8FD12-A67A-3D41-B262-71C0FED9E5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B596C3-1B13-A946-8437-E5E73CA081AC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38916" name="Footer Placeholder 2">
            <a:extLst>
              <a:ext uri="{FF2B5EF4-FFF2-40B4-BE49-F238E27FC236}">
                <a16:creationId xmlns:a16="http://schemas.microsoft.com/office/drawing/2014/main" id="{ED5AEBA1-FCEF-264A-9449-AB8D93A7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>
            <a:extLst>
              <a:ext uri="{FF2B5EF4-FFF2-40B4-BE49-F238E27FC236}">
                <a16:creationId xmlns:a16="http://schemas.microsoft.com/office/drawing/2014/main" id="{AB643300-BE2C-5649-B1CC-617018AE1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68463"/>
            <a:ext cx="4681538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38" name="Date Placeholder 1">
            <a:extLst>
              <a:ext uri="{FF2B5EF4-FFF2-40B4-BE49-F238E27FC236}">
                <a16:creationId xmlns:a16="http://schemas.microsoft.com/office/drawing/2014/main" id="{101EC637-E1C4-FC47-8165-1FC98705564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744A7E-3BB0-394C-868D-78CA68D00D6D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39939" name="Footer Placeholder 2">
            <a:extLst>
              <a:ext uri="{FF2B5EF4-FFF2-40B4-BE49-F238E27FC236}">
                <a16:creationId xmlns:a16="http://schemas.microsoft.com/office/drawing/2014/main" id="{A1195F1F-B370-7442-8593-1F17E6E2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BD030F-A24E-9B4D-89BD-E9EC25F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An event display from a detector (CLEO2, Ca. 1990)</a:t>
            </a:r>
            <a:br>
              <a:rPr lang="en-US" dirty="0">
                <a:ea typeface="+mj-ea"/>
              </a:rPr>
            </a:br>
            <a:r>
              <a:rPr lang="en-US" dirty="0">
                <a:ea typeface="+mj-ea"/>
              </a:rPr>
              <a:t>electron-positron collision (5+5 GeV)</a:t>
            </a:r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8F7BC640-5DB7-DF49-A36E-2D42DF92D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1846263"/>
            <a:ext cx="439896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ADDC9D6-1187-7149-9890-60FDC142F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Particle Identification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CB0339D6-B228-1A47-99E0-6E717D7783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Need something in addition to momentum to get mass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Time of flight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Velocity vs momentum to get mass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Electrons knocked off of atoms by high speed charged particle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Rate of ionization (</a:t>
            </a:r>
            <a:r>
              <a:rPr lang="en-US" altLang="en-US" sz="1600" dirty="0" err="1">
                <a:latin typeface="Minion Pro" panose="02040503050306020203" pitchFamily="18" charset="0"/>
                <a:ea typeface="ＭＳ Ｐゴシック" panose="020B0600070205080204" pitchFamily="34" charset="-128"/>
              </a:rPr>
              <a:t>dE</a:t>
            </a:r>
            <a:r>
              <a:rPr lang="en-US" altLang="en-US" sz="16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/dx) is a function of velocity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Cherenkov radiation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Threshold and ring size depend on velocity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A few others: 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Radiation damage in a solid (volume damaged ~ </a:t>
            </a:r>
            <a:r>
              <a:rPr lang="en-US" altLang="en-US" sz="1800" dirty="0" err="1">
                <a:latin typeface="Minion Pro" panose="02040503050306020203" pitchFamily="18" charset="0"/>
                <a:ea typeface="ＭＳ Ｐゴシック" panose="020B0600070205080204" pitchFamily="34" charset="-128"/>
              </a:rPr>
              <a:t>dE</a:t>
            </a: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/dx)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Penetrating power (how far can penetrate)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Transition radiation (electrons radiate strongly)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Decay kinematics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Distribution of deposited energy (electrons radiate strongly or short tracks) 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sz="1800" dirty="0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0963" name="Date Placeholder 1">
            <a:extLst>
              <a:ext uri="{FF2B5EF4-FFF2-40B4-BE49-F238E27FC236}">
                <a16:creationId xmlns:a16="http://schemas.microsoft.com/office/drawing/2014/main" id="{416C775D-DA66-3847-BAA4-425FBCA262B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69ADF2-FBCC-5346-B96A-8747D9C85F76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40964" name="Footer Placeholder 2">
            <a:extLst>
              <a:ext uri="{FF2B5EF4-FFF2-40B4-BE49-F238E27FC236}">
                <a16:creationId xmlns:a16="http://schemas.microsoft.com/office/drawing/2014/main" id="{BCD4D5AD-AD8B-4845-9542-6153A664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34D4CF4B-1FF4-C845-A607-B224E89D0D5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04DA2E-231D-1E4F-BC3C-045A5E0361F1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6C07BFE0-6EDB-A341-AE41-8DD364A3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CFED99E-1FED-7242-8FAB-A6AA94546D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Examples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3683FC09-30B0-2841-A37E-7856A3280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950" y="1600200"/>
            <a:ext cx="3070225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FAF5D0B5-2698-154E-AC25-D29B4BF68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88" y="1787525"/>
            <a:ext cx="42275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64A5B40-3F18-674B-B1BF-EBB17BC46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0DD"/>
              </a:clrFrom>
              <a:clrTo>
                <a:srgbClr val="FC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03650"/>
            <a:ext cx="457200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91" name="TextBox 1">
            <a:extLst>
              <a:ext uri="{FF2B5EF4-FFF2-40B4-BE49-F238E27FC236}">
                <a16:creationId xmlns:a16="http://schemas.microsoft.com/office/drawing/2014/main" id="{BBC4FBE4-EAA5-EA41-8DAA-4DC8C91B9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1611313"/>
            <a:ext cx="293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Ionization (dE/dx) in gas</a:t>
            </a:r>
          </a:p>
        </p:txBody>
      </p:sp>
      <p:sp>
        <p:nvSpPr>
          <p:cNvPr id="41992" name="TextBox 6">
            <a:extLst>
              <a:ext uri="{FF2B5EF4-FFF2-40B4-BE49-F238E27FC236}">
                <a16:creationId xmlns:a16="http://schemas.microsoft.com/office/drawing/2014/main" id="{5155B0FE-24DF-A043-9F3A-0A47A0B11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1239838"/>
            <a:ext cx="164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Time of flight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mann03">
            <a:extLst>
              <a:ext uri="{FF2B5EF4-FFF2-40B4-BE49-F238E27FC236}">
                <a16:creationId xmlns:a16="http://schemas.microsoft.com/office/drawing/2014/main" id="{A0AEA839-586A-A641-A4BF-4ED54A38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550" y="1317625"/>
            <a:ext cx="4265613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>
            <a:extLst>
              <a:ext uri="{FF2B5EF4-FFF2-40B4-BE49-F238E27FC236}">
                <a16:creationId xmlns:a16="http://schemas.microsoft.com/office/drawing/2014/main" id="{D524CBF6-9B47-7640-AEE0-69D5C648F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Other options for tracking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DBC2515-AD39-A043-93D7-54E25835F4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Time projection chamber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Liquid or gas – shower to get gain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Use long drifts to measure 3</a:t>
            </a:r>
            <a:r>
              <a:rPr lang="en-US" altLang="en-US" sz="1800" baseline="30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rd</a:t>
            </a: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 </a:t>
            </a:r>
            <a:b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dimension with timing of electron drift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Slower &amp; less readout channels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Ionization in a solid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Use silicon to do the same thing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Can use typically 10 um wide strips </a:t>
            </a:r>
            <a:b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or pixels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Very low gain ~3000 electrons </a:t>
            </a:r>
            <a:br>
              <a:rPr lang="en-US" altLang="en-US" sz="1600" dirty="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16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because we do not have the gas gain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Many millions of pixels in typical </a:t>
            </a:r>
            <a:b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modern detectors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Molecular damage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Minion Pro" panose="02040503050306020203" pitchFamily="18" charset="0"/>
                <a:ea typeface="ＭＳ Ｐゴシック" panose="020B0600070205080204" pitchFamily="34" charset="-128"/>
              </a:rPr>
              <a:t>Photographic plates</a:t>
            </a:r>
          </a:p>
        </p:txBody>
      </p:sp>
      <p:sp>
        <p:nvSpPr>
          <p:cNvPr id="43012" name="Date Placeholder 1">
            <a:extLst>
              <a:ext uri="{FF2B5EF4-FFF2-40B4-BE49-F238E27FC236}">
                <a16:creationId xmlns:a16="http://schemas.microsoft.com/office/drawing/2014/main" id="{71EBF26F-3488-6E47-A6F3-0520B1E837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220B15-9360-114F-9775-B90088D91336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43013" name="Footer Placeholder 2">
            <a:extLst>
              <a:ext uri="{FF2B5EF4-FFF2-40B4-BE49-F238E27FC236}">
                <a16:creationId xmlns:a16="http://schemas.microsoft.com/office/drawing/2014/main" id="{8042BCF3-51FD-674F-AF9A-38D29A4F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1">
            <a:extLst>
              <a:ext uri="{FF2B5EF4-FFF2-40B4-BE49-F238E27FC236}">
                <a16:creationId xmlns:a16="http://schemas.microsoft.com/office/drawing/2014/main" id="{EDFA4FDF-3E36-BD4A-AAD5-61BA034F4F2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A0C0D8-F219-424D-A49C-DC262867E0B0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44034" name="Footer Placeholder 2">
            <a:extLst>
              <a:ext uri="{FF2B5EF4-FFF2-40B4-BE49-F238E27FC236}">
                <a16:creationId xmlns:a16="http://schemas.microsoft.com/office/drawing/2014/main" id="{F8E74257-604F-E443-B8DE-56F5C353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A0DA6FF4-AAB2-B84B-B100-6644A1BF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1223963"/>
            <a:ext cx="8763000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349" name="Text Box 5">
            <a:extLst>
              <a:ext uri="{FF2B5EF4-FFF2-40B4-BE49-F238E27FC236}">
                <a16:creationId xmlns:a16="http://schemas.microsoft.com/office/drawing/2014/main" id="{0457758D-8A64-BA46-9FC4-644905B3D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2446338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Electron shower</a:t>
            </a:r>
          </a:p>
        </p:txBody>
      </p:sp>
      <p:sp>
        <p:nvSpPr>
          <p:cNvPr id="57350" name="Text Box 6">
            <a:extLst>
              <a:ext uri="{FF2B5EF4-FFF2-40B4-BE49-F238E27FC236}">
                <a16:creationId xmlns:a16="http://schemas.microsoft.com/office/drawing/2014/main" id="{E82FA43C-E374-104D-A635-F14473166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941513"/>
            <a:ext cx="121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muon</a:t>
            </a:r>
          </a:p>
        </p:txBody>
      </p:sp>
      <p:sp>
        <p:nvSpPr>
          <p:cNvPr id="57351" name="Text Box 7">
            <a:extLst>
              <a:ext uri="{FF2B5EF4-FFF2-40B4-BE49-F238E27FC236}">
                <a16:creationId xmlns:a16="http://schemas.microsoft.com/office/drawing/2014/main" id="{0D1EDE06-28C3-E341-AA7E-00D6767A2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4330700"/>
            <a:ext cx="1219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Hadronic shower</a:t>
            </a:r>
          </a:p>
        </p:txBody>
      </p:sp>
      <p:sp>
        <p:nvSpPr>
          <p:cNvPr id="44039" name="TextBox 4">
            <a:extLst>
              <a:ext uri="{FF2B5EF4-FFF2-40B4-BE49-F238E27FC236}">
                <a16:creationId xmlns:a16="http://schemas.microsoft.com/office/drawing/2014/main" id="{485B23CF-6DAB-6C41-A3FB-A469BB598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152400"/>
            <a:ext cx="59483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/>
              <a:t>A gas-based drift chamber</a:t>
            </a:r>
          </a:p>
          <a:p>
            <a:pPr algn="ctr"/>
            <a:r>
              <a:rPr lang="en-US" altLang="en-US"/>
              <a:t>(You have all seen liquid based from projects here)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C51419D-2953-264D-B531-16E92782E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Cerenkov Rings </a:t>
            </a:r>
            <a:br>
              <a:rPr lang="en-US" dirty="0">
                <a:ea typeface="+mj-ea"/>
              </a:rPr>
            </a:br>
            <a:r>
              <a:rPr lang="en-US" dirty="0">
                <a:ea typeface="+mj-ea"/>
              </a:rPr>
              <a:t>in </a:t>
            </a:r>
            <a:r>
              <a:rPr lang="en-US" dirty="0" err="1">
                <a:ea typeface="+mj-ea"/>
              </a:rPr>
              <a:t>SuperK</a:t>
            </a:r>
            <a:r>
              <a:rPr lang="en-US" dirty="0">
                <a:ea typeface="+mj-ea"/>
              </a:rPr>
              <a:t> detector in Japan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C3DBE673-EC34-9441-8AAD-BBE0D4C846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Note fuzzy vs clear outer edge</a:t>
            </a:r>
          </a:p>
        </p:txBody>
      </p:sp>
      <p:sp>
        <p:nvSpPr>
          <p:cNvPr id="45059" name="Date Placeholder 1">
            <a:extLst>
              <a:ext uri="{FF2B5EF4-FFF2-40B4-BE49-F238E27FC236}">
                <a16:creationId xmlns:a16="http://schemas.microsoft.com/office/drawing/2014/main" id="{79CF5C6B-1FA9-A843-9860-03A9E5284E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4FE4FC-B3DD-5547-99B2-013B2868F6A1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45060" name="Footer Placeholder 2">
            <a:extLst>
              <a:ext uri="{FF2B5EF4-FFF2-40B4-BE49-F238E27FC236}">
                <a16:creationId xmlns:a16="http://schemas.microsoft.com/office/drawing/2014/main" id="{5C6BE4BD-AAB2-094D-B401-647F9B63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E6D12424-3E7A-0F48-AF89-E264108D2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371725"/>
            <a:ext cx="3810000" cy="29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E4A301B9-2670-0642-93CA-77C016A1F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2343150"/>
            <a:ext cx="381952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49BF341-27A2-F441-982E-9E09E3F4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16986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5400" b="1" dirty="0">
              <a:solidFill>
                <a:schemeClr val="tx2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A31336C1-60CF-2746-90EC-E769BA84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0386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8" name="Rectangle 4">
            <a:extLst>
              <a:ext uri="{FF2B5EF4-FFF2-40B4-BE49-F238E27FC236}">
                <a16:creationId xmlns:a16="http://schemas.microsoft.com/office/drawing/2014/main" id="{29928249-447F-3848-81C0-C3168986F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657600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2D439A5D-57C2-FC47-8F02-43080510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" r="1740"/>
          <a:stretch>
            <a:fillRect/>
          </a:stretch>
        </p:blipFill>
        <p:spPr bwMode="auto">
          <a:xfrm>
            <a:off x="152400" y="4267200"/>
            <a:ext cx="88392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30" name="Rectangle 6">
            <a:extLst>
              <a:ext uri="{FF2B5EF4-FFF2-40B4-BE49-F238E27FC236}">
                <a16:creationId xmlns:a16="http://schemas.microsoft.com/office/drawing/2014/main" id="{B0C2450A-3A13-0044-AE34-024624E25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3240088"/>
            <a:ext cx="153987" cy="652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8AE67734-8B67-0A4B-8397-E87EA3BC0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3546475"/>
            <a:ext cx="1766888" cy="77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3ECEBFA7-711F-734D-8E4A-F8156C13F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8" y="3240088"/>
            <a:ext cx="153987" cy="652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33" name="Rectangle 9">
            <a:extLst>
              <a:ext uri="{FF2B5EF4-FFF2-40B4-BE49-F238E27FC236}">
                <a16:creationId xmlns:a16="http://schemas.microsoft.com/office/drawing/2014/main" id="{74E8FDDF-B2C9-7843-805B-76507CFAF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275" y="3546475"/>
            <a:ext cx="1266825" cy="77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22A1AE20-6207-5446-8DCE-834E87BD7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3209925"/>
            <a:ext cx="18430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006600"/>
                </a:solidFill>
                <a:latin typeface="Calibri"/>
                <a:ea typeface="ＭＳ Ｐゴシック" charset="0"/>
                <a:cs typeface="Calibri"/>
              </a:rPr>
              <a:t>Clear fiber</a:t>
            </a:r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75462428-49FD-9B48-BB67-C44F9998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113" y="3200400"/>
            <a:ext cx="153987" cy="766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36" name="Rectangle 12">
            <a:extLst>
              <a:ext uri="{FF2B5EF4-FFF2-40B4-BE49-F238E27FC236}">
                <a16:creationId xmlns:a16="http://schemas.microsoft.com/office/drawing/2014/main" id="{F46ABA9A-4BD9-3A46-8C9F-F4DA7B00E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048000"/>
            <a:ext cx="1228725" cy="11509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E840892B-0CF0-C04C-A776-8704901B6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388" y="3978275"/>
            <a:ext cx="1843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>
              <a:solidFill>
                <a:srgbClr val="0066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6DDD5779-C959-0D4A-9659-E00EF8686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667000"/>
            <a:ext cx="12684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006600"/>
                </a:solidFill>
                <a:latin typeface="Calibri"/>
                <a:ea typeface="ＭＳ Ｐゴシック" charset="0"/>
                <a:cs typeface="Calibri"/>
              </a:rPr>
              <a:t>M-64 PMT</a:t>
            </a:r>
          </a:p>
        </p:txBody>
      </p:sp>
      <p:sp>
        <p:nvSpPr>
          <p:cNvPr id="26639" name="Rectangle 15">
            <a:extLst>
              <a:ext uri="{FF2B5EF4-FFF2-40B4-BE49-F238E27FC236}">
                <a16:creationId xmlns:a16="http://schemas.microsoft.com/office/drawing/2014/main" id="{7DCB1671-8761-1B4E-BE07-B2D75C8E0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590800"/>
            <a:ext cx="2919413" cy="203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40" name="Text Box 16">
            <a:extLst>
              <a:ext uri="{FF2B5EF4-FFF2-40B4-BE49-F238E27FC236}">
                <a16:creationId xmlns:a16="http://schemas.microsoft.com/office/drawing/2014/main" id="{5D118700-5B4D-2842-B880-DB177BE00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95600"/>
            <a:ext cx="1497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006600"/>
                </a:solidFill>
                <a:latin typeface="Calibri"/>
                <a:ea typeface="ＭＳ Ｐゴシック" charset="0"/>
                <a:cs typeface="Calibri"/>
              </a:rPr>
              <a:t>PMT Box</a:t>
            </a:r>
          </a:p>
        </p:txBody>
      </p:sp>
      <p:sp>
        <p:nvSpPr>
          <p:cNvPr id="26641" name="Text Box 17">
            <a:extLst>
              <a:ext uri="{FF2B5EF4-FFF2-40B4-BE49-F238E27FC236}">
                <a16:creationId xmlns:a16="http://schemas.microsoft.com/office/drawing/2014/main" id="{8A9C4924-E0FC-0749-B0D4-2E26A2CFD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638800"/>
            <a:ext cx="152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alibri"/>
                <a:ea typeface="ＭＳ Ｐゴシック" charset="0"/>
                <a:cs typeface="Calibri"/>
              </a:rPr>
              <a:t>1 photon = 10</a:t>
            </a:r>
            <a:r>
              <a:rPr lang="en-US" sz="1200" baseline="30000">
                <a:latin typeface="Calibri"/>
                <a:ea typeface="ＭＳ Ｐゴシック" charset="0"/>
                <a:cs typeface="Calibri"/>
              </a:rPr>
              <a:t>6</a:t>
            </a:r>
            <a:r>
              <a:rPr lang="en-US" sz="1200">
                <a:latin typeface="Calibri"/>
                <a:ea typeface="ＭＳ Ｐゴシック" charset="0"/>
                <a:cs typeface="Calibri"/>
              </a:rPr>
              <a:t> e</a:t>
            </a:r>
            <a:r>
              <a:rPr lang="en-US" sz="1200" baseline="30000">
                <a:latin typeface="Calibri"/>
                <a:ea typeface="ＭＳ Ｐゴシック" charset="0"/>
                <a:cs typeface="Calibri"/>
              </a:rPr>
              <a:t>-</a:t>
            </a:r>
            <a:endParaRPr lang="en-US" sz="120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42" name="Text Box 18">
            <a:extLst>
              <a:ext uri="{FF2B5EF4-FFF2-40B4-BE49-F238E27FC236}">
                <a16:creationId xmlns:a16="http://schemas.microsoft.com/office/drawing/2014/main" id="{6D8636A0-E384-3848-B681-7532C6AB1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3600"/>
            <a:ext cx="914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alibri"/>
                <a:ea typeface="ＭＳ Ｐゴシック" charset="0"/>
                <a:cs typeface="Calibri"/>
              </a:rPr>
              <a:t>scintillator</a:t>
            </a:r>
          </a:p>
        </p:txBody>
      </p:sp>
      <p:sp>
        <p:nvSpPr>
          <p:cNvPr id="26643" name="Text Box 19">
            <a:extLst>
              <a:ext uri="{FF2B5EF4-FFF2-40B4-BE49-F238E27FC236}">
                <a16:creationId xmlns:a16="http://schemas.microsoft.com/office/drawing/2014/main" id="{918A6EAF-DA39-2E48-A1CA-34E46DB1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672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alibri"/>
                <a:ea typeface="ＭＳ Ｐゴシック" charset="0"/>
                <a:cs typeface="Calibri"/>
              </a:rPr>
              <a:t>Moving</a:t>
            </a:r>
            <a:br>
              <a:rPr lang="en-US" sz="1200">
                <a:latin typeface="Calibri"/>
                <a:ea typeface="ＭＳ Ｐゴシック" charset="0"/>
                <a:cs typeface="Calibri"/>
              </a:rPr>
            </a:br>
            <a:r>
              <a:rPr lang="en-US" sz="1200">
                <a:latin typeface="Calibri"/>
                <a:ea typeface="ＭＳ Ｐゴシック" charset="0"/>
                <a:cs typeface="Calibri"/>
              </a:rPr>
              <a:t>charged particle</a:t>
            </a:r>
          </a:p>
        </p:txBody>
      </p:sp>
      <p:sp>
        <p:nvSpPr>
          <p:cNvPr id="26644" name="Text Box 20">
            <a:extLst>
              <a:ext uri="{FF2B5EF4-FFF2-40B4-BE49-F238E27FC236}">
                <a16:creationId xmlns:a16="http://schemas.microsoft.com/office/drawing/2014/main" id="{EBD1F6CF-66D1-6949-A2DC-5906EE29F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495800"/>
            <a:ext cx="14478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alibri"/>
                <a:ea typeface="ＭＳ Ｐゴシック" charset="0"/>
                <a:cs typeface="Calibri"/>
              </a:rPr>
              <a:t>Energy level 2</a:t>
            </a:r>
          </a:p>
        </p:txBody>
      </p:sp>
      <p:sp>
        <p:nvSpPr>
          <p:cNvPr id="26645" name="Text Box 21">
            <a:extLst>
              <a:ext uri="{FF2B5EF4-FFF2-40B4-BE49-F238E27FC236}">
                <a16:creationId xmlns:a16="http://schemas.microsoft.com/office/drawing/2014/main" id="{98D97CD1-AA32-1044-9F57-97DB90F89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638800"/>
            <a:ext cx="16002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alibri"/>
                <a:ea typeface="ＭＳ Ｐゴシック" charset="0"/>
                <a:cs typeface="Calibri"/>
              </a:rPr>
              <a:t>Energy level 1</a:t>
            </a:r>
          </a:p>
        </p:txBody>
      </p:sp>
      <p:sp>
        <p:nvSpPr>
          <p:cNvPr id="26646" name="Text Box 22">
            <a:extLst>
              <a:ext uri="{FF2B5EF4-FFF2-40B4-BE49-F238E27FC236}">
                <a16:creationId xmlns:a16="http://schemas.microsoft.com/office/drawing/2014/main" id="{EECF969E-1D32-054A-A4FB-1F97E5136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572000"/>
            <a:ext cx="2057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alibri"/>
                <a:ea typeface="ＭＳ Ｐゴシック" charset="0"/>
                <a:cs typeface="Calibri"/>
              </a:rPr>
              <a:t>Photomultiplier Tube</a:t>
            </a:r>
          </a:p>
        </p:txBody>
      </p:sp>
      <p:sp>
        <p:nvSpPr>
          <p:cNvPr id="26647" name="Text Box 23">
            <a:extLst>
              <a:ext uri="{FF2B5EF4-FFF2-40B4-BE49-F238E27FC236}">
                <a16:creationId xmlns:a16="http://schemas.microsoft.com/office/drawing/2014/main" id="{A379E961-C0DB-DC46-BC2B-0C44A58F1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419600"/>
            <a:ext cx="914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alibri"/>
                <a:ea typeface="ＭＳ Ｐゴシック" charset="0"/>
                <a:cs typeface="Calibri"/>
              </a:rPr>
              <a:t>Electric Pulse</a:t>
            </a:r>
          </a:p>
        </p:txBody>
      </p:sp>
      <p:sp>
        <p:nvSpPr>
          <p:cNvPr id="26648" name="Text Box 24">
            <a:extLst>
              <a:ext uri="{FF2B5EF4-FFF2-40B4-BE49-F238E27FC236}">
                <a16:creationId xmlns:a16="http://schemas.microsoft.com/office/drawing/2014/main" id="{72369283-F8F5-7342-AAB3-0C6305401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029200"/>
            <a:ext cx="533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alibri"/>
                <a:ea typeface="ＭＳ Ｐゴシック" charset="0"/>
                <a:cs typeface="Calibri"/>
              </a:rPr>
              <a:t>Light</a:t>
            </a:r>
          </a:p>
        </p:txBody>
      </p:sp>
      <p:sp>
        <p:nvSpPr>
          <p:cNvPr id="26649" name="Text Box 25">
            <a:extLst>
              <a:ext uri="{FF2B5EF4-FFF2-40B4-BE49-F238E27FC236}">
                <a16:creationId xmlns:a16="http://schemas.microsoft.com/office/drawing/2014/main" id="{05CCFD3E-DBB2-AD4E-86BE-7F5DBB854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26720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alibri"/>
                <a:ea typeface="ＭＳ Ｐゴシック" charset="0"/>
                <a:cs typeface="Calibri"/>
              </a:rPr>
              <a:t>Bumped Electron</a:t>
            </a:r>
          </a:p>
        </p:txBody>
      </p:sp>
      <p:sp>
        <p:nvSpPr>
          <p:cNvPr id="26650" name="Text Box 26">
            <a:extLst>
              <a:ext uri="{FF2B5EF4-FFF2-40B4-BE49-F238E27FC236}">
                <a16:creationId xmlns:a16="http://schemas.microsoft.com/office/drawing/2014/main" id="{895736C5-F300-B942-B0EF-AF5438D0F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9436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latin typeface="Calibri"/>
                <a:ea typeface="ＭＳ Ｐゴシック" charset="0"/>
                <a:cs typeface="Calibri"/>
              </a:rPr>
              <a:t>  </a:t>
            </a:r>
          </a:p>
        </p:txBody>
      </p:sp>
      <p:sp>
        <p:nvSpPr>
          <p:cNvPr id="26651" name="Rectangle 27">
            <a:extLst>
              <a:ext uri="{FF2B5EF4-FFF2-40B4-BE49-F238E27FC236}">
                <a16:creationId xmlns:a16="http://schemas.microsoft.com/office/drawing/2014/main" id="{E975E935-1064-9D4F-AB7B-8C8DF15E3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019800"/>
            <a:ext cx="3581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6652" name="Rectangle 28">
            <a:extLst>
              <a:ext uri="{FF2B5EF4-FFF2-40B4-BE49-F238E27FC236}">
                <a16:creationId xmlns:a16="http://schemas.microsoft.com/office/drawing/2014/main" id="{443B9304-DD88-374E-8821-3F94D13E8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1400"/>
            <a:ext cx="304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46108" name="Picture 29">
            <a:extLst>
              <a:ext uri="{FF2B5EF4-FFF2-40B4-BE49-F238E27FC236}">
                <a16:creationId xmlns:a16="http://schemas.microsoft.com/office/drawing/2014/main" id="{EA570960-B941-4344-A548-520BB3AA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3622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9" name="Date Placeholder 1">
            <a:extLst>
              <a:ext uri="{FF2B5EF4-FFF2-40B4-BE49-F238E27FC236}">
                <a16:creationId xmlns:a16="http://schemas.microsoft.com/office/drawing/2014/main" id="{F87D417D-5125-744B-87A1-32D70910C69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3291D8A-8BA3-0642-A981-CE798E5EFA6D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46110" name="Footer Placeholder 3">
            <a:extLst>
              <a:ext uri="{FF2B5EF4-FFF2-40B4-BE49-F238E27FC236}">
                <a16:creationId xmlns:a16="http://schemas.microsoft.com/office/drawing/2014/main" id="{396FCE18-975F-DB42-9A69-06677093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46111" name="Title 2">
            <a:extLst>
              <a:ext uri="{FF2B5EF4-FFF2-40B4-BE49-F238E27FC236}">
                <a16:creationId xmlns:a16="http://schemas.microsoft.com/office/drawing/2014/main" id="{D1684775-11F5-0342-9C4F-BD0372CA6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Scintillation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0F95772-CBDA-8746-BE59-0A98A4C31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Sizes: Lets go smaller first</a:t>
            </a:r>
          </a:p>
        </p:txBody>
      </p:sp>
      <p:sp>
        <p:nvSpPr>
          <p:cNvPr id="19458" name="Date Placeholder 9">
            <a:extLst>
              <a:ext uri="{FF2B5EF4-FFF2-40B4-BE49-F238E27FC236}">
                <a16:creationId xmlns:a16="http://schemas.microsoft.com/office/drawing/2014/main" id="{99CF98F7-2595-4F41-940A-2DCF6B2EF1E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0A7C7E-F91D-BE42-BF09-C39ACEB1A20B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19459" name="Footer Placeholder 11">
            <a:extLst>
              <a:ext uri="{FF2B5EF4-FFF2-40B4-BE49-F238E27FC236}">
                <a16:creationId xmlns:a16="http://schemas.microsoft.com/office/drawing/2014/main" id="{B062581F-CE3C-A444-A165-3499CC6F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19460" name="Picture 4" descr="2_dew_drop">
            <a:extLst>
              <a:ext uri="{FF2B5EF4-FFF2-40B4-BE49-F238E27FC236}">
                <a16:creationId xmlns:a16="http://schemas.microsoft.com/office/drawing/2014/main" id="{A6F0153E-C61C-BA4D-BEFB-F816FB2C7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725" y="1270000"/>
            <a:ext cx="3611563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1">
            <a:extLst>
              <a:ext uri="{FF2B5EF4-FFF2-40B4-BE49-F238E27FC236}">
                <a16:creationId xmlns:a16="http://schemas.microsoft.com/office/drawing/2014/main" id="{D69E6183-99D0-9942-B105-6639A62B120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C42C50-65C3-2449-94FC-AB06BE52F327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48131" name="Footer Placeholder 2">
            <a:extLst>
              <a:ext uri="{FF2B5EF4-FFF2-40B4-BE49-F238E27FC236}">
                <a16:creationId xmlns:a16="http://schemas.microsoft.com/office/drawing/2014/main" id="{A516937C-25D4-ED46-95DF-62D50825E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19458" name="Title 1">
            <a:extLst>
              <a:ext uri="{FF2B5EF4-FFF2-40B4-BE49-F238E27FC236}">
                <a16:creationId xmlns:a16="http://schemas.microsoft.com/office/drawing/2014/main" id="{D3DEFD8E-4E13-264A-A21F-3DC73410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Arial" charset="0"/>
                <a:ea typeface="+mj-ea"/>
              </a:rPr>
              <a:t>A small experiment: </a:t>
            </a:r>
            <a:br>
              <a:rPr lang="en-US" sz="3600" dirty="0">
                <a:latin typeface="Arial" charset="0"/>
                <a:ea typeface="+mj-ea"/>
              </a:rPr>
            </a:br>
            <a:r>
              <a:rPr lang="en-US" sz="3600" dirty="0">
                <a:latin typeface="Arial" charset="0"/>
                <a:ea typeface="+mj-ea"/>
              </a:rPr>
              <a:t>MINERvA test beam experiment</a:t>
            </a:r>
          </a:p>
        </p:txBody>
      </p:sp>
      <p:pic>
        <p:nvPicPr>
          <p:cNvPr id="48133" name="Content Placeholder 6" descr="10-0252-12D.hr.jpg">
            <a:extLst>
              <a:ext uri="{FF2B5EF4-FFF2-40B4-BE49-F238E27FC236}">
                <a16:creationId xmlns:a16="http://schemas.microsoft.com/office/drawing/2014/main" id="{2B02A230-0E81-0C4E-BA07-1D0FC400E71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58" y="1353519"/>
            <a:ext cx="5715000" cy="21653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A79000-80FA-7A49-B604-CCC35B72DE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342" y="3756245"/>
            <a:ext cx="3905574" cy="183471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2AC91FA-2E58-204D-9444-BDAE3B9D19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87712"/>
            <a:ext cx="4394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Date Placeholder 1">
            <a:extLst>
              <a:ext uri="{FF2B5EF4-FFF2-40B4-BE49-F238E27FC236}">
                <a16:creationId xmlns:a16="http://schemas.microsoft.com/office/drawing/2014/main" id="{7F7E34F1-CB22-874F-83A0-F0CE36B465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B3CF677-F87B-6448-81BC-041A373F362B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49154" name="Footer Placeholder 2">
            <a:extLst>
              <a:ext uri="{FF2B5EF4-FFF2-40B4-BE49-F238E27FC236}">
                <a16:creationId xmlns:a16="http://schemas.microsoft.com/office/drawing/2014/main" id="{0A846426-69BE-B94D-813A-45F18236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20481" name="Title 1">
            <a:extLst>
              <a:ext uri="{FF2B5EF4-FFF2-40B4-BE49-F238E27FC236}">
                <a16:creationId xmlns:a16="http://schemas.microsoft.com/office/drawing/2014/main" id="{4C956049-FCD2-394F-8117-1C734385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Arial" charset="0"/>
                <a:ea typeface="+mj-ea"/>
              </a:rPr>
              <a:t>A small experiment: </a:t>
            </a:r>
            <a:br>
              <a:rPr lang="en-US" sz="3600" dirty="0">
                <a:latin typeface="Arial" charset="0"/>
                <a:ea typeface="+mj-ea"/>
              </a:rPr>
            </a:br>
            <a:r>
              <a:rPr lang="en-US" sz="3600" dirty="0">
                <a:latin typeface="Arial" charset="0"/>
                <a:ea typeface="+mj-ea"/>
              </a:rPr>
              <a:t>the MINERvA test beam experiment</a:t>
            </a:r>
          </a:p>
        </p:txBody>
      </p:sp>
      <p:pic>
        <p:nvPicPr>
          <p:cNvPr id="49156" name="Picture 7">
            <a:extLst>
              <a:ext uri="{FF2B5EF4-FFF2-40B4-BE49-F238E27FC236}">
                <a16:creationId xmlns:a16="http://schemas.microsoft.com/office/drawing/2014/main" id="{8C91F96D-476B-F147-8BAA-FEF51A497E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738" y="3732213"/>
            <a:ext cx="56562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">
            <a:extLst>
              <a:ext uri="{FF2B5EF4-FFF2-40B4-BE49-F238E27FC236}">
                <a16:creationId xmlns:a16="http://schemas.microsoft.com/office/drawing/2014/main" id="{FB34E6A3-9957-FA43-A97C-E5941C7DBB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950" y="1966913"/>
            <a:ext cx="21336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10">
            <a:extLst>
              <a:ext uri="{FF2B5EF4-FFF2-40B4-BE49-F238E27FC236}">
                <a16:creationId xmlns:a16="http://schemas.microsoft.com/office/drawing/2014/main" id="{5FE78BBA-AFDD-534D-A883-7CC260356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713" y="3822700"/>
            <a:ext cx="219551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640 MeV electron</a:t>
            </a:r>
          </a:p>
        </p:txBody>
      </p:sp>
      <p:pic>
        <p:nvPicPr>
          <p:cNvPr id="9" name="Picture 5" descr="10-0333-20D.jpg">
            <a:extLst>
              <a:ext uri="{FF2B5EF4-FFF2-40B4-BE49-F238E27FC236}">
                <a16:creationId xmlns:a16="http://schemas.microsoft.com/office/drawing/2014/main" id="{57D4F6C9-B85B-DB40-A8A1-900177A159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180" y="1636713"/>
            <a:ext cx="4857939" cy="323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5">
            <a:extLst>
              <a:ext uri="{FF2B5EF4-FFF2-40B4-BE49-F238E27FC236}">
                <a16:creationId xmlns:a16="http://schemas.microsoft.com/office/drawing/2014/main" id="{6206F704-93D0-8B41-B193-F8672B01F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A neutrino story</a:t>
            </a:r>
          </a:p>
        </p:txBody>
      </p:sp>
      <p:sp>
        <p:nvSpPr>
          <p:cNvPr id="50178" name="Subtitle 6">
            <a:extLst>
              <a:ext uri="{FF2B5EF4-FFF2-40B4-BE49-F238E27FC236}">
                <a16:creationId xmlns:a16="http://schemas.microsoft.com/office/drawing/2014/main" id="{109EF593-C3C7-EE43-808E-AD9F1DD5AF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ABB51D4E-ADA9-EF4E-86EC-099DAA17F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22225"/>
            <a:ext cx="7772400" cy="1001713"/>
          </a:xfrm>
        </p:spPr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The Missing Energy Problem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BC749F9E-3555-984C-A17D-C336461426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390650"/>
            <a:ext cx="8001000" cy="5321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Minion Pro" panose="02040503050306020203" pitchFamily="18" charset="0"/>
                <a:ea typeface="ＭＳ Ｐゴシック" panose="020B0600070205080204" pitchFamily="34" charset="-128"/>
              </a:rPr>
              <a:t>Isolated neutrons have a 13min half life</a:t>
            </a:r>
          </a:p>
          <a:p>
            <a:pPr marL="739775" lvl="1" indent="-282575" eaLnBrk="1" hangingPunct="1">
              <a:lnSpc>
                <a:spcPct val="80000"/>
              </a:lnSpc>
            </a:pP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They were observed to decay to a proton and an electron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Minion Pro" panose="02040503050306020203" pitchFamily="18" charset="0"/>
                <a:ea typeface="ＭＳ Ｐゴシック" panose="020B0600070205080204" pitchFamily="34" charset="-128"/>
              </a:rPr>
              <a:t>The problem</a:t>
            </a:r>
          </a:p>
          <a:p>
            <a:pPr marL="739775" lvl="1" indent="-282575" eaLnBrk="1" hangingPunct="1">
              <a:lnSpc>
                <a:spcPct val="90000"/>
              </a:lnSpc>
            </a:pP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They should have been back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to back and mono-energetic if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it was a two-body decay</a:t>
            </a:r>
          </a:p>
          <a:p>
            <a:pPr marL="739775" lvl="1" indent="-282575" eaLnBrk="1" hangingPunct="1">
              <a:lnSpc>
                <a:spcPct val="90000"/>
              </a:lnSpc>
            </a:pP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A continuous spectrum was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observed</a:t>
            </a:r>
          </a:p>
          <a:p>
            <a:pPr marL="739775" lvl="1" indent="-282575" eaLnBrk="1" hangingPunct="1">
              <a:lnSpc>
                <a:spcPct val="90000"/>
              </a:lnSpc>
            </a:pP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When adding up the momenta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of the observed decay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products, </a:t>
            </a:r>
            <a:r>
              <a:rPr lang="en-US" altLang="en-US" sz="2400" b="1">
                <a:solidFill>
                  <a:srgbClr val="FF9900"/>
                </a:solidFill>
                <a:latin typeface="Minion Pro" panose="02040503050306020203" pitchFamily="18" charset="0"/>
                <a:ea typeface="ＭＳ Ｐゴシック" panose="020B0600070205080204" pitchFamily="34" charset="-128"/>
              </a:rPr>
              <a:t>energy was missing</a:t>
            </a:r>
          </a:p>
        </p:txBody>
      </p:sp>
      <p:sp>
        <p:nvSpPr>
          <p:cNvPr id="51203" name="Date Placeholder 1">
            <a:extLst>
              <a:ext uri="{FF2B5EF4-FFF2-40B4-BE49-F238E27FC236}">
                <a16:creationId xmlns:a16="http://schemas.microsoft.com/office/drawing/2014/main" id="{D9167969-8C44-CA48-8FAF-5B5FB05EB2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F9614D-E3B0-3742-908B-C3861D35D635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51204" name="Footer Placeholder 2">
            <a:extLst>
              <a:ext uri="{FF2B5EF4-FFF2-40B4-BE49-F238E27FC236}">
                <a16:creationId xmlns:a16="http://schemas.microsoft.com/office/drawing/2014/main" id="{30B2F501-462A-344D-8925-817FA249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51205" name="Picture 12" descr="neutmom">
            <a:extLst>
              <a:ext uri="{FF2B5EF4-FFF2-40B4-BE49-F238E27FC236}">
                <a16:creationId xmlns:a16="http://schemas.microsoft.com/office/drawing/2014/main" id="{BB630393-9FC0-FB4B-A2C1-E8A9C2322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2300288"/>
            <a:ext cx="28321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6" name="Group 6">
            <a:extLst>
              <a:ext uri="{FF2B5EF4-FFF2-40B4-BE49-F238E27FC236}">
                <a16:creationId xmlns:a16="http://schemas.microsoft.com/office/drawing/2014/main" id="{08DDC697-39D5-3749-8CC3-B58B79DFF9D9}"/>
              </a:ext>
            </a:extLst>
          </p:cNvPr>
          <p:cNvGrpSpPr>
            <a:grpSpLocks/>
          </p:cNvGrpSpPr>
          <p:nvPr/>
        </p:nvGrpSpPr>
        <p:grpSpPr bwMode="auto">
          <a:xfrm>
            <a:off x="5910263" y="5216525"/>
            <a:ext cx="2416175" cy="1104900"/>
            <a:chOff x="3840" y="1632"/>
            <a:chExt cx="1488" cy="720"/>
          </a:xfrm>
        </p:grpSpPr>
        <p:pic>
          <p:nvPicPr>
            <p:cNvPr id="51207" name="Picture 7" descr="green_ball">
              <a:extLst>
                <a:ext uri="{FF2B5EF4-FFF2-40B4-BE49-F238E27FC236}">
                  <a16:creationId xmlns:a16="http://schemas.microsoft.com/office/drawing/2014/main" id="{8C9923FE-EF49-EE47-AF5E-7B084100C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" y="2113"/>
              <a:ext cx="98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8" name="Picture 8" descr="blue_ball">
              <a:extLst>
                <a:ext uri="{FF2B5EF4-FFF2-40B4-BE49-F238E27FC236}">
                  <a16:creationId xmlns:a16="http://schemas.microsoft.com/office/drawing/2014/main" id="{51C0B75E-89DF-184C-BE2A-ECD9B460A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777"/>
              <a:ext cx="98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9">
              <a:extLst>
                <a:ext uri="{FF2B5EF4-FFF2-40B4-BE49-F238E27FC236}">
                  <a16:creationId xmlns:a16="http://schemas.microsoft.com/office/drawing/2014/main" id="{0DAE7F75-E1B1-624B-AF80-9F6AA1E353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040961">
              <a:off x="3840" y="1632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AutoShape 10">
              <a:extLst>
                <a:ext uri="{FF2B5EF4-FFF2-40B4-BE49-F238E27FC236}">
                  <a16:creationId xmlns:a16="http://schemas.microsoft.com/office/drawing/2014/main" id="{8EA97A31-5DAE-614A-9C05-FD1F3635E3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65849">
              <a:off x="3840" y="2256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AutoShape 11">
              <a:extLst>
                <a:ext uri="{FF2B5EF4-FFF2-40B4-BE49-F238E27FC236}">
                  <a16:creationId xmlns:a16="http://schemas.microsoft.com/office/drawing/2014/main" id="{D8E06B63-49D6-FF42-91F6-B21ECA87A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939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AutoShape 12">
              <a:extLst>
                <a:ext uri="{FF2B5EF4-FFF2-40B4-BE49-F238E27FC236}">
                  <a16:creationId xmlns:a16="http://schemas.microsoft.com/office/drawing/2014/main" id="{61DB1B12-8469-CD42-823F-749FD0CBF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867"/>
              <a:ext cx="240" cy="240"/>
            </a:xfrm>
            <a:prstGeom prst="sun">
              <a:avLst>
                <a:gd name="adj" fmla="val 37560"/>
              </a:avLst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B5A97FD2-AC21-C345-A2DF-B377B956E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9" y="1825"/>
              <a:ext cx="479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>
                  <a:latin typeface="Times" charset="0"/>
                  <a:ea typeface="ＭＳ Ｐゴシック" charset="0"/>
                </a:rPr>
                <a:t>Missing Energy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199ECBA8-0F81-2342-B04F-D4FA5106F5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Calibri" panose="020F0502020204030204" pitchFamily="34" charset="0"/>
                <a:ea typeface="ＭＳ Ｐゴシック" panose="020B0600070205080204" pitchFamily="34" charset="-128"/>
              </a:rPr>
              <a:t>“I have hit upon a desperate remedy…”</a:t>
            </a:r>
          </a:p>
        </p:txBody>
      </p:sp>
      <p:sp>
        <p:nvSpPr>
          <p:cNvPr id="52226" name="Rectangle 14">
            <a:extLst>
              <a:ext uri="{FF2B5EF4-FFF2-40B4-BE49-F238E27FC236}">
                <a16:creationId xmlns:a16="http://schemas.microsoft.com/office/drawing/2014/main" id="{88FA9B13-DDAD-D94D-A8AE-FC4B44A6E0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1563" y="1450975"/>
            <a:ext cx="3790950" cy="4424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Pauli proposes that 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New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Chargeless,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Massless,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Weakly interacting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	particle is also being produced</a:t>
            </a:r>
          </a:p>
        </p:txBody>
      </p:sp>
      <p:sp>
        <p:nvSpPr>
          <p:cNvPr id="52227" name="Date Placeholder 1">
            <a:extLst>
              <a:ext uri="{FF2B5EF4-FFF2-40B4-BE49-F238E27FC236}">
                <a16:creationId xmlns:a16="http://schemas.microsoft.com/office/drawing/2014/main" id="{665FCD9D-5DA0-AB42-9C08-F1882CF372C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F8E122-F3FA-774E-81CC-A2488EBDDF53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52228" name="Footer Placeholder 2">
            <a:extLst>
              <a:ext uri="{FF2B5EF4-FFF2-40B4-BE49-F238E27FC236}">
                <a16:creationId xmlns:a16="http://schemas.microsoft.com/office/drawing/2014/main" id="{9DB81140-3C77-CC4D-83EA-3D0AA2EDA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52229" name="Picture 5" descr="M23-2">
            <a:extLst>
              <a:ext uri="{FF2B5EF4-FFF2-40B4-BE49-F238E27FC236}">
                <a16:creationId xmlns:a16="http://schemas.microsoft.com/office/drawing/2014/main" id="{2B0E6865-5E62-1044-A464-D6BEB784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2"/>
          <a:stretch>
            <a:fillRect/>
          </a:stretch>
        </p:blipFill>
        <p:spPr bwMode="auto">
          <a:xfrm>
            <a:off x="4830763" y="1387475"/>
            <a:ext cx="2973387" cy="233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230" name="Group 6">
            <a:extLst>
              <a:ext uri="{FF2B5EF4-FFF2-40B4-BE49-F238E27FC236}">
                <a16:creationId xmlns:a16="http://schemas.microsoft.com/office/drawing/2014/main" id="{E8EC9F94-C9E0-BF42-8AD0-FB2795609BB8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5138738"/>
            <a:ext cx="2416175" cy="1104900"/>
            <a:chOff x="3840" y="1632"/>
            <a:chExt cx="1488" cy="720"/>
          </a:xfrm>
        </p:grpSpPr>
        <p:pic>
          <p:nvPicPr>
            <p:cNvPr id="52232" name="Picture 7" descr="green_ball">
              <a:extLst>
                <a:ext uri="{FF2B5EF4-FFF2-40B4-BE49-F238E27FC236}">
                  <a16:creationId xmlns:a16="http://schemas.microsoft.com/office/drawing/2014/main" id="{D1FC9DD2-6BA4-BF41-BBFD-242A48D8B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" y="2113"/>
              <a:ext cx="98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8" descr="blue_ball">
              <a:extLst>
                <a:ext uri="{FF2B5EF4-FFF2-40B4-BE49-F238E27FC236}">
                  <a16:creationId xmlns:a16="http://schemas.microsoft.com/office/drawing/2014/main" id="{05CF1BD8-391A-8C4B-ABC1-5AD003FE7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777"/>
              <a:ext cx="98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6249" name="AutoShape 9">
              <a:extLst>
                <a:ext uri="{FF2B5EF4-FFF2-40B4-BE49-F238E27FC236}">
                  <a16:creationId xmlns:a16="http://schemas.microsoft.com/office/drawing/2014/main" id="{728EDB42-7B80-044A-9DF1-D63B39F5AC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040961">
              <a:off x="3840" y="1632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546250" name="AutoShape 10">
              <a:extLst>
                <a:ext uri="{FF2B5EF4-FFF2-40B4-BE49-F238E27FC236}">
                  <a16:creationId xmlns:a16="http://schemas.microsoft.com/office/drawing/2014/main" id="{7ABFBF89-7A15-2240-8587-87D5AA3EC5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65849">
              <a:off x="3840" y="2256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546251" name="AutoShape 11">
              <a:extLst>
                <a:ext uri="{FF2B5EF4-FFF2-40B4-BE49-F238E27FC236}">
                  <a16:creationId xmlns:a16="http://schemas.microsoft.com/office/drawing/2014/main" id="{6E1206C0-54CD-7F4D-9885-218A3C728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939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546252" name="AutoShape 12">
              <a:extLst>
                <a:ext uri="{FF2B5EF4-FFF2-40B4-BE49-F238E27FC236}">
                  <a16:creationId xmlns:a16="http://schemas.microsoft.com/office/drawing/2014/main" id="{26C0AC5B-F0B4-AE4B-81AD-38AB7884D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867"/>
              <a:ext cx="240" cy="240"/>
            </a:xfrm>
            <a:prstGeom prst="sun">
              <a:avLst>
                <a:gd name="adj" fmla="val 37560"/>
              </a:avLst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546253" name="Text Box 13">
              <a:extLst>
                <a:ext uri="{FF2B5EF4-FFF2-40B4-BE49-F238E27FC236}">
                  <a16:creationId xmlns:a16="http://schemas.microsoft.com/office/drawing/2014/main" id="{D93B0F82-97A5-FF48-A662-349AA566C0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9" y="1825"/>
              <a:ext cx="479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>
                  <a:latin typeface="Times" charset="0"/>
                  <a:ea typeface="ＭＳ Ｐゴシック" charset="0"/>
                </a:rPr>
                <a:t>Missing Energy</a:t>
              </a:r>
            </a:p>
          </p:txBody>
        </p:sp>
      </p:grpSp>
      <p:pic>
        <p:nvPicPr>
          <p:cNvPr id="1546244" name="Picture 4">
            <a:extLst>
              <a:ext uri="{FF2B5EF4-FFF2-40B4-BE49-F238E27FC236}">
                <a16:creationId xmlns:a16="http://schemas.microsoft.com/office/drawing/2014/main" id="{D388D35E-55B5-D842-8CE6-249A545C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00" y="2713038"/>
            <a:ext cx="3021013" cy="3838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2">
            <a:extLst>
              <a:ext uri="{FF2B5EF4-FFF2-40B4-BE49-F238E27FC236}">
                <a16:creationId xmlns:a16="http://schemas.microsoft.com/office/drawing/2014/main" id="{45002BDA-B0E9-1D43-A45F-DA48A1E3FB5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C84A97-D534-6147-B3CF-FA29FD69AB6C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53250" name="Footer Placeholder 1">
            <a:extLst>
              <a:ext uri="{FF2B5EF4-FFF2-40B4-BE49-F238E27FC236}">
                <a16:creationId xmlns:a16="http://schemas.microsoft.com/office/drawing/2014/main" id="{8F214303-F76A-124A-B00D-6A340267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82947" name="Title 1">
            <a:extLst>
              <a:ext uri="{FF2B5EF4-FFF2-40B4-BE49-F238E27FC236}">
                <a16:creationId xmlns:a16="http://schemas.microsoft.com/office/drawing/2014/main" id="{3DA8A0DD-3881-6E4E-B51D-CEAA04C84063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Arial" charset="0"/>
                <a:ea typeface="+mj-ea"/>
              </a:rPr>
              <a:t>Their original experimental concept</a:t>
            </a:r>
          </a:p>
        </p:txBody>
      </p:sp>
      <p:pic>
        <p:nvPicPr>
          <p:cNvPr id="53252" name="Picture 2">
            <a:extLst>
              <a:ext uri="{FF2B5EF4-FFF2-40B4-BE49-F238E27FC236}">
                <a16:creationId xmlns:a16="http://schemas.microsoft.com/office/drawing/2014/main" id="{9EAA2DF3-E2DE-8249-8A38-FD82607D1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6"/>
          <a:stretch>
            <a:fillRect/>
          </a:stretch>
        </p:blipFill>
        <p:spPr bwMode="auto">
          <a:xfrm>
            <a:off x="1903413" y="1366838"/>
            <a:ext cx="5395912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FE107615-376C-5A4F-AD69-7A0E51FAA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Later they were seen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581277E6-9D2B-0D4A-8393-24DD29F52F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In the 1930 nuclear reactors were not in the forefront of people minds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As they came to being,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people tried to see the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reactor’s neutrinos in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scintillator counters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In 1956, Frederick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Reines and Clyde Cowan,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report the first evidence </a:t>
            </a:r>
            <a:b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Minion Pro" panose="02040503050306020203" pitchFamily="18" charset="0"/>
                <a:ea typeface="ＭＳ Ｐゴシック" panose="020B0600070205080204" pitchFamily="34" charset="-128"/>
              </a:rPr>
              <a:t>for neutrinos</a:t>
            </a:r>
          </a:p>
        </p:txBody>
      </p:sp>
      <p:sp>
        <p:nvSpPr>
          <p:cNvPr id="54275" name="Date Placeholder 1">
            <a:extLst>
              <a:ext uri="{FF2B5EF4-FFF2-40B4-BE49-F238E27FC236}">
                <a16:creationId xmlns:a16="http://schemas.microsoft.com/office/drawing/2014/main" id="{DD63D12C-D470-0A41-8C85-4250DE9726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E8D41A-D9E2-764F-8C4E-2585C0217C2F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54276" name="Footer Placeholder 2">
            <a:extLst>
              <a:ext uri="{FF2B5EF4-FFF2-40B4-BE49-F238E27FC236}">
                <a16:creationId xmlns:a16="http://schemas.microsoft.com/office/drawing/2014/main" id="{1B99752F-581B-8942-A5FB-7FE772A3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54277" name="Picture 5" descr="img9">
            <a:extLst>
              <a:ext uri="{FF2B5EF4-FFF2-40B4-BE49-F238E27FC236}">
                <a16:creationId xmlns:a16="http://schemas.microsoft.com/office/drawing/2014/main" id="{21A56EB6-700C-7840-8B55-513349511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525" y="1906588"/>
            <a:ext cx="4679950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2B3D-C186-C74C-BD93-E79E0A1E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Neutrino mass from the end-</a:t>
            </a:r>
            <a:r>
              <a:rPr lang="en-US">
                <a:ea typeface="+mj-ea"/>
              </a:rPr>
              <a:t>point method</a:t>
            </a:r>
          </a:p>
        </p:txBody>
      </p:sp>
      <p:pic>
        <p:nvPicPr>
          <p:cNvPr id="55298" name="Content Placeholder 7" descr="end-point-method.jpg">
            <a:extLst>
              <a:ext uri="{FF2B5EF4-FFF2-40B4-BE49-F238E27FC236}">
                <a16:creationId xmlns:a16="http://schemas.microsoft.com/office/drawing/2014/main" id="{4DFCD784-750E-F446-96C4-7B9EF50FA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5299" name="Date Placeholder 3">
            <a:extLst>
              <a:ext uri="{FF2B5EF4-FFF2-40B4-BE49-F238E27FC236}">
                <a16:creationId xmlns:a16="http://schemas.microsoft.com/office/drawing/2014/main" id="{F26DEDE6-5BB8-CF4C-9E47-63C125A3F74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286FE6-CA1C-E24D-B3A0-9787220B40B0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55300" name="Footer Placeholder 4">
            <a:extLst>
              <a:ext uri="{FF2B5EF4-FFF2-40B4-BE49-F238E27FC236}">
                <a16:creationId xmlns:a16="http://schemas.microsoft.com/office/drawing/2014/main" id="{3BA2FB4B-8B40-204A-A566-9419B275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8368ADF1-A401-E143-9463-D45B29A22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Takeaways</a:t>
            </a:r>
          </a:p>
        </p:txBody>
      </p:sp>
      <p:sp>
        <p:nvSpPr>
          <p:cNvPr id="56322" name="Content Placeholder 3">
            <a:extLst>
              <a:ext uri="{FF2B5EF4-FFF2-40B4-BE49-F238E27FC236}">
                <a16:creationId xmlns:a16="http://schemas.microsoft.com/office/drawing/2014/main" id="{2190EF87-CBE9-024C-9AEF-7EF0D5522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Date Placeholder 4">
            <a:extLst>
              <a:ext uri="{FF2B5EF4-FFF2-40B4-BE49-F238E27FC236}">
                <a16:creationId xmlns:a16="http://schemas.microsoft.com/office/drawing/2014/main" id="{85F3E06B-5EB0-7F45-86B2-1DF54C4697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5A597-7586-CC41-A0B2-78A20B9B9757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56324" name="Footer Placeholder 5">
            <a:extLst>
              <a:ext uri="{FF2B5EF4-FFF2-40B4-BE49-F238E27FC236}">
                <a16:creationId xmlns:a16="http://schemas.microsoft.com/office/drawing/2014/main" id="{6B7178E5-8362-524A-BA5F-063DFB6C3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56325" name="Text Placeholder 2">
            <a:extLst>
              <a:ext uri="{FF2B5EF4-FFF2-40B4-BE49-F238E27FC236}">
                <a16:creationId xmlns:a16="http://schemas.microsoft.com/office/drawing/2014/main" id="{5ED4065A-49B2-054D-8B06-A652E545E56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39800" y="1595438"/>
            <a:ext cx="8204200" cy="4424362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Only the weak force for work with …</a:t>
            </a:r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300">
                <a:latin typeface="Arial" panose="020B0604020202020204" pitchFamily="34" charset="0"/>
                <a:ea typeface="ＭＳ Ｐゴシック" panose="020B0600070205080204" pitchFamily="34" charset="-128"/>
              </a:rPr>
              <a:t>Most particle detection methods rely on particles being charged or looking for decays</a:t>
            </a:r>
          </a:p>
          <a:p>
            <a:pPr lvl="1" eaLnBrk="1" hangingPunct="1"/>
            <a:endParaRPr lang="en-US" altLang="en-US" sz="23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Neither work for neutrinos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This means we need to work indirectly</a:t>
            </a:r>
          </a:p>
          <a:p>
            <a:pPr eaLnBrk="1" hangingPunct="1"/>
            <a:endParaRPr lang="en-US" altLang="en-US" sz="280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80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56326" name="Group 7">
            <a:extLst>
              <a:ext uri="{FF2B5EF4-FFF2-40B4-BE49-F238E27FC236}">
                <a16:creationId xmlns:a16="http://schemas.microsoft.com/office/drawing/2014/main" id="{0649B8F0-D2F4-F948-A67E-651B4F91CE63}"/>
              </a:ext>
            </a:extLst>
          </p:cNvPr>
          <p:cNvGrpSpPr>
            <a:grpSpLocks/>
          </p:cNvGrpSpPr>
          <p:nvPr/>
        </p:nvGrpSpPr>
        <p:grpSpPr bwMode="auto">
          <a:xfrm>
            <a:off x="6716713" y="-938213"/>
            <a:ext cx="2298700" cy="3000376"/>
            <a:chOff x="7388750" y="-1063754"/>
            <a:chExt cx="2528936" cy="3400323"/>
          </a:xfrm>
        </p:grpSpPr>
        <p:pic>
          <p:nvPicPr>
            <p:cNvPr id="56328" name="Picture 5">
              <a:extLst>
                <a:ext uri="{FF2B5EF4-FFF2-40B4-BE49-F238E27FC236}">
                  <a16:creationId xmlns:a16="http://schemas.microsoft.com/office/drawing/2014/main" id="{583E2EA5-885F-3346-8895-F71987814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1779" y="109403"/>
              <a:ext cx="2115907" cy="2227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64401018-EFED-674F-A4E9-5252E28363F0}"/>
                </a:ext>
              </a:extLst>
            </p:cNvPr>
            <p:cNvSpPr/>
            <p:nvPr/>
          </p:nvSpPr>
          <p:spPr bwMode="auto">
            <a:xfrm rot="5400000">
              <a:off x="6622769" y="-297773"/>
              <a:ext cx="2338847" cy="806884"/>
            </a:xfrm>
            <a:prstGeom prst="blockArc">
              <a:avLst>
                <a:gd name="adj1" fmla="val 16201519"/>
                <a:gd name="adj2" fmla="val 0"/>
                <a:gd name="adj3" fmla="val 49953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820583">
                <a:defRPr/>
              </a:pPr>
              <a:endParaRPr lang="en-US" sz="1800" dirty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327" name="TextBox 1">
            <a:extLst>
              <a:ext uri="{FF2B5EF4-FFF2-40B4-BE49-F238E27FC236}">
                <a16:creationId xmlns:a16="http://schemas.microsoft.com/office/drawing/2014/main" id="{68DC929E-5420-1140-B1A9-85D862FD9581}"/>
              </a:ext>
            </a:extLst>
          </p:cNvPr>
          <p:cNvSpPr txBox="1">
            <a:spLocks noChangeArrowheads="1"/>
          </p:cNvSpPr>
          <p:nvPr/>
        </p:nvSpPr>
        <p:spPr bwMode="auto">
          <a:xfrm rot="413002">
            <a:off x="4813300" y="123825"/>
            <a:ext cx="31162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Understanding there were </a:t>
            </a:r>
            <a:br>
              <a:rPr lang="en-US" altLang="en-US"/>
            </a:br>
            <a:r>
              <a:rPr lang="en-US" altLang="en-US"/>
              <a:t>more than 1 type = Nobel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18">
            <a:extLst>
              <a:ext uri="{FF2B5EF4-FFF2-40B4-BE49-F238E27FC236}">
                <a16:creationId xmlns:a16="http://schemas.microsoft.com/office/drawing/2014/main" id="{7018C10E-E077-FA41-8A05-75ACB16BDFB1}"/>
              </a:ext>
            </a:extLst>
          </p:cNvPr>
          <p:cNvGrpSpPr>
            <a:grpSpLocks/>
          </p:cNvGrpSpPr>
          <p:nvPr/>
        </p:nvGrpSpPr>
        <p:grpSpPr bwMode="auto">
          <a:xfrm>
            <a:off x="5511800" y="-2147888"/>
            <a:ext cx="4548188" cy="4568826"/>
            <a:chOff x="2649062" y="1980159"/>
            <a:chExt cx="5003006" cy="5178726"/>
          </a:xfrm>
        </p:grpSpPr>
        <p:grpSp>
          <p:nvGrpSpPr>
            <p:cNvPr id="57358" name="Group 19">
              <a:extLst>
                <a:ext uri="{FF2B5EF4-FFF2-40B4-BE49-F238E27FC236}">
                  <a16:creationId xmlns:a16="http://schemas.microsoft.com/office/drawing/2014/main" id="{360A957A-93E1-7C4F-A3FF-73992F45D5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9062" y="1980159"/>
              <a:ext cx="5003006" cy="5178726"/>
              <a:chOff x="2649062" y="1980159"/>
              <a:chExt cx="5003006" cy="5178726"/>
            </a:xfrm>
          </p:grpSpPr>
          <p:pic>
            <p:nvPicPr>
              <p:cNvPr id="57360" name="Picture 5">
                <a:extLst>
                  <a:ext uri="{FF2B5EF4-FFF2-40B4-BE49-F238E27FC236}">
                    <a16:creationId xmlns:a16="http://schemas.microsoft.com/office/drawing/2014/main" id="{C7AAA122-E6C1-3B42-8C3A-6D58E1CF3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9062" y="1995277"/>
                <a:ext cx="5003006" cy="5163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E49F3D2F-A0D3-6E4C-B7DB-F972D99D5F75}"/>
                  </a:ext>
                </a:extLst>
              </p:cNvPr>
              <p:cNvSpPr/>
              <p:nvPr/>
            </p:nvSpPr>
            <p:spPr bwMode="auto">
              <a:xfrm>
                <a:off x="2649062" y="1980159"/>
                <a:ext cx="5003006" cy="5164331"/>
              </a:xfrm>
              <a:prstGeom prst="blockArc">
                <a:avLst>
                  <a:gd name="adj1" fmla="val 10800000"/>
                  <a:gd name="adj2" fmla="val 10800000"/>
                  <a:gd name="adj3" fmla="val 24832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820583">
                  <a:defRPr/>
                </a:pPr>
                <a:endParaRPr lang="en-US" sz="1800" dirty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362" name="Oval 23">
                <a:extLst>
                  <a:ext uri="{FF2B5EF4-FFF2-40B4-BE49-F238E27FC236}">
                    <a16:creationId xmlns:a16="http://schemas.microsoft.com/office/drawing/2014/main" id="{161AD49E-52D7-A646-8CFF-D4E15B32C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637" y="4081786"/>
                <a:ext cx="1028141" cy="103947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>
                <a:lvl1pPr defTabSz="8191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191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191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191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191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1915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1915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1915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1915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sp>
          <p:nvSpPr>
            <p:cNvPr id="57359" name="Rectangle 20">
              <a:extLst>
                <a:ext uri="{FF2B5EF4-FFF2-40B4-BE49-F238E27FC236}">
                  <a16:creationId xmlns:a16="http://schemas.microsoft.com/office/drawing/2014/main" id="{A443DECE-D39B-D04B-8937-BE6E9DABF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6340" y="2796779"/>
              <a:ext cx="3507778" cy="41857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26626" name="Rectangle 12">
            <a:extLst>
              <a:ext uri="{FF2B5EF4-FFF2-40B4-BE49-F238E27FC236}">
                <a16:creationId xmlns:a16="http://schemas.microsoft.com/office/drawing/2014/main" id="{80BB7900-435E-6342-8FA1-89E789147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Neutrino interactions</a:t>
            </a:r>
            <a:br>
              <a:rPr lang="en-US" dirty="0">
                <a:ea typeface="+mj-ea"/>
              </a:rPr>
            </a:br>
            <a:endParaRPr lang="en-US" dirty="0">
              <a:ea typeface="+mj-ea"/>
            </a:endParaRPr>
          </a:p>
        </p:txBody>
      </p:sp>
      <p:sp>
        <p:nvSpPr>
          <p:cNvPr id="26627" name="Rectangle 32">
            <a:extLst>
              <a:ext uri="{FF2B5EF4-FFF2-40B4-BE49-F238E27FC236}">
                <a16:creationId xmlns:a16="http://schemas.microsoft.com/office/drawing/2014/main" id="{BE6318D4-6B14-434C-8E9B-F81A96608B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8950" y="1089025"/>
            <a:ext cx="8197850" cy="241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500">
                <a:latin typeface="Minion Pro" panose="02040503050306020203" pitchFamily="18" charset="0"/>
                <a:ea typeface="ＭＳ Ｐゴシック" panose="020B0600070205080204" pitchFamily="34" charset="-128"/>
              </a:rPr>
              <a:t>Charged current (CC, W exchange)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latin typeface="Minion Pro" panose="02040503050306020203" pitchFamily="18" charset="0"/>
                <a:ea typeface="ＭＳ Ｐゴシック" panose="020B0600070205080204" pitchFamily="34" charset="-128"/>
              </a:rPr>
              <a:t>Lepton tags neutrino, all energy </a:t>
            </a:r>
            <a:br>
              <a:rPr lang="en-US" altLang="en-US" sz="22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200">
                <a:latin typeface="Minion Pro" panose="02040503050306020203" pitchFamily="18" charset="0"/>
                <a:ea typeface="ＭＳ Ｐゴシック" panose="020B0600070205080204" pitchFamily="34" charset="-128"/>
              </a:rPr>
              <a:t>seen, threshold due to lepton mass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500">
                <a:latin typeface="Minion Pro" panose="02040503050306020203" pitchFamily="18" charset="0"/>
                <a:ea typeface="ＭＳ Ｐゴシック" panose="020B0600070205080204" pitchFamily="34" charset="-128"/>
              </a:rPr>
              <a:t>Neutral current (NC, Z exchange)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latin typeface="Minion Pro" panose="02040503050306020203" pitchFamily="18" charset="0"/>
                <a:ea typeface="ＭＳ Ｐゴシック" panose="020B0600070205080204" pitchFamily="34" charset="-128"/>
              </a:rPr>
              <a:t>Outgoing neutrino – no energy threshold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latin typeface="Minion Pro" panose="02040503050306020203" pitchFamily="18" charset="0"/>
                <a:ea typeface="ＭＳ Ｐゴシック" panose="020B0600070205080204" pitchFamily="34" charset="-128"/>
              </a:rPr>
              <a:t>Missing energy &amp; no flavor information </a:t>
            </a:r>
          </a:p>
          <a:p>
            <a:pPr eaLnBrk="1" hangingPunct="1">
              <a:lnSpc>
                <a:spcPct val="90000"/>
              </a:lnSpc>
            </a:pPr>
            <a:endParaRPr lang="en-US" altLang="en-US" sz="2500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7348" name="Date Placeholder 1">
            <a:extLst>
              <a:ext uri="{FF2B5EF4-FFF2-40B4-BE49-F238E27FC236}">
                <a16:creationId xmlns:a16="http://schemas.microsoft.com/office/drawing/2014/main" id="{BE6E0447-3EC3-784E-B9EF-54C21956FF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672A34-03DD-9144-A296-2D9E4ABA2EE2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57349" name="Footer Placeholder 2">
            <a:extLst>
              <a:ext uri="{FF2B5EF4-FFF2-40B4-BE49-F238E27FC236}">
                <a16:creationId xmlns:a16="http://schemas.microsoft.com/office/drawing/2014/main" id="{012E489C-EEA5-6E45-B2D4-0E0F3C5DF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grpSp>
        <p:nvGrpSpPr>
          <p:cNvPr id="57350" name="Group 7">
            <a:extLst>
              <a:ext uri="{FF2B5EF4-FFF2-40B4-BE49-F238E27FC236}">
                <a16:creationId xmlns:a16="http://schemas.microsoft.com/office/drawing/2014/main" id="{6B49D46F-79BB-8A43-8814-85620FCB7E01}"/>
              </a:ext>
            </a:extLst>
          </p:cNvPr>
          <p:cNvGrpSpPr>
            <a:grpSpLocks/>
          </p:cNvGrpSpPr>
          <p:nvPr/>
        </p:nvGrpSpPr>
        <p:grpSpPr bwMode="auto">
          <a:xfrm>
            <a:off x="163513" y="3378200"/>
            <a:ext cx="8853487" cy="3079750"/>
            <a:chOff x="179280" y="3754042"/>
            <a:chExt cx="9739728" cy="3491000"/>
          </a:xfrm>
        </p:grpSpPr>
        <p:pic>
          <p:nvPicPr>
            <p:cNvPr id="57351" name="Picture 4" descr="Untitled.png">
              <a:extLst>
                <a:ext uri="{FF2B5EF4-FFF2-40B4-BE49-F238E27FC236}">
                  <a16:creationId xmlns:a16="http://schemas.microsoft.com/office/drawing/2014/main" id="{93372B44-AFEB-5444-B0E5-1E875358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80" y="3754042"/>
              <a:ext cx="4105486" cy="34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Picture 11" descr="Untitled.png">
              <a:extLst>
                <a:ext uri="{FF2B5EF4-FFF2-40B4-BE49-F238E27FC236}">
                  <a16:creationId xmlns:a16="http://schemas.microsoft.com/office/drawing/2014/main" id="{20CB5B75-D696-2E4A-9E07-A85DFD126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381" y="3781140"/>
              <a:ext cx="4596741" cy="313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3" name="Rectangle 6">
              <a:extLst>
                <a:ext uri="{FF2B5EF4-FFF2-40B4-BE49-F238E27FC236}">
                  <a16:creationId xmlns:a16="http://schemas.microsoft.com/office/drawing/2014/main" id="{BF9AB883-8A98-B64A-B6BD-8464B5F56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7280" y="4154635"/>
              <a:ext cx="1200166" cy="418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7354" name="Rectangle 13">
              <a:extLst>
                <a:ext uri="{FF2B5EF4-FFF2-40B4-BE49-F238E27FC236}">
                  <a16:creationId xmlns:a16="http://schemas.microsoft.com/office/drawing/2014/main" id="{2864FEBE-6C4F-4745-BB62-6A99850C7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215" y="4154635"/>
              <a:ext cx="1200166" cy="418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7355" name="Rectangle 14">
              <a:extLst>
                <a:ext uri="{FF2B5EF4-FFF2-40B4-BE49-F238E27FC236}">
                  <a16:creationId xmlns:a16="http://schemas.microsoft.com/office/drawing/2014/main" id="{702E25A5-84C3-D04A-A6FC-9493D0F9F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842" y="3781140"/>
              <a:ext cx="1200166" cy="418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7356" name="Rectangle 15">
              <a:extLst>
                <a:ext uri="{FF2B5EF4-FFF2-40B4-BE49-F238E27FC236}">
                  <a16:creationId xmlns:a16="http://schemas.microsoft.com/office/drawing/2014/main" id="{61590780-929B-7141-A26B-3D42FE7D0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3571" y="6803551"/>
              <a:ext cx="3215271" cy="418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7357" name="Rectangle 16">
              <a:extLst>
                <a:ext uri="{FF2B5EF4-FFF2-40B4-BE49-F238E27FC236}">
                  <a16:creationId xmlns:a16="http://schemas.microsoft.com/office/drawing/2014/main" id="{7E7093AD-3310-884B-A9EB-92A092B05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8270" y="5795120"/>
              <a:ext cx="515922" cy="418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191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1915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67B1990D-5C2E-6640-866A-BC8092FDA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The 4 fundamental forces 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D4D1F54-DC8E-714C-80B5-85D70857B8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FF0000"/>
                </a:solidFill>
                <a:ea typeface="+mn-ea"/>
              </a:rPr>
              <a:t>Gravity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It is the primary physics of objects in the Universe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Is created by mass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Always attractive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The </a:t>
            </a:r>
            <a:r>
              <a:rPr lang="en-US" sz="2000" dirty="0">
                <a:solidFill>
                  <a:srgbClr val="00B0F0"/>
                </a:solidFill>
                <a:ea typeface="+mn-ea"/>
              </a:rPr>
              <a:t>weakest</a:t>
            </a:r>
            <a:r>
              <a:rPr lang="en-US" sz="2000" dirty="0">
                <a:ea typeface="+mn-ea"/>
              </a:rPr>
              <a:t> force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FF0000"/>
                </a:solidFill>
                <a:ea typeface="+mn-ea"/>
              </a:rPr>
              <a:t>Electromagnetic force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Electricity and magnetism are part of the same force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It is created by electric charge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Can be attractive or repulsive (opposites attract !!!)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Responsible for holding electrons to atoms, chemical bonds, and the sizes of objects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The 2</a:t>
            </a:r>
            <a:r>
              <a:rPr lang="en-US" sz="2000" baseline="30000" dirty="0">
                <a:ea typeface="+mn-ea"/>
              </a:rPr>
              <a:t>nd</a:t>
            </a:r>
            <a:r>
              <a:rPr lang="en-US" sz="2000" dirty="0">
                <a:ea typeface="+mn-ea"/>
              </a:rPr>
              <a:t> strongest force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ea typeface="+mn-ea"/>
            </a:endParaRPr>
          </a:p>
        </p:txBody>
      </p:sp>
      <p:sp>
        <p:nvSpPr>
          <p:cNvPr id="20483" name="Date Placeholder 3">
            <a:extLst>
              <a:ext uri="{FF2B5EF4-FFF2-40B4-BE49-F238E27FC236}">
                <a16:creationId xmlns:a16="http://schemas.microsoft.com/office/drawing/2014/main" id="{65706440-741E-A649-A083-08F2F9FB25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B1FC05-C7A5-8548-A71F-0B4293D4C4B6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20484" name="Footer Placeholder 7">
            <a:extLst>
              <a:ext uri="{FF2B5EF4-FFF2-40B4-BE49-F238E27FC236}">
                <a16:creationId xmlns:a16="http://schemas.microsoft.com/office/drawing/2014/main" id="{389ECCC7-028D-0D4D-9B0D-960C113B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77FB9867-048E-1042-ACD1-038DFE5D8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Arial" charset="0"/>
                <a:ea typeface="+mj-ea"/>
              </a:rPr>
              <a:t>Neutrino experiments: </a:t>
            </a:r>
            <a:br>
              <a:rPr lang="en-US">
                <a:latin typeface="Arial" charset="0"/>
                <a:ea typeface="+mj-ea"/>
              </a:rPr>
            </a:br>
            <a:r>
              <a:rPr lang="en-US">
                <a:latin typeface="Arial" charset="0"/>
                <a:ea typeface="+mj-ea"/>
              </a:rPr>
              <a:t>exercises in forensics</a:t>
            </a:r>
          </a:p>
        </p:txBody>
      </p:sp>
      <p:sp>
        <p:nvSpPr>
          <p:cNvPr id="59394" name="Text Placeholder 2">
            <a:extLst>
              <a:ext uri="{FF2B5EF4-FFF2-40B4-BE49-F238E27FC236}">
                <a16:creationId xmlns:a16="http://schemas.microsoft.com/office/drawing/2014/main" id="{B1F9F058-660F-2941-9BBE-6C198D4974A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</a:rPr>
              <a:t>We cannot see the neutrino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</a:rPr>
              <a:t>We only know they are there by looking for the results of their interactions</a:t>
            </a:r>
          </a:p>
        </p:txBody>
      </p:sp>
      <p:sp>
        <p:nvSpPr>
          <p:cNvPr id="59395" name="Content Placeholder 3">
            <a:extLst>
              <a:ext uri="{FF2B5EF4-FFF2-40B4-BE49-F238E27FC236}">
                <a16:creationId xmlns:a16="http://schemas.microsoft.com/office/drawing/2014/main" id="{C5BA6DFD-3DDA-F243-86E2-18143A33EC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</a:rPr>
              <a:t>We take the final state particles and infer the energy and type of the incoming neutrino</a:t>
            </a:r>
          </a:p>
          <a:p>
            <a:pPr lvl="1" eaLnBrk="1" hangingPunct="1"/>
            <a:r>
              <a:rPr lang="en-US" altLang="en-US" sz="2400">
                <a:latin typeface="Calibri" panose="020F0502020204030204" pitchFamily="34" charset="0"/>
                <a:ea typeface="ＭＳ Ｐゴシック" panose="020B0600070205080204" pitchFamily="34" charset="-128"/>
              </a:rPr>
              <a:t>Forensics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</a:rPr>
              <a:t>Can also the “missing energy” technique to infer a neutrino was produced</a:t>
            </a:r>
          </a:p>
          <a:p>
            <a:pPr eaLnBrk="1" hangingPunct="1"/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9396" name="Date Placeholder 4">
            <a:extLst>
              <a:ext uri="{FF2B5EF4-FFF2-40B4-BE49-F238E27FC236}">
                <a16:creationId xmlns:a16="http://schemas.microsoft.com/office/drawing/2014/main" id="{F11510AB-C316-6A49-8F34-1C12247C99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A51171-D00A-4143-847D-D7FC059DCE7A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59397" name="Footer Placeholder 5">
            <a:extLst>
              <a:ext uri="{FF2B5EF4-FFF2-40B4-BE49-F238E27FC236}">
                <a16:creationId xmlns:a16="http://schemas.microsoft.com/office/drawing/2014/main" id="{B0C7DDE7-B4E4-3F4A-B9F5-67BE91DB2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droppedImage.png">
            <a:extLst>
              <a:ext uri="{FF2B5EF4-FFF2-40B4-BE49-F238E27FC236}">
                <a16:creationId xmlns:a16="http://schemas.microsoft.com/office/drawing/2014/main" id="{70DFC989-F569-594D-BF95-E6E20A2B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9144000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80" name="droppedImage.png">
            <a:extLst>
              <a:ext uri="{FF2B5EF4-FFF2-40B4-BE49-F238E27FC236}">
                <a16:creationId xmlns:a16="http://schemas.microsoft.com/office/drawing/2014/main" id="{445BF5A1-F8A6-C441-84CF-D52C2067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3768725"/>
            <a:ext cx="5572125" cy="2312988"/>
          </a:xfrm>
          <a:prstGeom prst="rect">
            <a:avLst/>
          </a:prstGeom>
          <a:noFill/>
          <a:ln>
            <a:noFill/>
          </a:ln>
          <a:effectLst>
            <a:outerShdw blurRad="76200" dist="63500" dir="2700000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0419" name="Shape 981">
            <a:extLst>
              <a:ext uri="{FF2B5EF4-FFF2-40B4-BE49-F238E27FC236}">
                <a16:creationId xmlns:a16="http://schemas.microsoft.com/office/drawing/2014/main" id="{530D1BE4-8A61-544D-9414-EF024A0D6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713" y="4913313"/>
            <a:ext cx="5905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FEF3B1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Target</a:t>
            </a:r>
          </a:p>
          <a:p>
            <a:r>
              <a:rPr lang="en-US" altLang="en-US" sz="1800">
                <a:solidFill>
                  <a:srgbClr val="FEF3B1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 Hall</a:t>
            </a:r>
          </a:p>
        </p:txBody>
      </p:sp>
      <p:sp>
        <p:nvSpPr>
          <p:cNvPr id="60420" name="Shape 982">
            <a:extLst>
              <a:ext uri="{FF2B5EF4-FFF2-40B4-BE49-F238E27FC236}">
                <a16:creationId xmlns:a16="http://schemas.microsoft.com/office/drawing/2014/main" id="{0BC10E69-ADE4-B748-97BA-83C54CEEF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3" y="3794125"/>
            <a:ext cx="11398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MINOS ND</a:t>
            </a:r>
          </a:p>
        </p:txBody>
      </p:sp>
      <p:pic>
        <p:nvPicPr>
          <p:cNvPr id="984" name="pasted-image.png">
            <a:extLst>
              <a:ext uri="{FF2B5EF4-FFF2-40B4-BE49-F238E27FC236}">
                <a16:creationId xmlns:a16="http://schemas.microsoft.com/office/drawing/2014/main" id="{5FB41518-0C52-7B42-94C3-3DDDA3A9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050" y="3702050"/>
            <a:ext cx="3105150" cy="2446338"/>
          </a:xfrm>
          <a:prstGeom prst="rect">
            <a:avLst/>
          </a:prstGeom>
          <a:noFill/>
          <a:ln w="25400">
            <a:solidFill>
              <a:srgbClr val="F3F7F5"/>
            </a:solidFill>
            <a:miter lim="400000"/>
            <a:headEnd/>
            <a:tailEnd/>
          </a:ln>
          <a:effectLst>
            <a:outerShdw blurRad="50800" dist="25400" dir="3599997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71A1C0-CE54-754E-A62F-BD9C62C92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NuMI Neutrino Beam at Fermilab</a:t>
            </a:r>
            <a:br>
              <a:rPr lang="en-US" dirty="0">
                <a:ea typeface="+mj-ea"/>
              </a:rPr>
            </a:br>
            <a:endParaRPr lang="en-US" dirty="0">
              <a:ea typeface="+mj-ea"/>
            </a:endParaRPr>
          </a:p>
        </p:txBody>
      </p:sp>
      <p:sp>
        <p:nvSpPr>
          <p:cNvPr id="60423" name="Date Placeholder 3">
            <a:extLst>
              <a:ext uri="{FF2B5EF4-FFF2-40B4-BE49-F238E27FC236}">
                <a16:creationId xmlns:a16="http://schemas.microsoft.com/office/drawing/2014/main" id="{77F7589C-5D02-9D4B-9891-08DE6F58C9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398280-1947-2F46-9E20-473B950C3080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60424" name="Footer Placeholder 4">
            <a:extLst>
              <a:ext uri="{FF2B5EF4-FFF2-40B4-BE49-F238E27FC236}">
                <a16:creationId xmlns:a16="http://schemas.microsoft.com/office/drawing/2014/main" id="{0BA584FD-E9AA-584E-8E30-A5A099B0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2" name="Rectangle 2">
            <a:extLst>
              <a:ext uri="{FF2B5EF4-FFF2-40B4-BE49-F238E27FC236}">
                <a16:creationId xmlns:a16="http://schemas.microsoft.com/office/drawing/2014/main" id="{1E46F26A-E9DB-6949-BC1C-37DACDAF0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1766888"/>
            <a:ext cx="8240712" cy="397827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61442" name="Picture 3" descr="LastBeamCandidate_02">
            <a:extLst>
              <a:ext uri="{FF2B5EF4-FFF2-40B4-BE49-F238E27FC236}">
                <a16:creationId xmlns:a16="http://schemas.microsoft.com/office/drawing/2014/main" id="{8788F3AC-D828-2F47-B73A-98B6987C8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00FF00"/>
              </a:clrFrom>
              <a:clrTo>
                <a:srgbClr val="00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1774825"/>
            <a:ext cx="824071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Date Placeholder 1">
            <a:extLst>
              <a:ext uri="{FF2B5EF4-FFF2-40B4-BE49-F238E27FC236}">
                <a16:creationId xmlns:a16="http://schemas.microsoft.com/office/drawing/2014/main" id="{F6C9F00A-35D4-BC43-8CB8-0F6C90645F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870B60-A04B-0149-A263-C2E26F89929D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61444" name="Footer Placeholder 2">
            <a:extLst>
              <a:ext uri="{FF2B5EF4-FFF2-40B4-BE49-F238E27FC236}">
                <a16:creationId xmlns:a16="http://schemas.microsoft.com/office/drawing/2014/main" id="{82784DDA-6884-6C42-8C8D-9E5EBE0B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61445" name="Rectangle 4">
            <a:extLst>
              <a:ext uri="{FF2B5EF4-FFF2-40B4-BE49-F238E27FC236}">
                <a16:creationId xmlns:a16="http://schemas.microsoft.com/office/drawing/2014/main" id="{1B628CCA-4135-2442-B06F-8F0E5F25A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latin typeface="Minion Pro" panose="02040503050306020203" pitchFamily="18" charset="0"/>
                <a:ea typeface="ＭＳ Ｐゴシック" panose="020B0600070205080204" pitchFamily="34" charset="-128"/>
              </a:rPr>
              <a:t>A Neutrino Interaction </a:t>
            </a:r>
            <a:br>
              <a:rPr lang="en-US" altLang="en-US" sz="2800">
                <a:latin typeface="Minion Pro" panose="02040503050306020203" pitchFamily="18" charset="0"/>
                <a:ea typeface="ＭＳ Ｐゴシック" panose="020B0600070205080204" pitchFamily="34" charset="-128"/>
              </a:rPr>
            </a:br>
            <a:r>
              <a:rPr lang="en-US" altLang="en-US" sz="2800">
                <a:latin typeface="Minion Pro" panose="02040503050306020203" pitchFamily="18" charset="0"/>
                <a:ea typeface="ＭＳ Ｐゴシック" panose="020B0600070205080204" pitchFamily="34" charset="-128"/>
              </a:rPr>
              <a:t>(“An Event”)</a:t>
            </a:r>
          </a:p>
        </p:txBody>
      </p:sp>
      <p:sp>
        <p:nvSpPr>
          <p:cNvPr id="1561605" name="AutoShape 5">
            <a:extLst>
              <a:ext uri="{FF2B5EF4-FFF2-40B4-BE49-F238E27FC236}">
                <a16:creationId xmlns:a16="http://schemas.microsoft.com/office/drawing/2014/main" id="{EB6194B3-F496-BC42-96B5-61604B44C2E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41738" y="4973638"/>
            <a:ext cx="1746250" cy="554037"/>
          </a:xfrm>
          <a:prstGeom prst="wedgeRectCallout">
            <a:avLst>
              <a:gd name="adj1" fmla="val -74093"/>
              <a:gd name="adj2" fmla="val 5773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>
              <a:defRPr/>
            </a:pPr>
            <a:r>
              <a:rPr lang="en-US" sz="1600">
                <a:latin typeface="Arial" charset="0"/>
                <a:ea typeface="ＭＳ Ｐゴシック" charset="0"/>
              </a:rPr>
              <a:t>Debris from struck nucleus</a:t>
            </a:r>
          </a:p>
        </p:txBody>
      </p:sp>
      <p:sp>
        <p:nvSpPr>
          <p:cNvPr id="1561606" name="Oval 6">
            <a:extLst>
              <a:ext uri="{FF2B5EF4-FFF2-40B4-BE49-F238E27FC236}">
                <a16:creationId xmlns:a16="http://schemas.microsoft.com/office/drawing/2014/main" id="{990D77F7-AC4A-0441-9BEA-199B8E105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675" y="3230563"/>
            <a:ext cx="657225" cy="1133475"/>
          </a:xfrm>
          <a:prstGeom prst="ellipse">
            <a:avLst/>
          </a:prstGeom>
          <a:noFill/>
          <a:ln w="76200">
            <a:solidFill>
              <a:schemeClr val="bg2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561607" name="Oval 7">
            <a:extLst>
              <a:ext uri="{FF2B5EF4-FFF2-40B4-BE49-F238E27FC236}">
                <a16:creationId xmlns:a16="http://schemas.microsoft.com/office/drawing/2014/main" id="{81450A75-211B-AD4A-A0A2-64EFB206C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3" y="4244975"/>
            <a:ext cx="600075" cy="473075"/>
          </a:xfrm>
          <a:prstGeom prst="ellipse">
            <a:avLst/>
          </a:prstGeom>
          <a:noFill/>
          <a:ln w="76200">
            <a:solidFill>
              <a:schemeClr val="bg2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561608" name="AutoShape 8">
            <a:extLst>
              <a:ext uri="{FF2B5EF4-FFF2-40B4-BE49-F238E27FC236}">
                <a16:creationId xmlns:a16="http://schemas.microsoft.com/office/drawing/2014/main" id="{4F31DEE8-B280-304D-93A1-32EE54A2E6A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74975" y="3776663"/>
            <a:ext cx="1746250" cy="838200"/>
          </a:xfrm>
          <a:prstGeom prst="wedgeRectCallout">
            <a:avLst>
              <a:gd name="adj1" fmla="val -88458"/>
              <a:gd name="adj2" fmla="val 27648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pPr algn="ctr">
              <a:defRPr/>
            </a:pPr>
            <a:r>
              <a:rPr lang="en-US" sz="1600">
                <a:latin typeface="Arial" charset="0"/>
                <a:ea typeface="ＭＳ Ｐゴシック" charset="0"/>
              </a:rPr>
              <a:t>Resulting muon bending in the magnetic field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1605" grpId="0" animBg="1"/>
      <p:bldP spid="1561605" grpId="1" animBg="1"/>
      <p:bldP spid="1561606" grpId="0" animBg="1"/>
      <p:bldP spid="1561607" grpId="0" animBg="1"/>
      <p:bldP spid="156160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B76D8C5E-A4A1-F146-B8F8-31D61117C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500">
                <a:latin typeface="Arial" panose="020B0604020202020204" pitchFamily="34" charset="0"/>
                <a:ea typeface="ＭＳ Ｐゴシック" panose="020B0600070205080204" pitchFamily="34" charset="-128"/>
              </a:rPr>
              <a:t>Simulated events in NOvA</a:t>
            </a:r>
            <a:br>
              <a:rPr lang="en-US" altLang="en-US" sz="25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500">
                <a:latin typeface="Arial" panose="020B0604020202020204" pitchFamily="34" charset="0"/>
                <a:ea typeface="ＭＳ Ｐゴシック" panose="020B0600070205080204" pitchFamily="34" charset="-128"/>
              </a:rPr>
              <a:t>(1</a:t>
            </a:r>
            <a:r>
              <a:rPr lang="en-US" altLang="en-US" sz="2500" baseline="30000">
                <a:latin typeface="Arial" panose="020B0604020202020204" pitchFamily="34" charset="0"/>
                <a:ea typeface="ＭＳ Ｐゴシック" panose="020B0600070205080204" pitchFamily="34" charset="-128"/>
              </a:rPr>
              <a:t>st</a:t>
            </a:r>
            <a:r>
              <a:rPr lang="en-US" altLang="en-US" sz="2500">
                <a:latin typeface="Arial" panose="020B0604020202020204" pitchFamily="34" charset="0"/>
                <a:ea typeface="ＭＳ Ｐゴシック" panose="020B0600070205080204" pitchFamily="34" charset="-128"/>
              </a:rPr>
              <a:t> results this summer… but that’s another seminar)</a:t>
            </a:r>
          </a:p>
        </p:txBody>
      </p:sp>
      <p:sp>
        <p:nvSpPr>
          <p:cNvPr id="62466" name="Date Placeholder 1">
            <a:extLst>
              <a:ext uri="{FF2B5EF4-FFF2-40B4-BE49-F238E27FC236}">
                <a16:creationId xmlns:a16="http://schemas.microsoft.com/office/drawing/2014/main" id="{E4D323E0-4DAF-1B40-A0CA-9B07E0265AC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DC61805-C7C8-A643-A6D2-BAA75A17209D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62467" name="Footer Placeholder 2">
            <a:extLst>
              <a:ext uri="{FF2B5EF4-FFF2-40B4-BE49-F238E27FC236}">
                <a16:creationId xmlns:a16="http://schemas.microsoft.com/office/drawing/2014/main" id="{39687A3B-6696-6C4E-B065-FFDE81F5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grpSp>
        <p:nvGrpSpPr>
          <p:cNvPr id="62468" name="Group 29">
            <a:extLst>
              <a:ext uri="{FF2B5EF4-FFF2-40B4-BE49-F238E27FC236}">
                <a16:creationId xmlns:a16="http://schemas.microsoft.com/office/drawing/2014/main" id="{B86BF5AA-558C-544D-99DD-80F1521D22D9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1255713"/>
            <a:ext cx="7740650" cy="5189537"/>
            <a:chOff x="479217" y="1255833"/>
            <a:chExt cx="8366559" cy="5609099"/>
          </a:xfrm>
        </p:grpSpPr>
        <p:grpSp>
          <p:nvGrpSpPr>
            <p:cNvPr id="62469" name="Group 28">
              <a:extLst>
                <a:ext uri="{FF2B5EF4-FFF2-40B4-BE49-F238E27FC236}">
                  <a16:creationId xmlns:a16="http://schemas.microsoft.com/office/drawing/2014/main" id="{9A7E2E26-C6F4-5647-BE36-049C8C1B91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4399" y="1255833"/>
              <a:ext cx="7471377" cy="5609099"/>
              <a:chOff x="1316650" y="1258670"/>
              <a:chExt cx="7471377" cy="5609099"/>
            </a:xfrm>
          </p:grpSpPr>
          <p:grpSp>
            <p:nvGrpSpPr>
              <p:cNvPr id="62483" name="Group 21">
                <a:extLst>
                  <a:ext uri="{FF2B5EF4-FFF2-40B4-BE49-F238E27FC236}">
                    <a16:creationId xmlns:a16="http://schemas.microsoft.com/office/drawing/2014/main" id="{C86EBE76-215B-AF44-A60C-835FC3DBD84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316650" y="1258670"/>
                <a:ext cx="7471377" cy="5609099"/>
                <a:chOff x="1005840" y="421795"/>
                <a:chExt cx="8129016" cy="6102816"/>
              </a:xfrm>
            </p:grpSpPr>
            <p:pic>
              <p:nvPicPr>
                <p:cNvPr id="62491" name="Picture 17" descr="muon-ccqe-yview-only.png">
                  <a:extLst>
                    <a:ext uri="{FF2B5EF4-FFF2-40B4-BE49-F238E27FC236}">
                      <a16:creationId xmlns:a16="http://schemas.microsoft.com/office/drawing/2014/main" id="{128A7EA7-CEB3-E24B-B50D-89E9F6E85A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5840" y="421795"/>
                  <a:ext cx="8128000" cy="2231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2" name="Picture 18" descr="electron-ccqe-yview-only.png">
                  <a:extLst>
                    <a:ext uri="{FF2B5EF4-FFF2-40B4-BE49-F238E27FC236}">
                      <a16:creationId xmlns:a16="http://schemas.microsoft.com/office/drawing/2014/main" id="{EB9E15CF-3E5C-A244-BD3D-7177DE7C14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5840" y="2311400"/>
                  <a:ext cx="8127999" cy="2235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3" name="Picture 20" descr="pizero-replacement-yview-only.png">
                  <a:extLst>
                    <a:ext uri="{FF2B5EF4-FFF2-40B4-BE49-F238E27FC236}">
                      <a16:creationId xmlns:a16="http://schemas.microsoft.com/office/drawing/2014/main" id="{2A6FB2EB-AFF2-D14C-8A2B-484EE46D86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5840" y="4293475"/>
                  <a:ext cx="8129016" cy="2231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2484" name="Picture 11">
                <a:extLst>
                  <a:ext uri="{FF2B5EF4-FFF2-40B4-BE49-F238E27FC236}">
                    <a16:creationId xmlns:a16="http://schemas.microsoft.com/office/drawing/2014/main" id="{7CBC09AB-AF65-0E4C-8934-A3A2C3980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755" t="11551" b="7701"/>
              <a:stretch>
                <a:fillRect/>
              </a:stretch>
            </p:blipFill>
            <p:spPr bwMode="auto">
              <a:xfrm>
                <a:off x="6289436" y="1396995"/>
                <a:ext cx="1372889" cy="958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85" name="Picture 12">
                <a:extLst>
                  <a:ext uri="{FF2B5EF4-FFF2-40B4-BE49-F238E27FC236}">
                    <a16:creationId xmlns:a16="http://schemas.microsoft.com/office/drawing/2014/main" id="{9C196619-6070-D74E-A912-264BB2F24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902" t="3978" r="2951" b="11934"/>
              <a:stretch>
                <a:fillRect/>
              </a:stretch>
            </p:blipFill>
            <p:spPr bwMode="auto">
              <a:xfrm>
                <a:off x="6251717" y="3211542"/>
                <a:ext cx="1412251" cy="966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86" name="Picture 14">
                <a:extLst>
                  <a:ext uri="{FF2B5EF4-FFF2-40B4-BE49-F238E27FC236}">
                    <a16:creationId xmlns:a16="http://schemas.microsoft.com/office/drawing/2014/main" id="{3688E54E-FC72-0B40-A73B-A20A207C1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06"/>
              <a:stretch>
                <a:fillRect/>
              </a:stretch>
            </p:blipFill>
            <p:spPr bwMode="auto">
              <a:xfrm>
                <a:off x="6229260" y="5079825"/>
                <a:ext cx="1483357" cy="1085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62487" name="Object 15">
                <a:extLst>
                  <a:ext uri="{FF2B5EF4-FFF2-40B4-BE49-F238E27FC236}">
                    <a16:creationId xmlns:a16="http://schemas.microsoft.com/office/drawing/2014/main" id="{C35E19B8-7C31-FE45-B199-7810BB99205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62324" y="1513271"/>
              <a:ext cx="816801" cy="4200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546" name="Equation" r:id="rId9" imgW="444500" imgH="228600" progId="Equation.DSMT4">
                      <p:embed/>
                    </p:oleObj>
                  </mc:Choice>
                  <mc:Fallback>
                    <p:oleObj name="Equation" r:id="rId9" imgW="444500" imgH="228600" progId="Equation.DSMT4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62324" y="1513271"/>
                            <a:ext cx="816801" cy="4200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2488" name="Object 3">
                <a:extLst>
                  <a:ext uri="{FF2B5EF4-FFF2-40B4-BE49-F238E27FC236}">
                    <a16:creationId xmlns:a16="http://schemas.microsoft.com/office/drawing/2014/main" id="{F46FADF9-0E00-6742-B74D-7C66FA0B90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2301" y="3265488"/>
              <a:ext cx="795337" cy="374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547" name="Equation" r:id="rId11" imgW="431800" imgH="203200" progId="Equation.DSMT4">
                      <p:embed/>
                    </p:oleObj>
                  </mc:Choice>
                  <mc:Fallback>
                    <p:oleObj name="Equation" r:id="rId11" imgW="431800" imgH="203200" progId="Equation.DSMT4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82301" y="3265488"/>
                            <a:ext cx="795337" cy="3746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2489" name="Object 4">
                <a:extLst>
                  <a:ext uri="{FF2B5EF4-FFF2-40B4-BE49-F238E27FC236}">
                    <a16:creationId xmlns:a16="http://schemas.microsoft.com/office/drawing/2014/main" id="{0E124CD1-AA6D-5E49-B235-FCDA6B0DA5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828740" y="5080000"/>
              <a:ext cx="819150" cy="374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548" name="Equation" r:id="rId13" imgW="444500" imgH="203200" progId="Equation.DSMT4">
                      <p:embed/>
                    </p:oleObj>
                  </mc:Choice>
                  <mc:Fallback>
                    <p:oleObj name="Equation" r:id="rId13" imgW="444500" imgH="203200" progId="Equation.DSMT4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28740" y="5080000"/>
                            <a:ext cx="819150" cy="3746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7" name="Picture 16" descr="muon-ccqe-vertex-zoom.png">
                <a:extLst>
                  <a:ext uri="{FF2B5EF4-FFF2-40B4-BE49-F238E27FC236}">
                    <a16:creationId xmlns:a16="http://schemas.microsoft.com/office/drawing/2014/main" id="{F592670A-9206-E14B-9A1D-B42D1BAE0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2683" y="1363336"/>
                <a:ext cx="1242286" cy="737814"/>
              </a:xfrm>
              <a:prstGeom prst="rect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</p:pic>
        </p:grpSp>
        <p:grpSp>
          <p:nvGrpSpPr>
            <p:cNvPr id="62470" name="Group 32">
              <a:extLst>
                <a:ext uri="{FF2B5EF4-FFF2-40B4-BE49-F238E27FC236}">
                  <a16:creationId xmlns:a16="http://schemas.microsoft.com/office/drawing/2014/main" id="{62DB1C7B-2683-694F-9AC2-23C96DC69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217" y="3416789"/>
              <a:ext cx="1033611" cy="502393"/>
              <a:chOff x="-333947" y="4881498"/>
              <a:chExt cx="1033611" cy="502393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DA34020-3F7B-2A42-BC9C-E2097946B67D}"/>
                  </a:ext>
                </a:extLst>
              </p:cNvPr>
              <p:cNvCxnSpPr/>
              <p:nvPr/>
            </p:nvCxnSpPr>
            <p:spPr>
              <a:xfrm flipV="1">
                <a:off x="-253929" y="5383889"/>
                <a:ext cx="953593" cy="2"/>
              </a:xfrm>
              <a:prstGeom prst="straightConnector1">
                <a:avLst/>
              </a:prstGeom>
              <a:ln w="50800">
                <a:solidFill>
                  <a:srgbClr val="FF6600"/>
                </a:solidFill>
                <a:prstDash val="sysDash"/>
                <a:tailEnd type="arrow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BAC6115-5FC2-AD4C-8C70-9E80C8FE7D1B}"/>
                  </a:ext>
                </a:extLst>
              </p:cNvPr>
              <p:cNvSpPr txBox="1"/>
              <p:nvPr/>
            </p:nvSpPr>
            <p:spPr>
              <a:xfrm>
                <a:off x="-333947" y="4881498"/>
                <a:ext cx="348243" cy="49903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/>
                    <a:ea typeface="ＭＳ Ｐゴシック" charset="0"/>
                    <a:cs typeface="Times New Roman"/>
                  </a:rPr>
                  <a:t>ν</a:t>
                </a: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  <a:latin typeface="Times New Roman"/>
                  <a:ea typeface="ＭＳ Ｐゴシック" charset="0"/>
                  <a:cs typeface="Times New Roman"/>
                </a:endParaRPr>
              </a:p>
            </p:txBody>
          </p: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0C69762-A1BD-ED43-A64B-6560F2759D5A}"/>
                </a:ext>
              </a:extLst>
            </p:cNvPr>
            <p:cNvCxnSpPr/>
            <p:nvPr/>
          </p:nvCxnSpPr>
          <p:spPr>
            <a:xfrm>
              <a:off x="2087164" y="2220551"/>
              <a:ext cx="2320347" cy="49966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  <a:effectLst/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72" name="TextBox 36">
              <a:extLst>
                <a:ext uri="{FF2B5EF4-FFF2-40B4-BE49-F238E27FC236}">
                  <a16:creationId xmlns:a16="http://schemas.microsoft.com/office/drawing/2014/main" id="{E293C38C-6686-A447-B4F7-93DB15F61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164" y="2116696"/>
              <a:ext cx="407696" cy="56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  <a:latin typeface="Times New Roman" panose="02020603050405020304" pitchFamily="18" charset="0"/>
                </a:rPr>
                <a:t>μ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37A1978-B4DD-224D-97A0-C9D14D963756}"/>
                </a:ext>
              </a:extLst>
            </p:cNvPr>
            <p:cNvCxnSpPr/>
            <p:nvPr/>
          </p:nvCxnSpPr>
          <p:spPr>
            <a:xfrm rot="10800000" flipH="1">
              <a:off x="2876280" y="1435996"/>
              <a:ext cx="689778" cy="219628"/>
            </a:xfrm>
            <a:prstGeom prst="straightConnector1">
              <a:avLst/>
            </a:prstGeom>
            <a:ln w="28575">
              <a:solidFill>
                <a:srgbClr val="66006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74" name="TextBox 39">
              <a:extLst>
                <a:ext uri="{FF2B5EF4-FFF2-40B4-BE49-F238E27FC236}">
                  <a16:creationId xmlns:a16="http://schemas.microsoft.com/office/drawing/2014/main" id="{4A849A25-E38B-0A4D-BED7-59D793DDE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543" y="1325768"/>
              <a:ext cx="462980" cy="43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660066"/>
                  </a:solidFill>
                </a:rPr>
                <a:t>p</a:t>
              </a:r>
              <a:r>
                <a:rPr lang="en-US" altLang="en-US" baseline="30000">
                  <a:solidFill>
                    <a:srgbClr val="660066"/>
                  </a:solidFill>
                </a:rPr>
                <a:t>+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8AF275F-27F1-C041-BE47-80EA4E809B45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046647" y="4023047"/>
              <a:ext cx="1433274" cy="3086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effectLst/>
            <a:scene3d>
              <a:camera prst="orthographicFront">
                <a:rot lat="0" lon="0" rev="2148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76" name="TextBox 41">
              <a:extLst>
                <a:ext uri="{FF2B5EF4-FFF2-40B4-BE49-F238E27FC236}">
                  <a16:creationId xmlns:a16="http://schemas.microsoft.com/office/drawing/2014/main" id="{568CB43C-0740-084E-B2B0-DD87AFF48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6636" y="3919181"/>
              <a:ext cx="415466" cy="56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80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5D9C8160-8462-A947-8769-4AE1D7E7CDE7}"/>
                </a:ext>
              </a:extLst>
            </p:cNvPr>
            <p:cNvSpPr/>
            <p:nvPr/>
          </p:nvSpPr>
          <p:spPr>
            <a:xfrm rot="17474977">
              <a:off x="2341790" y="5331821"/>
              <a:ext cx="207618" cy="521623"/>
            </a:xfrm>
            <a:prstGeom prst="rightBrace">
              <a:avLst>
                <a:gd name="adj1" fmla="val 31385"/>
                <a:gd name="adj2" fmla="val 49771"/>
              </a:avLst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62478" name="Object 45">
              <a:extLst>
                <a:ext uri="{FF2B5EF4-FFF2-40B4-BE49-F238E27FC236}">
                  <a16:creationId xmlns:a16="http://schemas.microsoft.com/office/drawing/2014/main" id="{63C14D98-6DBB-BC47-A2B9-25EAEBFD66A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4805" y="5162952"/>
            <a:ext cx="944563" cy="354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49" name="Equation" r:id="rId16" imgW="609600" imgH="228600" progId="Equation.3">
                    <p:embed/>
                  </p:oleObj>
                </mc:Choice>
                <mc:Fallback>
                  <p:oleObj name="Equation" r:id="rId16" imgW="609600" imgH="228600" progId="Equation.3">
                    <p:embed/>
                    <p:pic>
                      <p:nvPicPr>
                        <p:cNvPr id="0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4805" y="5162952"/>
                          <a:ext cx="944563" cy="3540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D78B509-AA51-3948-8A73-3D9048D34BB0}"/>
                </a:ext>
              </a:extLst>
            </p:cNvPr>
            <p:cNvSpPr/>
            <p:nvPr/>
          </p:nvSpPr>
          <p:spPr>
            <a:xfrm>
              <a:off x="2265432" y="5783949"/>
              <a:ext cx="289982" cy="255662"/>
            </a:xfrm>
            <a:custGeom>
              <a:avLst/>
              <a:gdLst>
                <a:gd name="connsiteX0" fmla="*/ 83451 w 291061"/>
                <a:gd name="connsiteY0" fmla="*/ 0 h 256431"/>
                <a:gd name="connsiteX1" fmla="*/ 34602 w 291061"/>
                <a:gd name="connsiteY1" fmla="*/ 207587 h 256431"/>
                <a:gd name="connsiteX2" fmla="*/ 291061 w 291061"/>
                <a:gd name="connsiteY2" fmla="*/ 256431 h 25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061" h="256431">
                  <a:moveTo>
                    <a:pt x="83451" y="0"/>
                  </a:moveTo>
                  <a:cubicBezTo>
                    <a:pt x="41725" y="82424"/>
                    <a:pt x="0" y="164849"/>
                    <a:pt x="34602" y="207587"/>
                  </a:cubicBezTo>
                  <a:cubicBezTo>
                    <a:pt x="69204" y="250325"/>
                    <a:pt x="291061" y="256431"/>
                    <a:pt x="291061" y="256431"/>
                  </a:cubicBezTo>
                </a:path>
              </a:pathLst>
            </a:custGeom>
            <a:ln w="25400">
              <a:solidFill>
                <a:schemeClr val="tx1"/>
              </a:solidFill>
              <a:head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480" name="TextBox 47">
              <a:extLst>
                <a:ext uri="{FF2B5EF4-FFF2-40B4-BE49-F238E27FC236}">
                  <a16:creationId xmlns:a16="http://schemas.microsoft.com/office/drawing/2014/main" id="{6661CB58-1402-854F-BF9E-9F62DD70C9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164" y="6236845"/>
              <a:ext cx="3110560" cy="43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Small shower from 2</a:t>
              </a:r>
              <a:r>
                <a:rPr lang="en-US" altLang="en-US" baseline="30000"/>
                <a:t>nd </a:t>
              </a:r>
              <a:r>
                <a:rPr lang="en-US" altLang="en-US">
                  <a:latin typeface="Times New Roman" panose="02020603050405020304" pitchFamily="18" charset="0"/>
                </a:rPr>
                <a:t>γ</a:t>
              </a:r>
              <a:endParaRPr lang="en-US" altLang="en-US" baseline="300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3">
            <a:extLst>
              <a:ext uri="{FF2B5EF4-FFF2-40B4-BE49-F238E27FC236}">
                <a16:creationId xmlns:a16="http://schemas.microsoft.com/office/drawing/2014/main" id="{7D7120E9-CB92-9048-A986-518F784E9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Neutrino interactions</a:t>
            </a:r>
          </a:p>
        </p:txBody>
      </p:sp>
      <p:sp>
        <p:nvSpPr>
          <p:cNvPr id="63490" name="Rectangle 4">
            <a:extLst>
              <a:ext uri="{FF2B5EF4-FFF2-40B4-BE49-F238E27FC236}">
                <a16:creationId xmlns:a16="http://schemas.microsoft.com/office/drawing/2014/main" id="{3588B889-27DD-5C4F-96E7-1A219DD67C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66863"/>
            <a:ext cx="7772400" cy="47291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We need to estimate the energy </a:t>
            </a:r>
            <a:br>
              <a:rPr lang="en-US" altLang="en-US" sz="2800">
                <a:latin typeface="Arial Unicode MS" panose="020B0604020202020204" pitchFamily="34" charset="-128"/>
                <a:ea typeface="ＭＳ Ｐゴシック" panose="020B0600070205080204" pitchFamily="34" charset="-128"/>
              </a:rPr>
            </a:br>
            <a:r>
              <a:rPr lang="en-US" altLang="en-US" sz="28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of the incoming neutrino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Different from the “visible” </a:t>
            </a:r>
            <a:br>
              <a:rPr lang="en-US" altLang="en-US" sz="2400">
                <a:latin typeface="Arial Unicode MS" panose="020B0604020202020204" pitchFamily="34" charset="-128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energy seen in the detector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Neutrino oscillation experiments </a:t>
            </a:r>
            <a:br>
              <a:rPr lang="en-US" altLang="en-US" sz="2800">
                <a:latin typeface="Arial Unicode MS" panose="020B0604020202020204" pitchFamily="34" charset="-128"/>
                <a:ea typeface="ＭＳ Ｐゴシック" panose="020B0600070205080204" pitchFamily="34" charset="-128"/>
              </a:rPr>
            </a:br>
            <a:r>
              <a:rPr lang="en-US" altLang="en-US" sz="28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use high Z nuclei as targets (e.g. Fe)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This affects the visible energy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Number of final state particles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We are not sensitive to their rest masses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Intra-nuclear absorption and scattering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Motion of struck nucleon within nucleus</a:t>
            </a:r>
          </a:p>
        </p:txBody>
      </p:sp>
      <p:sp>
        <p:nvSpPr>
          <p:cNvPr id="63491" name="Date Placeholder 1">
            <a:extLst>
              <a:ext uri="{FF2B5EF4-FFF2-40B4-BE49-F238E27FC236}">
                <a16:creationId xmlns:a16="http://schemas.microsoft.com/office/drawing/2014/main" id="{9BAB3392-020D-E447-9927-A4CD7DF770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60A511-274C-394D-8B33-0FC4EF89C51F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63492" name="Footer Placeholder 2">
            <a:extLst>
              <a:ext uri="{FF2B5EF4-FFF2-40B4-BE49-F238E27FC236}">
                <a16:creationId xmlns:a16="http://schemas.microsoft.com/office/drawing/2014/main" id="{E7DC841B-A1FC-434E-AEAE-934951187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63493" name="Picture 5">
            <a:extLst>
              <a:ext uri="{FF2B5EF4-FFF2-40B4-BE49-F238E27FC236}">
                <a16:creationId xmlns:a16="http://schemas.microsoft.com/office/drawing/2014/main" id="{D1D55F6B-870B-2248-90B3-41FC7103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1675" y="1606550"/>
            <a:ext cx="34290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>
            <a:extLst>
              <a:ext uri="{FF2B5EF4-FFF2-40B4-BE49-F238E27FC236}">
                <a16:creationId xmlns:a16="http://schemas.microsoft.com/office/drawing/2014/main" id="{E224189F-F851-D240-9F5F-3F75F513AD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917575"/>
            <a:ext cx="35814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70D468-3A22-0F40-A47E-7B954815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7847012" cy="508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</a:rPr>
              <a:t>MINERvA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00915-9FA5-324A-A297-571ACE1A67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B1C7F5-F4E2-2345-BC16-40B2C49C68A7}" type="datetime1">
              <a:rPr lang="en-US" altLang="en-US" sz="1200">
                <a:latin typeface="Calibri" panose="020F0502020204030204" pitchFamily="34" charset="0"/>
              </a:rPr>
              <a:pPr/>
              <a:t>2/15/22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E18DE-5A7A-BF4B-95F1-78C2505E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+mn-lt"/>
              </a:rPr>
              <a:t>Nelson, Detectors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A83254-B920-8F4D-AABF-B6F8134B9562}"/>
              </a:ext>
            </a:extLst>
          </p:cNvPr>
          <p:cNvSpPr txBox="1">
            <a:spLocks/>
          </p:cNvSpPr>
          <p:nvPr/>
        </p:nvSpPr>
        <p:spPr>
          <a:xfrm>
            <a:off x="109538" y="508000"/>
            <a:ext cx="9040812" cy="2244725"/>
          </a:xfrm>
          <a:prstGeom prst="rect">
            <a:avLst/>
          </a:prstGeom>
        </p:spPr>
        <p:txBody>
          <a:bodyPr lIns="91367" tIns="45684" rIns="91367" bIns="45684"/>
          <a:lstStyle>
            <a:lvl1pPr marL="342725" indent="-3427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Optima"/>
                <a:ea typeface="AppleGothic"/>
                <a:cs typeface="Optima"/>
              </a:defRPr>
            </a:lvl1pPr>
            <a:lvl2pPr marL="741611" indent="-285124" algn="l" rtl="0" eaLnBrk="1" fontAlgn="base" hangingPunct="1">
              <a:spcBef>
                <a:spcPct val="20000"/>
              </a:spcBef>
              <a:spcAft>
                <a:spcPct val="0"/>
              </a:spcAft>
              <a:buChar char="&gt;"/>
              <a:defRPr sz="2800">
                <a:solidFill>
                  <a:srgbClr val="006600"/>
                </a:solidFill>
                <a:latin typeface="Optima"/>
                <a:ea typeface="AppleGothic"/>
                <a:cs typeface="Optima"/>
              </a:defRPr>
            </a:lvl2pPr>
            <a:lvl3pPr marL="1141937" indent="-22752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Optima"/>
                <a:ea typeface="AppleGothic"/>
                <a:cs typeface="Optima"/>
              </a:defRPr>
            </a:lvl3pPr>
            <a:lvl4pPr marL="1599864" indent="-22752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Optima"/>
                <a:ea typeface="AppleGothic"/>
                <a:cs typeface="Optima"/>
              </a:defRPr>
            </a:lvl4pPr>
            <a:lvl5pPr marL="2056350" indent="-22752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Optima"/>
                <a:ea typeface="AppleGothic"/>
                <a:cs typeface="Optima"/>
              </a:defRPr>
            </a:lvl5pPr>
            <a:lvl6pPr marL="2514340" indent="-22857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6pPr>
            <a:lvl7pPr marL="2971492" indent="-22857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7pPr>
            <a:lvl8pPr marL="3428645" indent="-22857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8pPr>
            <a:lvl9pPr marL="3885797" indent="-22857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9pPr>
          </a:lstStyle>
          <a:p>
            <a:pPr marL="206498" indent="-206498" defTabSz="913676">
              <a:spcBef>
                <a:spcPts val="400"/>
              </a:spcBef>
              <a:buClr>
                <a:srgbClr val="1F497D"/>
              </a:buClr>
              <a:buSzPct val="100000"/>
              <a:buFont typeface="Wingdings"/>
              <a:buChar char="▪"/>
              <a:defRPr sz="1800"/>
            </a:pPr>
            <a:r>
              <a:rPr lang="en-US" sz="2000" dirty="0">
                <a:latin typeface="+mn-lt"/>
                <a:sym typeface="Calibri"/>
              </a:rPr>
              <a:t>Finely segmented solid scintillator (CH) detector on axis in NuMI</a:t>
            </a:r>
          </a:p>
          <a:p>
            <a:pPr marL="310460" lvl="1" indent="-206498" defTabSz="913676">
              <a:spcBef>
                <a:spcPts val="300"/>
              </a:spcBef>
              <a:buClr>
                <a:srgbClr val="1F497D"/>
              </a:buClr>
              <a:buSzPct val="100000"/>
              <a:buFontTx/>
              <a:buChar char="–"/>
              <a:defRPr sz="1800"/>
            </a:pPr>
            <a:r>
              <a:rPr lang="en-US" sz="2000" dirty="0">
                <a:latin typeface="+mn-lt"/>
                <a:sym typeface="Calibri"/>
              </a:rPr>
              <a:t>Active tracker is all scintillator</a:t>
            </a:r>
          </a:p>
          <a:p>
            <a:pPr marL="310460" lvl="1" indent="-206498" defTabSz="913676">
              <a:spcBef>
                <a:spcPts val="300"/>
              </a:spcBef>
              <a:buClr>
                <a:srgbClr val="1F497D"/>
              </a:buClr>
              <a:buSzPct val="100000"/>
              <a:buFontTx/>
              <a:buChar char="–"/>
              <a:defRPr sz="1800"/>
            </a:pPr>
            <a:r>
              <a:rPr lang="en-US" sz="2000" dirty="0">
                <a:latin typeface="+mn-lt"/>
                <a:sym typeface="Calibri"/>
              </a:rPr>
              <a:t>Calorimeters are scintillator w/ Fe or Pb</a:t>
            </a:r>
          </a:p>
          <a:p>
            <a:pPr marL="206498" indent="-206498" defTabSz="913676">
              <a:spcBef>
                <a:spcPts val="400"/>
              </a:spcBef>
              <a:buClr>
                <a:srgbClr val="1F497D"/>
              </a:buClr>
              <a:buSzPct val="100000"/>
              <a:buFont typeface="Wingdings"/>
              <a:buChar char="▪"/>
              <a:defRPr sz="1800"/>
            </a:pPr>
            <a:r>
              <a:rPr lang="en-US" sz="2000" dirty="0">
                <a:latin typeface="+mn-lt"/>
                <a:sym typeface="Calibri"/>
              </a:rPr>
              <a:t>Targets of Iron, Pb, C, Fe, H</a:t>
            </a:r>
            <a:r>
              <a:rPr lang="en-US" sz="2000" baseline="-25000" dirty="0">
                <a:latin typeface="+mn-lt"/>
                <a:sym typeface="Calibri"/>
              </a:rPr>
              <a:t>2</a:t>
            </a:r>
            <a:r>
              <a:rPr lang="en-US" sz="2000" dirty="0">
                <a:latin typeface="+mn-lt"/>
                <a:sym typeface="Calibri"/>
              </a:rPr>
              <a:t>O &amp; He</a:t>
            </a:r>
          </a:p>
          <a:p>
            <a:pPr marL="206498" indent="-206498" defTabSz="913676">
              <a:spcBef>
                <a:spcPts val="400"/>
              </a:spcBef>
              <a:buClr>
                <a:srgbClr val="1F497D"/>
              </a:buClr>
              <a:buSzPct val="100000"/>
              <a:buFont typeface="Wingdings"/>
              <a:buChar char="▪"/>
              <a:defRPr sz="1800"/>
            </a:pPr>
            <a:r>
              <a:rPr lang="en-US" sz="2000" dirty="0">
                <a:latin typeface="+mn-lt"/>
                <a:sym typeface="Calibri"/>
              </a:rPr>
              <a:t>MINOS detector for muon spectrometer</a:t>
            </a:r>
          </a:p>
          <a:p>
            <a:pPr marL="206498" indent="-206498" defTabSz="913676">
              <a:spcBef>
                <a:spcPts val="400"/>
              </a:spcBef>
              <a:buClr>
                <a:srgbClr val="1F497D"/>
              </a:buClr>
              <a:buSzPct val="100000"/>
              <a:buFont typeface="Wingdings"/>
              <a:buChar char="▪"/>
              <a:defRPr sz="1800"/>
            </a:pPr>
            <a:r>
              <a:rPr lang="en-US" sz="2000" dirty="0">
                <a:latin typeface="+mn-lt"/>
                <a:sym typeface="Calibri"/>
              </a:rPr>
              <a:t>Test beam program for energy scale/detector model</a:t>
            </a:r>
          </a:p>
        </p:txBody>
      </p:sp>
      <p:pic>
        <p:nvPicPr>
          <p:cNvPr id="64518" name="Picture 3">
            <a:extLst>
              <a:ext uri="{FF2B5EF4-FFF2-40B4-BE49-F238E27FC236}">
                <a16:creationId xmlns:a16="http://schemas.microsoft.com/office/drawing/2014/main" id="{5980D067-E216-8D43-AA02-F9969B44C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2249488"/>
            <a:ext cx="769778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11">
            <a:extLst>
              <a:ext uri="{FF2B5EF4-FFF2-40B4-BE49-F238E27FC236}">
                <a16:creationId xmlns:a16="http://schemas.microsoft.com/office/drawing/2014/main" id="{15E0D8DB-B6A1-C741-A997-F313BC057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" y="6035675"/>
            <a:ext cx="288448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4" rIns="91367" bIns="4568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999999"/>
                </a:solidFill>
              </a:rPr>
              <a:t>NIM A743 (2014) 130</a:t>
            </a:r>
          </a:p>
          <a:p>
            <a:r>
              <a:rPr lang="en-US" altLang="en-US" sz="1300">
                <a:solidFill>
                  <a:srgbClr val="999999"/>
                </a:solidFill>
              </a:rPr>
              <a:t>NIM A789 (2015) 28</a:t>
            </a:r>
          </a:p>
        </p:txBody>
      </p:sp>
      <p:pic>
        <p:nvPicPr>
          <p:cNvPr id="64520" name="Picture 12">
            <a:extLst>
              <a:ext uri="{FF2B5EF4-FFF2-40B4-BE49-F238E27FC236}">
                <a16:creationId xmlns:a16="http://schemas.microsoft.com/office/drawing/2014/main" id="{C3EAD7D6-52B3-3744-AEB4-C8027D3E9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1488" y="0"/>
            <a:ext cx="10096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531E1-1A0C-F744-ACF9-CA03BB78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0195" algn="l"/>
                <a:tab pos="820391" algn="l"/>
                <a:tab pos="1230585" algn="l"/>
                <a:tab pos="1640781" algn="l"/>
                <a:tab pos="2050976" algn="l"/>
                <a:tab pos="2461172" algn="l"/>
                <a:tab pos="2871367" algn="l"/>
                <a:tab pos="3281562" algn="l"/>
                <a:tab pos="3691758" algn="l"/>
                <a:tab pos="4101954" algn="l"/>
                <a:tab pos="4512149" algn="l"/>
                <a:tab pos="4922342" algn="l"/>
                <a:tab pos="5332539" algn="l"/>
                <a:tab pos="5742735" algn="l"/>
                <a:tab pos="6152930" algn="l"/>
                <a:tab pos="6563124" algn="l"/>
                <a:tab pos="6973321" algn="l"/>
                <a:tab pos="7383516" algn="l"/>
                <a:tab pos="7793712" algn="l"/>
                <a:tab pos="8203907" algn="l"/>
              </a:tabLst>
              <a:defRPr/>
            </a:pPr>
            <a:r>
              <a:rPr lang="en-US" dirty="0">
                <a:ea typeface="+mj-ea"/>
              </a:rPr>
              <a:t>The MINERvA Collaboration</a:t>
            </a:r>
            <a:br>
              <a:rPr lang="en-US" dirty="0">
                <a:ea typeface="+mj-ea"/>
              </a:rPr>
            </a:br>
            <a:r>
              <a:rPr lang="en-US" dirty="0">
                <a:ea typeface="+mj-ea"/>
              </a:rPr>
              <a:t> </a:t>
            </a:r>
          </a:p>
        </p:txBody>
      </p:sp>
      <p:sp>
        <p:nvSpPr>
          <p:cNvPr id="65538" name="Date Placeholder 3">
            <a:extLst>
              <a:ext uri="{FF2B5EF4-FFF2-40B4-BE49-F238E27FC236}">
                <a16:creationId xmlns:a16="http://schemas.microsoft.com/office/drawing/2014/main" id="{61443B79-7BE0-4340-80EA-60AD573AB3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6C4A6A-16B5-1047-AF17-0540749F6CD2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65539" name="Footer Placeholder 4">
            <a:extLst>
              <a:ext uri="{FF2B5EF4-FFF2-40B4-BE49-F238E27FC236}">
                <a16:creationId xmlns:a16="http://schemas.microsoft.com/office/drawing/2014/main" id="{113AF071-6CD3-1946-B954-52426ED0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US" sz="1200">
                <a:latin typeface="Minion Pro" panose="02040503050306020203" pitchFamily="18" charset="0"/>
              </a:rPr>
              <a:t>Nelson, Detectors</a:t>
            </a:r>
            <a:endParaRPr lang="en-US" altLang="en-US" sz="1200">
              <a:latin typeface="Minion Pro" panose="02040503050306020203" pitchFamily="18" charset="0"/>
            </a:endParaRPr>
          </a:p>
        </p:txBody>
      </p:sp>
      <p:pic>
        <p:nvPicPr>
          <p:cNvPr id="65540" name="Picture 3">
            <a:extLst>
              <a:ext uri="{FF2B5EF4-FFF2-40B4-BE49-F238E27FC236}">
                <a16:creationId xmlns:a16="http://schemas.microsoft.com/office/drawing/2014/main" id="{536B06BC-10B1-BD49-BCF4-D78904C14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475" y="1770063"/>
            <a:ext cx="2921000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4" descr="MINERvA_Collaboration_Rochester_July_2015.jpg">
            <a:extLst>
              <a:ext uri="{FF2B5EF4-FFF2-40B4-BE49-F238E27FC236}">
                <a16:creationId xmlns:a16="http://schemas.microsoft.com/office/drawing/2014/main" id="{3C13AB44-C6D7-F94C-9900-25ABCB25E8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770063"/>
            <a:ext cx="6030913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84FA2596-BDBE-864A-A0D1-C8DDDB7ED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MINERvA detector</a:t>
            </a:r>
          </a:p>
        </p:txBody>
      </p:sp>
      <p:pic>
        <p:nvPicPr>
          <p:cNvPr id="67586" name="Content Placeholder 4" descr="minerva_with_veto.png">
            <a:extLst>
              <a:ext uri="{FF2B5EF4-FFF2-40B4-BE49-F238E27FC236}">
                <a16:creationId xmlns:a16="http://schemas.microsoft.com/office/drawing/2014/main" id="{3FE98072-B066-F447-AF8A-DFACA0BB1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7338" y="1346200"/>
            <a:ext cx="4673600" cy="4576763"/>
          </a:xfrm>
        </p:spPr>
      </p:pic>
      <p:sp>
        <p:nvSpPr>
          <p:cNvPr id="67587" name="Date Placeholder 1">
            <a:extLst>
              <a:ext uri="{FF2B5EF4-FFF2-40B4-BE49-F238E27FC236}">
                <a16:creationId xmlns:a16="http://schemas.microsoft.com/office/drawing/2014/main" id="{2D1913E2-0880-6D4C-862B-E5260C09EBE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096916-4414-6F4A-96F2-268FF12D0689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67588" name="Footer Placeholder 2">
            <a:extLst>
              <a:ext uri="{FF2B5EF4-FFF2-40B4-BE49-F238E27FC236}">
                <a16:creationId xmlns:a16="http://schemas.microsoft.com/office/drawing/2014/main" id="{5E3F8078-5D6C-9444-A169-47777648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67589" name="TextBox 4">
            <a:extLst>
              <a:ext uri="{FF2B5EF4-FFF2-40B4-BE49-F238E27FC236}">
                <a16:creationId xmlns:a16="http://schemas.microsoft.com/office/drawing/2014/main" id="{68ED06DF-C19D-B142-BB46-589967FEF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1846263"/>
            <a:ext cx="33861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 fine-grained scintillator</a:t>
            </a:r>
          </a:p>
          <a:p>
            <a:r>
              <a:rPr lang="en-US" altLang="en-US"/>
              <a:t>Detector with many different</a:t>
            </a:r>
          </a:p>
          <a:p>
            <a:r>
              <a:rPr lang="en-US" altLang="en-US"/>
              <a:t>Nuclei for targets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80701-DD9F-0147-89CD-7ECFB93FC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</a:rPr>
              <a:t>A neutrino interaction in MINERvA</a:t>
            </a:r>
          </a:p>
        </p:txBody>
      </p:sp>
      <p:pic>
        <p:nvPicPr>
          <p:cNvPr id="68610" name="cc1pi-data-candidate16-smaller.png">
            <a:extLst>
              <a:ext uri="{FF2B5EF4-FFF2-40B4-BE49-F238E27FC236}">
                <a16:creationId xmlns:a16="http://schemas.microsoft.com/office/drawing/2014/main" id="{E50F50D4-D314-E047-92A9-EDF88E8B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" y="2028825"/>
            <a:ext cx="87249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8611" name="Shape 483">
            <a:extLst>
              <a:ext uri="{FF2B5EF4-FFF2-40B4-BE49-F238E27FC236}">
                <a16:creationId xmlns:a16="http://schemas.microsoft.com/office/drawing/2014/main" id="{BA3A1E2C-9982-AC48-8F4C-6D22C6560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725" y="6076950"/>
            <a:ext cx="2120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3" tIns="35713" rIns="35713" bIns="35713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Module Number</a:t>
            </a:r>
          </a:p>
        </p:txBody>
      </p:sp>
      <p:sp>
        <p:nvSpPr>
          <p:cNvPr id="68612" name="Shape 484">
            <a:extLst>
              <a:ext uri="{FF2B5EF4-FFF2-40B4-BE49-F238E27FC236}">
                <a16:creationId xmlns:a16="http://schemas.microsoft.com/office/drawing/2014/main" id="{7C19849E-30AB-5549-9E2D-C6A75260378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97668" y="3569494"/>
            <a:ext cx="12271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3" tIns="35713" rIns="35713" bIns="35713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Strip Number</a:t>
            </a:r>
          </a:p>
        </p:txBody>
      </p:sp>
      <p:sp>
        <p:nvSpPr>
          <p:cNvPr id="68613" name="Shape 485">
            <a:extLst>
              <a:ext uri="{FF2B5EF4-FFF2-40B4-BE49-F238E27FC236}">
                <a16:creationId xmlns:a16="http://schemas.microsoft.com/office/drawing/2014/main" id="{3BB68DF8-7FAB-6B41-9009-3EDCCC361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8963" y="1720850"/>
            <a:ext cx="21209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3" tIns="35713" rIns="35713" bIns="35713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MINERνA Data</a:t>
            </a:r>
          </a:p>
        </p:txBody>
      </p:sp>
      <p:sp>
        <p:nvSpPr>
          <p:cNvPr id="68614" name="Shape 486">
            <a:extLst>
              <a:ext uri="{FF2B5EF4-FFF2-40B4-BE49-F238E27FC236}">
                <a16:creationId xmlns:a16="http://schemas.microsoft.com/office/drawing/2014/main" id="{F366C993-7235-3149-8F66-C94AE831A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3378200"/>
            <a:ext cx="417512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Muon</a:t>
            </a:r>
          </a:p>
        </p:txBody>
      </p:sp>
      <p:sp>
        <p:nvSpPr>
          <p:cNvPr id="68615" name="Shape 487">
            <a:extLst>
              <a:ext uri="{FF2B5EF4-FFF2-40B4-BE49-F238E27FC236}">
                <a16:creationId xmlns:a16="http://schemas.microsoft.com/office/drawing/2014/main" id="{AD0A9651-9B8D-614C-BF5E-445A54E4C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5163" y="4224338"/>
            <a:ext cx="492125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Proton</a:t>
            </a:r>
          </a:p>
        </p:txBody>
      </p:sp>
      <p:sp>
        <p:nvSpPr>
          <p:cNvPr id="68616" name="Shape 488">
            <a:extLst>
              <a:ext uri="{FF2B5EF4-FFF2-40B4-BE49-F238E27FC236}">
                <a16:creationId xmlns:a16="http://schemas.microsoft.com/office/drawing/2014/main" id="{988B8F54-BD76-154A-83EB-9BB7F7769D0A}"/>
              </a:ext>
            </a:extLst>
          </p:cNvPr>
          <p:cNvSpPr>
            <a:spLocks noChangeArrowheads="1"/>
          </p:cNvSpPr>
          <p:nvPr/>
        </p:nvSpPr>
        <p:spPr bwMode="auto">
          <a:xfrm rot="180000">
            <a:off x="844550" y="3276600"/>
            <a:ext cx="37893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en-US" sz="1800" b="1">
                <a:solidFill>
                  <a:srgbClr val="5C86B9"/>
                </a:solidFill>
              </a:rPr>
              <a:t>neutrino beam</a:t>
            </a:r>
          </a:p>
        </p:txBody>
      </p:sp>
      <p:sp>
        <p:nvSpPr>
          <p:cNvPr id="68617" name="Shape 489">
            <a:extLst>
              <a:ext uri="{FF2B5EF4-FFF2-40B4-BE49-F238E27FC236}">
                <a16:creationId xmlns:a16="http://schemas.microsoft.com/office/drawing/2014/main" id="{286EE148-03FD-C240-8488-172A67E531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125" y="3568700"/>
            <a:ext cx="2216150" cy="104775"/>
          </a:xfrm>
          <a:prstGeom prst="line">
            <a:avLst/>
          </a:prstGeom>
          <a:noFill/>
          <a:ln w="50800">
            <a:solidFill>
              <a:srgbClr val="7996B9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8618" name="Shape 490">
            <a:extLst>
              <a:ext uri="{FF2B5EF4-FFF2-40B4-BE49-F238E27FC236}">
                <a16:creationId xmlns:a16="http://schemas.microsoft.com/office/drawing/2014/main" id="{74029349-7F08-4A42-B6ED-DA947D9F5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38" y="4371975"/>
            <a:ext cx="333375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Pion</a:t>
            </a:r>
          </a:p>
        </p:txBody>
      </p:sp>
      <p:pic>
        <p:nvPicPr>
          <p:cNvPr id="68619" name="cc1pi-feynman-diagram.pdf">
            <a:extLst>
              <a:ext uri="{FF2B5EF4-FFF2-40B4-BE49-F238E27FC236}">
                <a16:creationId xmlns:a16="http://schemas.microsoft.com/office/drawing/2014/main" id="{F03A59E4-EE13-6142-B398-22A815645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3927475"/>
            <a:ext cx="1906588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8620" name="Date Placeholder 2">
            <a:extLst>
              <a:ext uri="{FF2B5EF4-FFF2-40B4-BE49-F238E27FC236}">
                <a16:creationId xmlns:a16="http://schemas.microsoft.com/office/drawing/2014/main" id="{32C2E5BE-FFCA-4649-99D3-448BC7530F7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6D0402-FB00-FC4D-9606-4C78C64562A7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68621" name="Footer Placeholder 3">
            <a:extLst>
              <a:ext uri="{FF2B5EF4-FFF2-40B4-BE49-F238E27FC236}">
                <a16:creationId xmlns:a16="http://schemas.microsoft.com/office/drawing/2014/main" id="{4D1D15D4-83BA-684B-A5C4-5E2BCA00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asted-image.tif">
            <a:extLst>
              <a:ext uri="{FF2B5EF4-FFF2-40B4-BE49-F238E27FC236}">
                <a16:creationId xmlns:a16="http://schemas.microsoft.com/office/drawing/2014/main" id="{6CEDF011-029E-AC4D-BCFB-C74EB1705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1735138"/>
            <a:ext cx="88519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9634" name="Shape 442">
            <a:extLst>
              <a:ext uri="{FF2B5EF4-FFF2-40B4-BE49-F238E27FC236}">
                <a16:creationId xmlns:a16="http://schemas.microsoft.com/office/drawing/2014/main" id="{4DB65E2A-29AA-E541-BACC-99C051D16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474913"/>
            <a:ext cx="3632200" cy="354012"/>
          </a:xfrm>
          <a:prstGeom prst="rect">
            <a:avLst/>
          </a:prstGeom>
          <a:solidFill>
            <a:srgbClr val="FFFC79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91387" tIns="45693" rIns="91387" bIns="45693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700">
                <a:solidFill>
                  <a:srgbClr val="000000"/>
                </a:solidFill>
              </a:rPr>
              <a:t>Neutrino Quasi-Elastic Candidate</a:t>
            </a:r>
          </a:p>
        </p:txBody>
      </p:sp>
      <p:sp>
        <p:nvSpPr>
          <p:cNvPr id="69635" name="Shape 443">
            <a:extLst>
              <a:ext uri="{FF2B5EF4-FFF2-40B4-BE49-F238E27FC236}">
                <a16:creationId xmlns:a16="http://schemas.microsoft.com/office/drawing/2014/main" id="{6C5C5477-8AE3-AC48-B647-BC60BA74E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63" y="6245225"/>
            <a:ext cx="21209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Module Number</a:t>
            </a:r>
          </a:p>
        </p:txBody>
      </p:sp>
      <p:sp>
        <p:nvSpPr>
          <p:cNvPr id="69636" name="Shape 444">
            <a:extLst>
              <a:ext uri="{FF2B5EF4-FFF2-40B4-BE49-F238E27FC236}">
                <a16:creationId xmlns:a16="http://schemas.microsoft.com/office/drawing/2014/main" id="{D0BB7116-4EB0-5947-A41A-1483506E81F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77043" y="2961481"/>
            <a:ext cx="12255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Strip Number</a:t>
            </a:r>
          </a:p>
        </p:txBody>
      </p:sp>
      <p:grpSp>
        <p:nvGrpSpPr>
          <p:cNvPr id="69637" name="Group 450">
            <a:extLst>
              <a:ext uri="{FF2B5EF4-FFF2-40B4-BE49-F238E27FC236}">
                <a16:creationId xmlns:a16="http://schemas.microsoft.com/office/drawing/2014/main" id="{1829C0F1-EF4B-D44D-BD6D-061A1E7249EF}"/>
              </a:ext>
            </a:extLst>
          </p:cNvPr>
          <p:cNvGrpSpPr>
            <a:grpSpLocks/>
          </p:cNvGrpSpPr>
          <p:nvPr/>
        </p:nvGrpSpPr>
        <p:grpSpPr bwMode="auto">
          <a:xfrm>
            <a:off x="795338" y="3771900"/>
            <a:ext cx="4333875" cy="1895475"/>
            <a:chOff x="0" y="-18089"/>
            <a:chExt cx="6163612" cy="2694299"/>
          </a:xfrm>
        </p:grpSpPr>
        <p:pic>
          <p:nvPicPr>
            <p:cNvPr id="69648" name="droppedImage.pdf">
              <a:extLst>
                <a:ext uri="{FF2B5EF4-FFF2-40B4-BE49-F238E27FC236}">
                  <a16:creationId xmlns:a16="http://schemas.microsoft.com/office/drawing/2014/main" id="{54157AD0-4591-D94C-B240-893EDC672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75" y="137688"/>
              <a:ext cx="2757332" cy="2538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9649" name="Shape 446">
              <a:extLst>
                <a:ext uri="{FF2B5EF4-FFF2-40B4-BE49-F238E27FC236}">
                  <a16:creationId xmlns:a16="http://schemas.microsoft.com/office/drawing/2014/main" id="{FE45D5D2-24B5-B34C-95A7-D9D33B677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18089"/>
              <a:ext cx="3016528" cy="67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000000"/>
                  </a:solidFill>
                </a:rPr>
                <a:t>ν</a:t>
              </a:r>
              <a:r>
                <a:rPr lang="en-US" altLang="en-US" sz="2400" baseline="-6000">
                  <a:solidFill>
                    <a:srgbClr val="000000"/>
                  </a:solidFill>
                </a:rPr>
                <a:t>μ</a:t>
              </a:r>
            </a:p>
          </p:txBody>
        </p:sp>
        <p:sp>
          <p:nvSpPr>
            <p:cNvPr id="69650" name="Shape 447">
              <a:extLst>
                <a:ext uri="{FF2B5EF4-FFF2-40B4-BE49-F238E27FC236}">
                  <a16:creationId xmlns:a16="http://schemas.microsoft.com/office/drawing/2014/main" id="{35217866-991D-EF4E-893B-A971D9233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84" y="1934723"/>
              <a:ext cx="3016530" cy="67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000000"/>
                  </a:solidFill>
                </a:rPr>
                <a:t>n</a:t>
              </a:r>
            </a:p>
          </p:txBody>
        </p:sp>
        <p:sp>
          <p:nvSpPr>
            <p:cNvPr id="69651" name="Shape 448">
              <a:extLst>
                <a:ext uri="{FF2B5EF4-FFF2-40B4-BE49-F238E27FC236}">
                  <a16:creationId xmlns:a16="http://schemas.microsoft.com/office/drawing/2014/main" id="{E30F3AEB-2C5F-9E4A-9D60-B45D4716E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4382" y="1934723"/>
              <a:ext cx="3016530" cy="67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69652" name="Shape 449">
              <a:extLst>
                <a:ext uri="{FF2B5EF4-FFF2-40B4-BE49-F238E27FC236}">
                  <a16:creationId xmlns:a16="http://schemas.microsoft.com/office/drawing/2014/main" id="{6BD2AE02-ED9D-FB4C-9F0C-F119D3324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082" y="67654"/>
              <a:ext cx="3016530" cy="67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000000"/>
                  </a:solidFill>
                </a:rPr>
                <a:t>μ</a:t>
              </a:r>
              <a:r>
                <a:rPr lang="en-US" altLang="en-US" sz="2400" baseline="32000">
                  <a:solidFill>
                    <a:srgbClr val="000000"/>
                  </a:solidFill>
                </a:rPr>
                <a:t>-</a:t>
              </a:r>
            </a:p>
          </p:txBody>
        </p:sp>
      </p:grpSp>
      <p:sp>
        <p:nvSpPr>
          <p:cNvPr id="69638" name="Shape 451">
            <a:extLst>
              <a:ext uri="{FF2B5EF4-FFF2-40B4-BE49-F238E27FC236}">
                <a16:creationId xmlns:a16="http://schemas.microsoft.com/office/drawing/2014/main" id="{760425E5-8F35-7646-8791-0DE8B5894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513" y="1420813"/>
            <a:ext cx="21209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MINERνA Data</a:t>
            </a:r>
          </a:p>
        </p:txBody>
      </p:sp>
      <p:sp>
        <p:nvSpPr>
          <p:cNvPr id="69639" name="Shape 452">
            <a:extLst>
              <a:ext uri="{FF2B5EF4-FFF2-40B4-BE49-F238E27FC236}">
                <a16:creationId xmlns:a16="http://schemas.microsoft.com/office/drawing/2014/main" id="{5E2922FB-28BD-9B4E-87B4-B85D2D513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2638" y="3430588"/>
            <a:ext cx="417512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Muon</a:t>
            </a:r>
          </a:p>
        </p:txBody>
      </p:sp>
      <p:sp>
        <p:nvSpPr>
          <p:cNvPr id="69640" name="Shape 453">
            <a:extLst>
              <a:ext uri="{FF2B5EF4-FFF2-40B4-BE49-F238E27FC236}">
                <a16:creationId xmlns:a16="http://schemas.microsoft.com/office/drawing/2014/main" id="{EBEFBCD7-4F6C-3C46-BF5A-29B251442F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2988" y="3714750"/>
            <a:ext cx="0" cy="295275"/>
          </a:xfrm>
          <a:prstGeom prst="line">
            <a:avLst/>
          </a:prstGeom>
          <a:noFill/>
          <a:ln w="12700">
            <a:solidFill>
              <a:srgbClr val="7996B9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695" tIns="35695" rIns="35695" bIns="35695" anchor="ctr"/>
          <a:lstStyle/>
          <a:p>
            <a:endParaRPr lang="en-US"/>
          </a:p>
        </p:txBody>
      </p:sp>
      <p:sp>
        <p:nvSpPr>
          <p:cNvPr id="69641" name="Shape 454">
            <a:extLst>
              <a:ext uri="{FF2B5EF4-FFF2-40B4-BE49-F238E27FC236}">
                <a16:creationId xmlns:a16="http://schemas.microsoft.com/office/drawing/2014/main" id="{0E396CF4-8F29-F340-84A1-B181C1DC4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25" y="5065713"/>
            <a:ext cx="490538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Proton</a:t>
            </a:r>
          </a:p>
        </p:txBody>
      </p:sp>
      <p:sp>
        <p:nvSpPr>
          <p:cNvPr id="69642" name="Shape 455">
            <a:extLst>
              <a:ext uri="{FF2B5EF4-FFF2-40B4-BE49-F238E27FC236}">
                <a16:creationId xmlns:a16="http://schemas.microsoft.com/office/drawing/2014/main" id="{3907227E-67C1-6549-AF7C-651FB5CC1E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1263" y="4618038"/>
            <a:ext cx="138112" cy="414337"/>
          </a:xfrm>
          <a:prstGeom prst="line">
            <a:avLst/>
          </a:prstGeom>
          <a:noFill/>
          <a:ln w="12700">
            <a:solidFill>
              <a:srgbClr val="7996B9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695" tIns="35695" rIns="35695" bIns="35695" anchor="ctr"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9BB330-C03A-F941-AD16-750C66A3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</a:rPr>
              <a:t>Quasi-elastic scattering</a:t>
            </a:r>
            <a:br>
              <a:rPr lang="en-US" dirty="0">
                <a:latin typeface="+mn-lt"/>
                <a:ea typeface="+mj-ea"/>
              </a:rPr>
            </a:br>
            <a:endParaRPr lang="en-US" dirty="0">
              <a:latin typeface="+mn-lt"/>
              <a:ea typeface="+mj-ea"/>
            </a:endParaRPr>
          </a:p>
        </p:txBody>
      </p:sp>
      <p:sp>
        <p:nvSpPr>
          <p:cNvPr id="69644" name="Shape 457">
            <a:extLst>
              <a:ext uri="{FF2B5EF4-FFF2-40B4-BE49-F238E27FC236}">
                <a16:creationId xmlns:a16="http://schemas.microsoft.com/office/drawing/2014/main" id="{AF4935FD-BC63-4648-981E-B3855C194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738" y="3681413"/>
            <a:ext cx="2273300" cy="131762"/>
          </a:xfrm>
          <a:prstGeom prst="line">
            <a:avLst/>
          </a:prstGeom>
          <a:noFill/>
          <a:ln w="50800">
            <a:solidFill>
              <a:srgbClr val="7996B9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9645" name="Shape 458">
            <a:extLst>
              <a:ext uri="{FF2B5EF4-FFF2-40B4-BE49-F238E27FC236}">
                <a16:creationId xmlns:a16="http://schemas.microsoft.com/office/drawing/2014/main" id="{615AA10A-8A53-404E-A362-B503352937F2}"/>
              </a:ext>
            </a:extLst>
          </p:cNvPr>
          <p:cNvSpPr>
            <a:spLocks noChangeArrowheads="1"/>
          </p:cNvSpPr>
          <p:nvPr/>
        </p:nvSpPr>
        <p:spPr bwMode="auto">
          <a:xfrm rot="-3585">
            <a:off x="893763" y="3292475"/>
            <a:ext cx="3789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en-US" sz="1800" b="1">
                <a:solidFill>
                  <a:srgbClr val="5C86B9"/>
                </a:solidFill>
              </a:rPr>
              <a:t>neutrino beam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F92AAF-CDE3-7D4C-88C4-8534552854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3C71D7-6C1B-0846-ADB5-182BC6697728}" type="datetime1">
              <a:rPr lang="en-US" altLang="en-US" sz="1200">
                <a:latin typeface="Calibri" panose="020F0502020204030204" pitchFamily="34" charset="0"/>
              </a:rPr>
              <a:pPr/>
              <a:t>2/15/22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51A8BC-8557-2743-A885-9E321A12A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+mn-lt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53A46AD0-FE53-3A41-BE38-E0A7A712F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The 4 fundamental forces 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406E6105-1C87-A644-8163-1D361C15C4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430338"/>
            <a:ext cx="7772400" cy="4802187"/>
          </a:xfrm>
        </p:spPr>
        <p:txBody>
          <a:bodyPr>
            <a:normAutofit/>
          </a:bodyPr>
          <a:lstStyle/>
          <a:p>
            <a:pPr marL="381000" indent="-381000" eaLnBrk="1" hangingPunct="1">
              <a:lnSpc>
                <a:spcPct val="90000"/>
              </a:lnSpc>
              <a:buFontTx/>
              <a:buAutoNum type="arabicPeriod" startAt="3"/>
            </a:pPr>
            <a:r>
              <a:rPr lang="en-US" altLang="en-US" sz="2400">
                <a:solidFill>
                  <a:srgbClr val="FF0000"/>
                </a:solidFill>
                <a:latin typeface="Minion Pro" panose="02040503050306020203" pitchFamily="18" charset="0"/>
                <a:ea typeface="ＭＳ Ｐゴシック" panose="020B0600070205080204" pitchFamily="34" charset="-128"/>
              </a:rPr>
              <a:t>Strong nuclear force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altLang="en-US" sz="2000">
                <a:latin typeface="Minion Pro" panose="02040503050306020203" pitchFamily="18" charset="0"/>
                <a:ea typeface="ＭＳ Ｐゴシック" panose="020B0600070205080204" pitchFamily="34" charset="-128"/>
              </a:rPr>
              <a:t>Binds the quarks into protons and neutrons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altLang="en-US" sz="2000">
                <a:latin typeface="Minion Pro" panose="02040503050306020203" pitchFamily="18" charset="0"/>
                <a:ea typeface="ＭＳ Ｐゴシック" panose="020B0600070205080204" pitchFamily="34" charset="-128"/>
              </a:rPr>
              <a:t>Also for holding protons and neutrons into nuclei</a:t>
            </a:r>
          </a:p>
          <a:p>
            <a:pPr marL="1200150" lvl="2" indent="-342900" eaLnBrk="1" hangingPunct="1">
              <a:lnSpc>
                <a:spcPct val="90000"/>
              </a:lnSpc>
            </a:pPr>
            <a:r>
              <a:rPr lang="en-US" altLang="en-US" sz="1800">
                <a:latin typeface="Minion Pro" panose="02040503050306020203" pitchFamily="18" charset="0"/>
                <a:ea typeface="ＭＳ Ｐゴシック" panose="020B0600070205080204" pitchFamily="34" charset="-128"/>
              </a:rPr>
              <a:t>Must be a lot stronger than E&amp;M since it easily overcomes the electric repulsion and binds more strongly </a:t>
            </a:r>
          </a:p>
          <a:p>
            <a:pPr marL="1200150" lvl="2" indent="-342900" eaLnBrk="1" hangingPunct="1">
              <a:lnSpc>
                <a:spcPct val="90000"/>
              </a:lnSpc>
            </a:pPr>
            <a:r>
              <a:rPr lang="en-US" altLang="en-US" sz="1800">
                <a:latin typeface="Minion Pro" panose="02040503050306020203" pitchFamily="18" charset="0"/>
                <a:ea typeface="ＭＳ Ｐゴシック" panose="020B0600070205080204" pitchFamily="34" charset="-128"/>
              </a:rPr>
              <a:t>Nuclei are much smaller than atoms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altLang="en-US" sz="2000">
                <a:latin typeface="Minion Pro" panose="02040503050306020203" pitchFamily="18" charset="0"/>
                <a:ea typeface="ＭＳ Ｐゴシック" panose="020B0600070205080204" pitchFamily="34" charset="-128"/>
              </a:rPr>
              <a:t>Cancels out over distances larger than a proton or nucleus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altLang="en-US" sz="2000">
                <a:latin typeface="Minion Pro" panose="02040503050306020203" pitchFamily="18" charset="0"/>
                <a:ea typeface="ＭＳ Ｐゴシック" panose="020B0600070205080204" pitchFamily="34" charset="-128"/>
              </a:rPr>
              <a:t>The </a:t>
            </a:r>
            <a:r>
              <a:rPr lang="en-US" altLang="en-US" sz="2000">
                <a:solidFill>
                  <a:srgbClr val="00B0F0"/>
                </a:solidFill>
                <a:latin typeface="Minion Pro" panose="02040503050306020203" pitchFamily="18" charset="0"/>
                <a:ea typeface="ＭＳ Ｐゴシック" panose="020B0600070205080204" pitchFamily="34" charset="-128"/>
              </a:rPr>
              <a:t>strongest</a:t>
            </a:r>
            <a:r>
              <a:rPr lang="en-US" altLang="en-US" sz="2000">
                <a:latin typeface="Minion Pro" panose="02040503050306020203" pitchFamily="18" charset="0"/>
                <a:ea typeface="ＭＳ Ｐゴシック" panose="020B0600070205080204" pitchFamily="34" charset="-128"/>
              </a:rPr>
              <a:t> force</a:t>
            </a:r>
          </a:p>
          <a:p>
            <a:pPr marL="381000" indent="-381000" eaLnBrk="1" hangingPunct="1">
              <a:lnSpc>
                <a:spcPct val="90000"/>
              </a:lnSpc>
              <a:buFontTx/>
              <a:buAutoNum type="arabicPeriod" startAt="3"/>
            </a:pPr>
            <a:r>
              <a:rPr lang="en-US" altLang="en-US" sz="2400">
                <a:solidFill>
                  <a:srgbClr val="FF0000"/>
                </a:solidFill>
                <a:latin typeface="Minion Pro" panose="02040503050306020203" pitchFamily="18" charset="0"/>
                <a:ea typeface="ＭＳ Ｐゴシック" panose="020B0600070205080204" pitchFamily="34" charset="-128"/>
              </a:rPr>
              <a:t>The weak force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altLang="en-US" sz="2000">
                <a:latin typeface="Minion Pro" panose="02040503050306020203" pitchFamily="18" charset="0"/>
                <a:ea typeface="ＭＳ Ｐゴシック" panose="020B0600070205080204" pitchFamily="34" charset="-128"/>
              </a:rPr>
              <a:t>Only seen in some types radioactive decay, Solar fusion, and in the earliest times at the beginning of the Universe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altLang="en-US" sz="2000">
                <a:latin typeface="Minion Pro" panose="02040503050306020203" pitchFamily="18" charset="0"/>
                <a:ea typeface="ＭＳ Ｐゴシック" panose="020B0600070205080204" pitchFamily="34" charset="-128"/>
              </a:rPr>
              <a:t>Only force that can change a particle’s type</a:t>
            </a:r>
          </a:p>
          <a:p>
            <a:pPr marL="1200150" lvl="2" indent="-342900" eaLnBrk="1" hangingPunct="1">
              <a:lnSpc>
                <a:spcPct val="90000"/>
              </a:lnSpc>
            </a:pPr>
            <a:r>
              <a:rPr lang="en-US" altLang="en-US" sz="1800">
                <a:latin typeface="Minion Pro" panose="02040503050306020203" pitchFamily="18" charset="0"/>
                <a:ea typeface="ＭＳ Ｐゴシック" panose="020B0600070205080204" pitchFamily="34" charset="-128"/>
              </a:rPr>
              <a:t>e.g. decay of a neutron to a proton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altLang="en-US" sz="2000">
                <a:latin typeface="Minion Pro" panose="02040503050306020203" pitchFamily="18" charset="0"/>
                <a:ea typeface="ＭＳ Ｐゴシック" panose="020B0600070205080204" pitchFamily="34" charset="-128"/>
              </a:rPr>
              <a:t>2</a:t>
            </a:r>
            <a:r>
              <a:rPr lang="en-US" altLang="en-US" sz="2000" baseline="30000">
                <a:latin typeface="Minion Pro" panose="02040503050306020203" pitchFamily="18" charset="0"/>
                <a:ea typeface="ＭＳ Ｐゴシック" panose="020B0600070205080204" pitchFamily="34" charset="-128"/>
              </a:rPr>
              <a:t>nd</a:t>
            </a:r>
            <a:r>
              <a:rPr lang="en-US" altLang="en-US" sz="2000">
                <a:latin typeface="Minion Pro" panose="02040503050306020203" pitchFamily="18" charset="0"/>
                <a:ea typeface="ＭＳ Ｐゴシック" panose="020B0600070205080204" pitchFamily="34" charset="-128"/>
              </a:rPr>
              <a:t> weakest force</a:t>
            </a:r>
          </a:p>
          <a:p>
            <a:pPr marL="800100" lvl="1" indent="-342900" eaLnBrk="1" hangingPunct="1">
              <a:lnSpc>
                <a:spcPct val="90000"/>
              </a:lnSpc>
            </a:pPr>
            <a:endParaRPr lang="en-US" altLang="en-US" sz="2000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Date Placeholder 3">
            <a:extLst>
              <a:ext uri="{FF2B5EF4-FFF2-40B4-BE49-F238E27FC236}">
                <a16:creationId xmlns:a16="http://schemas.microsoft.com/office/drawing/2014/main" id="{46104423-6E67-2240-87A3-DB493534D5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706ACA-8065-8641-BF2B-D561A0D2D41D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21508" name="Footer Placeholder 7">
            <a:extLst>
              <a:ext uri="{FF2B5EF4-FFF2-40B4-BE49-F238E27FC236}">
                <a16:creationId xmlns:a16="http://schemas.microsoft.com/office/drawing/2014/main" id="{D8D84651-6195-4644-A15D-DBFE074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284E4-A0F0-A34F-83E7-85618B4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Electron neutrino CC QE:</a:t>
            </a:r>
            <a:br>
              <a:rPr lang="en-US" dirty="0">
                <a:ea typeface="+mj-ea"/>
              </a:rPr>
            </a:br>
            <a:r>
              <a:rPr lang="en-US" dirty="0">
                <a:ea typeface="+mj-ea"/>
              </a:rPr>
              <a:t>Large signal for electron appearance</a:t>
            </a:r>
          </a:p>
        </p:txBody>
      </p:sp>
      <p:sp>
        <p:nvSpPr>
          <p:cNvPr id="70658" name="Date Placeholder 3">
            <a:extLst>
              <a:ext uri="{FF2B5EF4-FFF2-40B4-BE49-F238E27FC236}">
                <a16:creationId xmlns:a16="http://schemas.microsoft.com/office/drawing/2014/main" id="{079CB625-899D-1E4E-BD1A-0EB5B8E17F9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EE763F-E28A-DA4C-980E-0EDF81D15AA7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70659" name="Footer Placeholder 4">
            <a:extLst>
              <a:ext uri="{FF2B5EF4-FFF2-40B4-BE49-F238E27FC236}">
                <a16:creationId xmlns:a16="http://schemas.microsoft.com/office/drawing/2014/main" id="{ED20F419-131B-2248-B960-71B2889A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70660" name="Picture 6">
            <a:extLst>
              <a:ext uri="{FF2B5EF4-FFF2-40B4-BE49-F238E27FC236}">
                <a16:creationId xmlns:a16="http://schemas.microsoft.com/office/drawing/2014/main" id="{41B90F51-07BD-1747-937D-B9E265B2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1479550"/>
            <a:ext cx="4987925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>
            <a:extLst>
              <a:ext uri="{FF2B5EF4-FFF2-40B4-BE49-F238E27FC236}">
                <a16:creationId xmlns:a16="http://schemas.microsoft.com/office/drawing/2014/main" id="{E6FF645E-DEE7-B040-9E7D-FA4103F7FBB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2117725"/>
            <a:ext cx="27686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B45D-118C-774D-83C0-19A7A09F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</a:rPr>
              <a:t>Results: pion production</a:t>
            </a:r>
            <a:br>
              <a:rPr lang="en-US" dirty="0">
                <a:latin typeface="+mn-lt"/>
                <a:ea typeface="+mj-ea"/>
              </a:rPr>
            </a:br>
            <a:endParaRPr lang="en-US" dirty="0">
              <a:latin typeface="+mn-lt"/>
              <a:ea typeface="+mj-ea"/>
            </a:endParaRPr>
          </a:p>
        </p:txBody>
      </p:sp>
      <p:pic>
        <p:nvPicPr>
          <p:cNvPr id="71682" name="cc1pi-data-candidate16-smaller.png">
            <a:extLst>
              <a:ext uri="{FF2B5EF4-FFF2-40B4-BE49-F238E27FC236}">
                <a16:creationId xmlns:a16="http://schemas.microsoft.com/office/drawing/2014/main" id="{6D8B8B00-9569-C646-A1FE-74BC47B1A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" y="2028825"/>
            <a:ext cx="87249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1683" name="Shape 482">
            <a:extLst>
              <a:ext uri="{FF2B5EF4-FFF2-40B4-BE49-F238E27FC236}">
                <a16:creationId xmlns:a16="http://schemas.microsoft.com/office/drawing/2014/main" id="{BC6B2FE5-3198-8244-A988-74D2A9AA8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138" y="2105025"/>
            <a:ext cx="2595562" cy="889000"/>
          </a:xfrm>
          <a:prstGeom prst="rect">
            <a:avLst/>
          </a:prstGeom>
          <a:solidFill>
            <a:srgbClr val="FFFC79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91387" tIns="45693" rIns="91387" bIns="45693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</a:rPr>
              <a:t>Neutrino resonant charged pion production candidate</a:t>
            </a:r>
          </a:p>
        </p:txBody>
      </p:sp>
      <p:sp>
        <p:nvSpPr>
          <p:cNvPr id="71684" name="Shape 483">
            <a:extLst>
              <a:ext uri="{FF2B5EF4-FFF2-40B4-BE49-F238E27FC236}">
                <a16:creationId xmlns:a16="http://schemas.microsoft.com/office/drawing/2014/main" id="{5C27967C-3349-FB41-A7DF-E7D6739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725" y="6076950"/>
            <a:ext cx="2120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Module Number</a:t>
            </a:r>
          </a:p>
        </p:txBody>
      </p:sp>
      <p:sp>
        <p:nvSpPr>
          <p:cNvPr id="71685" name="Shape 484">
            <a:extLst>
              <a:ext uri="{FF2B5EF4-FFF2-40B4-BE49-F238E27FC236}">
                <a16:creationId xmlns:a16="http://schemas.microsoft.com/office/drawing/2014/main" id="{57500E4E-F55A-F84C-8F61-D2681509A9D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97669" y="3574257"/>
            <a:ext cx="12271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Strip Number</a:t>
            </a:r>
          </a:p>
        </p:txBody>
      </p:sp>
      <p:sp>
        <p:nvSpPr>
          <p:cNvPr id="71686" name="Shape 485">
            <a:extLst>
              <a:ext uri="{FF2B5EF4-FFF2-40B4-BE49-F238E27FC236}">
                <a16:creationId xmlns:a16="http://schemas.microsoft.com/office/drawing/2014/main" id="{1F35746C-552B-FE4A-BEA5-DCA96352E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8963" y="1720850"/>
            <a:ext cx="21209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MINERνA Data</a:t>
            </a:r>
          </a:p>
        </p:txBody>
      </p:sp>
      <p:sp>
        <p:nvSpPr>
          <p:cNvPr id="71687" name="Shape 486">
            <a:extLst>
              <a:ext uri="{FF2B5EF4-FFF2-40B4-BE49-F238E27FC236}">
                <a16:creationId xmlns:a16="http://schemas.microsoft.com/office/drawing/2014/main" id="{8134B866-AE96-A549-9B91-86A94A9BB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3378200"/>
            <a:ext cx="417512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Muon</a:t>
            </a:r>
          </a:p>
        </p:txBody>
      </p:sp>
      <p:sp>
        <p:nvSpPr>
          <p:cNvPr id="71688" name="Shape 487">
            <a:extLst>
              <a:ext uri="{FF2B5EF4-FFF2-40B4-BE49-F238E27FC236}">
                <a16:creationId xmlns:a16="http://schemas.microsoft.com/office/drawing/2014/main" id="{84E04E9F-073D-0D4E-91A7-F11A95350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5163" y="4224338"/>
            <a:ext cx="492125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Proton</a:t>
            </a:r>
          </a:p>
        </p:txBody>
      </p:sp>
      <p:sp>
        <p:nvSpPr>
          <p:cNvPr id="71689" name="Shape 488">
            <a:extLst>
              <a:ext uri="{FF2B5EF4-FFF2-40B4-BE49-F238E27FC236}">
                <a16:creationId xmlns:a16="http://schemas.microsoft.com/office/drawing/2014/main" id="{7490A6FE-44B6-F347-A468-77C1A1F934C9}"/>
              </a:ext>
            </a:extLst>
          </p:cNvPr>
          <p:cNvSpPr>
            <a:spLocks noChangeArrowheads="1"/>
          </p:cNvSpPr>
          <p:nvPr/>
        </p:nvSpPr>
        <p:spPr bwMode="auto">
          <a:xfrm rot="180000">
            <a:off x="844550" y="3276600"/>
            <a:ext cx="37893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en-US" sz="1800" b="1">
                <a:solidFill>
                  <a:srgbClr val="5C86B9"/>
                </a:solidFill>
              </a:rPr>
              <a:t>neutrino beam</a:t>
            </a:r>
          </a:p>
        </p:txBody>
      </p:sp>
      <p:sp>
        <p:nvSpPr>
          <p:cNvPr id="71690" name="Shape 489">
            <a:extLst>
              <a:ext uri="{FF2B5EF4-FFF2-40B4-BE49-F238E27FC236}">
                <a16:creationId xmlns:a16="http://schemas.microsoft.com/office/drawing/2014/main" id="{E1A5E2D8-8DDA-5041-814F-B9AC2C5E1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125" y="3568700"/>
            <a:ext cx="2216150" cy="104775"/>
          </a:xfrm>
          <a:prstGeom prst="line">
            <a:avLst/>
          </a:prstGeom>
          <a:noFill/>
          <a:ln w="50800">
            <a:solidFill>
              <a:srgbClr val="7996B9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1691" name="Shape 490">
            <a:extLst>
              <a:ext uri="{FF2B5EF4-FFF2-40B4-BE49-F238E27FC236}">
                <a16:creationId xmlns:a16="http://schemas.microsoft.com/office/drawing/2014/main" id="{2DA481CF-FD64-1349-BE19-309699A96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38" y="4371975"/>
            <a:ext cx="333375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Pion</a:t>
            </a:r>
          </a:p>
        </p:txBody>
      </p:sp>
      <p:pic>
        <p:nvPicPr>
          <p:cNvPr id="71692" name="cc1pi-feynman-diagram.pdf">
            <a:extLst>
              <a:ext uri="{FF2B5EF4-FFF2-40B4-BE49-F238E27FC236}">
                <a16:creationId xmlns:a16="http://schemas.microsoft.com/office/drawing/2014/main" id="{87B7232C-9328-0642-8B73-1677FEAB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3927475"/>
            <a:ext cx="1906588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E2CE5-76AB-BF40-AB24-060C047C72F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54AD06-8816-2E48-A913-8EDF8DB7A716}" type="datetime1">
              <a:rPr lang="en-US" altLang="en-US" sz="1200">
                <a:latin typeface="Calibri" panose="020F0502020204030204" pitchFamily="34" charset="0"/>
              </a:rPr>
              <a:pPr/>
              <a:t>2/15/22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B7557-487D-CA49-A935-1ABC86BC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+mn-lt"/>
              </a:rPr>
              <a:t>Nelson, Detectors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64E1-8D81-2040-A55A-BB1662D6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</a:rPr>
              <a:t>Results: pion production</a:t>
            </a:r>
            <a:br>
              <a:rPr lang="en-US" dirty="0">
                <a:latin typeface="+mn-lt"/>
                <a:ea typeface="+mj-ea"/>
              </a:rPr>
            </a:br>
            <a:endParaRPr lang="en-US" dirty="0">
              <a:latin typeface="+mn-lt"/>
              <a:ea typeface="+mj-ea"/>
            </a:endParaRPr>
          </a:p>
        </p:txBody>
      </p:sp>
      <p:sp>
        <p:nvSpPr>
          <p:cNvPr id="72706" name="Date Placeholder 2">
            <a:extLst>
              <a:ext uri="{FF2B5EF4-FFF2-40B4-BE49-F238E27FC236}">
                <a16:creationId xmlns:a16="http://schemas.microsoft.com/office/drawing/2014/main" id="{E2EAFF00-049D-0444-B99E-02BA7EF809E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460E7B-E453-9747-81AA-9B4936313513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72707" name="Footer Placeholder 3">
            <a:extLst>
              <a:ext uri="{FF2B5EF4-FFF2-40B4-BE49-F238E27FC236}">
                <a16:creationId xmlns:a16="http://schemas.microsoft.com/office/drawing/2014/main" id="{7EB70044-CD65-C04F-9019-B66DBC09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72708" name="Picture 5">
            <a:extLst>
              <a:ext uri="{FF2B5EF4-FFF2-40B4-BE49-F238E27FC236}">
                <a16:creationId xmlns:a16="http://schemas.microsoft.com/office/drawing/2014/main" id="{EA30F06B-4061-804B-A435-67CA7F3DE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3" y="1536700"/>
            <a:ext cx="8736012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Shape 511">
            <a:extLst>
              <a:ext uri="{FF2B5EF4-FFF2-40B4-BE49-F238E27FC236}">
                <a16:creationId xmlns:a16="http://schemas.microsoft.com/office/drawing/2014/main" id="{39825D79-24DB-524C-83DB-5974AD5CB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5" y="4776788"/>
            <a:ext cx="212090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Module Number</a:t>
            </a:r>
          </a:p>
        </p:txBody>
      </p:sp>
      <p:sp>
        <p:nvSpPr>
          <p:cNvPr id="72710" name="Shape 512">
            <a:extLst>
              <a:ext uri="{FF2B5EF4-FFF2-40B4-BE49-F238E27FC236}">
                <a16:creationId xmlns:a16="http://schemas.microsoft.com/office/drawing/2014/main" id="{6529F916-52A1-4D43-A156-2F4D1E775CC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500062" y="2833687"/>
            <a:ext cx="1225550" cy="24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Strip Number</a:t>
            </a:r>
          </a:p>
        </p:txBody>
      </p:sp>
      <p:sp>
        <p:nvSpPr>
          <p:cNvPr id="72711" name="Shape 485">
            <a:extLst>
              <a:ext uri="{FF2B5EF4-FFF2-40B4-BE49-F238E27FC236}">
                <a16:creationId xmlns:a16="http://schemas.microsoft.com/office/drawing/2014/main" id="{C30FE99D-E1A7-A24F-A9F1-95C2C0121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1125538"/>
            <a:ext cx="21209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MINERνA Data</a:t>
            </a:r>
          </a:p>
        </p:txBody>
      </p:sp>
      <p:sp>
        <p:nvSpPr>
          <p:cNvPr id="72712" name="Shape 482">
            <a:extLst>
              <a:ext uri="{FF2B5EF4-FFF2-40B4-BE49-F238E27FC236}">
                <a16:creationId xmlns:a16="http://schemas.microsoft.com/office/drawing/2014/main" id="{BA72DB02-8214-334F-8E13-0D5D251F8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1660525"/>
            <a:ext cx="2595562" cy="889000"/>
          </a:xfrm>
          <a:prstGeom prst="rect">
            <a:avLst/>
          </a:prstGeom>
          <a:solidFill>
            <a:srgbClr val="FFFC79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91387" tIns="45693" rIns="91387" bIns="45693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</a:rPr>
              <a:t>Antineutrino resonant neutral pion production candidate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0210E296-9F63-FC4E-9D02-0C56AA303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Pizero mass peak after sideband fits</a:t>
            </a:r>
          </a:p>
        </p:txBody>
      </p:sp>
      <p:sp>
        <p:nvSpPr>
          <p:cNvPr id="73730" name="Date Placeholder 2">
            <a:extLst>
              <a:ext uri="{FF2B5EF4-FFF2-40B4-BE49-F238E27FC236}">
                <a16:creationId xmlns:a16="http://schemas.microsoft.com/office/drawing/2014/main" id="{1A0E9D90-1BE2-724A-8854-475692BB67A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B81FDA5-59F1-D649-B6D2-575025A7ADA8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73731" name="Footer Placeholder 3">
            <a:extLst>
              <a:ext uri="{FF2B5EF4-FFF2-40B4-BE49-F238E27FC236}">
                <a16:creationId xmlns:a16="http://schemas.microsoft.com/office/drawing/2014/main" id="{EFE1C3F7-DD87-3146-A84F-819D39B3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73732" name="Picture 6">
            <a:extLst>
              <a:ext uri="{FF2B5EF4-FFF2-40B4-BE49-F238E27FC236}">
                <a16:creationId xmlns:a16="http://schemas.microsoft.com/office/drawing/2014/main" id="{AC40292B-14CA-814A-BB57-8D45241D7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75" y="1155700"/>
            <a:ext cx="8035925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5167-3390-3B4F-B46F-92564E58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</a:rPr>
              <a:t>Coherent charged pion production</a:t>
            </a:r>
            <a:br>
              <a:rPr lang="en-US" dirty="0">
                <a:latin typeface="+mn-lt"/>
                <a:ea typeface="+mj-ea"/>
              </a:rPr>
            </a:br>
            <a:endParaRPr lang="en-US" dirty="0">
              <a:latin typeface="+mn-lt"/>
              <a:ea typeface="+mj-ea"/>
            </a:endParaRPr>
          </a:p>
        </p:txBody>
      </p:sp>
      <p:pic>
        <p:nvPicPr>
          <p:cNvPr id="74754" name="coh-pion-candidate.png">
            <a:extLst>
              <a:ext uri="{FF2B5EF4-FFF2-40B4-BE49-F238E27FC236}">
                <a16:creationId xmlns:a16="http://schemas.microsoft.com/office/drawing/2014/main" id="{EE758C88-0E39-6E4C-A3F2-2973FEA3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1274763"/>
            <a:ext cx="879792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4755" name="Shape 510">
            <a:extLst>
              <a:ext uri="{FF2B5EF4-FFF2-40B4-BE49-F238E27FC236}">
                <a16:creationId xmlns:a16="http://schemas.microsoft.com/office/drawing/2014/main" id="{2385DB41-AF29-404C-82C1-9113F12A0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488" y="2690813"/>
            <a:ext cx="2047875" cy="889000"/>
          </a:xfrm>
          <a:prstGeom prst="rect">
            <a:avLst/>
          </a:prstGeom>
          <a:solidFill>
            <a:srgbClr val="FFFC79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91387" tIns="45693" rIns="91387" bIns="45693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</a:rPr>
              <a:t>Neutrino Coherent Pion Production Candidate</a:t>
            </a:r>
          </a:p>
        </p:txBody>
      </p:sp>
      <p:sp>
        <p:nvSpPr>
          <p:cNvPr id="74756" name="Shape 511">
            <a:extLst>
              <a:ext uri="{FF2B5EF4-FFF2-40B4-BE49-F238E27FC236}">
                <a16:creationId xmlns:a16="http://schemas.microsoft.com/office/drawing/2014/main" id="{191258AD-07C2-4446-835B-31C60CF31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5" y="4776788"/>
            <a:ext cx="212090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Module Number</a:t>
            </a:r>
          </a:p>
        </p:txBody>
      </p:sp>
      <p:sp>
        <p:nvSpPr>
          <p:cNvPr id="74757" name="Shape 512">
            <a:extLst>
              <a:ext uri="{FF2B5EF4-FFF2-40B4-BE49-F238E27FC236}">
                <a16:creationId xmlns:a16="http://schemas.microsoft.com/office/drawing/2014/main" id="{A5CB1840-84C4-7745-A242-9CE1FD9898B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500062" y="2833687"/>
            <a:ext cx="1225550" cy="24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Strip Number</a:t>
            </a:r>
          </a:p>
        </p:txBody>
      </p:sp>
      <p:sp>
        <p:nvSpPr>
          <p:cNvPr id="74758" name="Shape 513">
            <a:extLst>
              <a:ext uri="{FF2B5EF4-FFF2-40B4-BE49-F238E27FC236}">
                <a16:creationId xmlns:a16="http://schemas.microsoft.com/office/drawing/2014/main" id="{48DFEEE6-67A5-D949-A996-FC6BFE6D0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25" y="1001713"/>
            <a:ext cx="21209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695" tIns="35695" rIns="35695" bIns="35695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MINERνA Data</a:t>
            </a:r>
          </a:p>
        </p:txBody>
      </p:sp>
      <p:sp>
        <p:nvSpPr>
          <p:cNvPr id="74759" name="Shape 514">
            <a:extLst>
              <a:ext uri="{FF2B5EF4-FFF2-40B4-BE49-F238E27FC236}">
                <a16:creationId xmlns:a16="http://schemas.microsoft.com/office/drawing/2014/main" id="{EB324C19-780E-0341-BD15-A80018C12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075" y="1608138"/>
            <a:ext cx="417513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Muon</a:t>
            </a:r>
          </a:p>
        </p:txBody>
      </p:sp>
      <p:sp>
        <p:nvSpPr>
          <p:cNvPr id="74760" name="Shape 515">
            <a:extLst>
              <a:ext uri="{FF2B5EF4-FFF2-40B4-BE49-F238E27FC236}">
                <a16:creationId xmlns:a16="http://schemas.microsoft.com/office/drawing/2014/main" id="{CAE7EA6B-8626-EE4C-B785-9C60784711B1}"/>
              </a:ext>
            </a:extLst>
          </p:cNvPr>
          <p:cNvSpPr>
            <a:spLocks noChangeArrowheads="1"/>
          </p:cNvSpPr>
          <p:nvPr/>
        </p:nvSpPr>
        <p:spPr bwMode="auto">
          <a:xfrm rot="-3585">
            <a:off x="766763" y="1363663"/>
            <a:ext cx="3787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en-US" sz="1800" b="1">
                <a:solidFill>
                  <a:srgbClr val="5C86B9"/>
                </a:solidFill>
              </a:rPr>
              <a:t>neutrino beam</a:t>
            </a:r>
          </a:p>
        </p:txBody>
      </p:sp>
      <p:sp>
        <p:nvSpPr>
          <p:cNvPr id="74761" name="Shape 516">
            <a:extLst>
              <a:ext uri="{FF2B5EF4-FFF2-40B4-BE49-F238E27FC236}">
                <a16:creationId xmlns:a16="http://schemas.microsoft.com/office/drawing/2014/main" id="{F860014C-67BA-9D40-8988-F3431ACB9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050" y="1835150"/>
            <a:ext cx="2217738" cy="0"/>
          </a:xfrm>
          <a:prstGeom prst="line">
            <a:avLst/>
          </a:prstGeom>
          <a:noFill/>
          <a:ln w="50800">
            <a:solidFill>
              <a:srgbClr val="7996B9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4762" name="Shape 517">
            <a:extLst>
              <a:ext uri="{FF2B5EF4-FFF2-40B4-BE49-F238E27FC236}">
                <a16:creationId xmlns:a16="http://schemas.microsoft.com/office/drawing/2014/main" id="{1EDDD392-75E4-4F4E-8259-D427637DD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2155825"/>
            <a:ext cx="333375" cy="20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00">
                <a:solidFill>
                  <a:srgbClr val="324863"/>
                </a:solidFill>
              </a:rPr>
              <a:t>Pion</a:t>
            </a:r>
          </a:p>
        </p:txBody>
      </p:sp>
      <p:pic>
        <p:nvPicPr>
          <p:cNvPr id="74763" name="cc-coh-feynman-diagram.pdf">
            <a:extLst>
              <a:ext uri="{FF2B5EF4-FFF2-40B4-BE49-F238E27FC236}">
                <a16:creationId xmlns:a16="http://schemas.microsoft.com/office/drawing/2014/main" id="{D6C6EC66-711B-6644-8B39-4E5C9DA5C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4533900"/>
            <a:ext cx="20462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64" name="Picture 14">
            <a:extLst>
              <a:ext uri="{FF2B5EF4-FFF2-40B4-BE49-F238E27FC236}">
                <a16:creationId xmlns:a16="http://schemas.microsoft.com/office/drawing/2014/main" id="{7F2B39F5-6A3F-7B45-A4C3-227516B03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1488" y="0"/>
            <a:ext cx="10096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44117-1479-0F4E-954D-E3F31ADC545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6DDFB9-52F5-244C-846D-3A84207D2326}" type="datetime1">
              <a:rPr lang="en-US" altLang="en-US" sz="1200">
                <a:latin typeface="Calibri" panose="020F0502020204030204" pitchFamily="34" charset="0"/>
              </a:rPr>
              <a:pPr/>
              <a:t>2/15/22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796F3-0E7D-1745-93AF-E0CD3046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+mn-lt"/>
              </a:rPr>
              <a:t>Nelson, Detectors</a:t>
            </a:r>
          </a:p>
        </p:txBody>
      </p:sp>
      <p:sp>
        <p:nvSpPr>
          <p:cNvPr id="74767" name="TextBox 5">
            <a:extLst>
              <a:ext uri="{FF2B5EF4-FFF2-40B4-BE49-F238E27FC236}">
                <a16:creationId xmlns:a16="http://schemas.microsoft.com/office/drawing/2014/main" id="{81EF7AC9-E4A0-494F-AF8A-512A8ADD0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3" y="5400675"/>
            <a:ext cx="595471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30" tIns="41015" rIns="82030" bIns="41015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200"/>
              <a:t>Neutral pion NC analog is a background to </a:t>
            </a:r>
            <a:br>
              <a:rPr lang="en-US" altLang="en-US" sz="2200"/>
            </a:br>
            <a:r>
              <a:rPr lang="en-US" altLang="en-US" sz="2200"/>
              <a:t>electron neutrino appearance measurements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56FEF-27BF-B54C-BEC0-DEF15854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Hyper-Kamiokande (T2HK)</a:t>
            </a:r>
            <a:br>
              <a:rPr lang="en-US" dirty="0">
                <a:ea typeface="+mj-ea"/>
              </a:rPr>
            </a:br>
            <a:endParaRPr lang="en-US" dirty="0">
              <a:ea typeface="+mj-ea"/>
            </a:endParaRPr>
          </a:p>
        </p:txBody>
      </p:sp>
      <p:sp>
        <p:nvSpPr>
          <p:cNvPr id="75778" name="Date Placeholder 3">
            <a:extLst>
              <a:ext uri="{FF2B5EF4-FFF2-40B4-BE49-F238E27FC236}">
                <a16:creationId xmlns:a16="http://schemas.microsoft.com/office/drawing/2014/main" id="{81A93469-A36C-F046-95EC-C1F73CEE8E3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CD84EF-F367-D74D-940B-384D1EE81074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75779" name="Footer Placeholder 1">
            <a:extLst>
              <a:ext uri="{FF2B5EF4-FFF2-40B4-BE49-F238E27FC236}">
                <a16:creationId xmlns:a16="http://schemas.microsoft.com/office/drawing/2014/main" id="{56D32474-F539-4E4D-BBBA-26E21E33F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75780" name="Picture 5">
            <a:extLst>
              <a:ext uri="{FF2B5EF4-FFF2-40B4-BE49-F238E27FC236}">
                <a16:creationId xmlns:a16="http://schemas.microsoft.com/office/drawing/2014/main" id="{3EE97218-9737-B643-86E4-9498E645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8081963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9">
            <a:extLst>
              <a:ext uri="{FF2B5EF4-FFF2-40B4-BE49-F238E27FC236}">
                <a16:creationId xmlns:a16="http://schemas.microsoft.com/office/drawing/2014/main" id="{0FCE14ED-160B-824E-B11E-BA4E3E1DF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5602288"/>
            <a:ext cx="37433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808080"/>
                </a:solidFill>
              </a:rPr>
              <a:t>In Japanese funding discussion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5186AA5-8003-754B-BB64-4F5D31BC7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400" y="4019550"/>
            <a:ext cx="4392613" cy="23368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rtlCol="0">
            <a:normAutofit fontScale="85000" lnSpcReduction="20000"/>
          </a:bodyPr>
          <a:lstStyle/>
          <a:p>
            <a:pPr marL="311993" indent="-257857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560 kT fiducial water Cherenkov detector</a:t>
            </a:r>
          </a:p>
          <a:p>
            <a:pPr marL="173838" lvl="1" indent="0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FF0000"/>
                </a:solidFill>
                <a:ea typeface="+mn-ea"/>
              </a:rPr>
              <a:t>		25x Super-K</a:t>
            </a:r>
          </a:p>
          <a:p>
            <a:pPr marL="5873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Upgraded beam</a:t>
            </a:r>
          </a:p>
          <a:p>
            <a:pPr marL="458735"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295 km, off-axis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172EE-6D51-824C-BEAC-3B18D7E7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latin typeface="Minion Pro" panose="02040503050306020203" pitchFamily="18" charset="0"/>
                <a:ea typeface="ＭＳ Ｐゴシック" panose="020B0600070205080204" pitchFamily="34" charset="-128"/>
              </a:rPr>
              <a:t>1200 collaborators from around the world</a:t>
            </a:r>
            <a:r>
              <a:rPr lang="mr-IN" altLang="en-US" sz="4000">
                <a:latin typeface="Minion Pro" panose="02040503050306020203" pitchFamily="18" charset="0"/>
                <a:ea typeface="ＭＳ Ｐゴシック" panose="020B0600070205080204" pitchFamily="34" charset="-128"/>
              </a:rPr>
              <a:t>…</a:t>
            </a:r>
            <a:r>
              <a:rPr lang="en-US" altLang="en-US" sz="4000">
                <a:latin typeface="Minion Pro" panose="02040503050306020203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76802" name="Content Placeholder 5" descr="DUNE-CERN2018a.jpg">
            <a:extLst>
              <a:ext uri="{FF2B5EF4-FFF2-40B4-BE49-F238E27FC236}">
                <a16:creationId xmlns:a16="http://schemas.microsoft.com/office/drawing/2014/main" id="{478E9B0E-F706-2847-9D00-CBC912D6B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93" b="-23193"/>
          <a:stretch>
            <a:fillRect/>
          </a:stretch>
        </p:blipFill>
        <p:spPr/>
      </p:pic>
      <p:sp>
        <p:nvSpPr>
          <p:cNvPr id="76803" name="Date Placeholder 3">
            <a:extLst>
              <a:ext uri="{FF2B5EF4-FFF2-40B4-BE49-F238E27FC236}">
                <a16:creationId xmlns:a16="http://schemas.microsoft.com/office/drawing/2014/main" id="{934DF40B-F819-614B-8634-0C635BAAA4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625FDC-E879-E14B-B3F9-CC0DF3B37EAD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76804" name="Footer Placeholder 4">
            <a:extLst>
              <a:ext uri="{FF2B5EF4-FFF2-40B4-BE49-F238E27FC236}">
                <a16:creationId xmlns:a16="http://schemas.microsoft.com/office/drawing/2014/main" id="{04FDFA58-8392-6144-B839-6BD87522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Date Placeholder 2">
            <a:extLst>
              <a:ext uri="{FF2B5EF4-FFF2-40B4-BE49-F238E27FC236}">
                <a16:creationId xmlns:a16="http://schemas.microsoft.com/office/drawing/2014/main" id="{80772B79-F511-AB4B-851C-B98D41903F3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6428AD-FA87-7446-BF7E-840C272EFFF4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77826" name="Footer Placeholder 3">
            <a:extLst>
              <a:ext uri="{FF2B5EF4-FFF2-40B4-BE49-F238E27FC236}">
                <a16:creationId xmlns:a16="http://schemas.microsoft.com/office/drawing/2014/main" id="{8B4E458E-E1BA-AE49-965C-444C2359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77827" name="TextBox 5">
            <a:extLst>
              <a:ext uri="{FF2B5EF4-FFF2-40B4-BE49-F238E27FC236}">
                <a16:creationId xmlns:a16="http://schemas.microsoft.com/office/drawing/2014/main" id="{12D5F624-2984-514E-8D5E-F8DCB8D53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265738"/>
            <a:ext cx="822801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200"/>
              <a:t>New beam line with higher power at a longer baseline (LBNF)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200"/>
              <a:t>Should start collecting data sometime in middle of next decade</a:t>
            </a:r>
          </a:p>
        </p:txBody>
      </p:sp>
      <p:pic>
        <p:nvPicPr>
          <p:cNvPr id="77828" name="Picture 8">
            <a:extLst>
              <a:ext uri="{FF2B5EF4-FFF2-40B4-BE49-F238E27FC236}">
                <a16:creationId xmlns:a16="http://schemas.microsoft.com/office/drawing/2014/main" id="{247115CF-9637-6D49-8479-077803646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25" y="0"/>
            <a:ext cx="5989638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29" name="Group 6">
            <a:extLst>
              <a:ext uri="{FF2B5EF4-FFF2-40B4-BE49-F238E27FC236}">
                <a16:creationId xmlns:a16="http://schemas.microsoft.com/office/drawing/2014/main" id="{2DBBE36B-903F-7F4E-A0A5-BE7EDC93FEE0}"/>
              </a:ext>
            </a:extLst>
          </p:cNvPr>
          <p:cNvGrpSpPr>
            <a:grpSpLocks/>
          </p:cNvGrpSpPr>
          <p:nvPr/>
        </p:nvGrpSpPr>
        <p:grpSpPr bwMode="auto">
          <a:xfrm>
            <a:off x="541338" y="1314450"/>
            <a:ext cx="7878762" cy="3810000"/>
            <a:chOff x="595475" y="1489748"/>
            <a:chExt cx="8666988" cy="4317787"/>
          </a:xfrm>
        </p:grpSpPr>
        <p:pic>
          <p:nvPicPr>
            <p:cNvPr id="77830" name="Picture 1">
              <a:extLst>
                <a:ext uri="{FF2B5EF4-FFF2-40B4-BE49-F238E27FC236}">
                  <a16:creationId xmlns:a16="http://schemas.microsoft.com/office/drawing/2014/main" id="{40D3E71F-A17E-DF47-94D4-F59DF10C0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75" y="1489748"/>
              <a:ext cx="8666988" cy="43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757D9B-2C41-B04C-BA98-17BC360EF5D8}"/>
                </a:ext>
              </a:extLst>
            </p:cNvPr>
            <p:cNvSpPr txBox="1"/>
            <p:nvPr/>
          </p:nvSpPr>
          <p:spPr>
            <a:xfrm>
              <a:off x="2591519" y="1948513"/>
              <a:ext cx="2287680" cy="802389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pc="90" dirty="0">
                  <a:solidFill>
                    <a:schemeClr val="bg1"/>
                  </a:solidFill>
                  <a:latin typeface="DIN Alternate Bold"/>
                  <a:ea typeface="ＭＳ Ｐゴシック" charset="0"/>
                  <a:cs typeface="DIN Alternate Bold"/>
                </a:rPr>
                <a:t>MINOS and NOvA  Detectors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B0AAC1-46FE-DE4C-8C54-704240ED15EC}"/>
                </a:ext>
              </a:extLst>
            </p:cNvPr>
            <p:cNvSpPr txBox="1"/>
            <p:nvPr/>
          </p:nvSpPr>
          <p:spPr>
            <a:xfrm>
              <a:off x="1540234" y="4242337"/>
              <a:ext cx="1641541" cy="802389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pc="90" dirty="0">
                  <a:solidFill>
                    <a:schemeClr val="bg1"/>
                  </a:solidFill>
                  <a:latin typeface="Avenir Next Condensed Demi Bold"/>
                  <a:ea typeface="ＭＳ Ｐゴシック" charset="0"/>
                  <a:cs typeface="Avenir Next Condensed Demi Bold"/>
                </a:rPr>
                <a:t>DUNE</a:t>
              </a:r>
              <a:br>
                <a:rPr lang="en-US" spc="90" dirty="0">
                  <a:solidFill>
                    <a:schemeClr val="bg1"/>
                  </a:solidFill>
                  <a:latin typeface="Avenir Next Condensed Demi Bold"/>
                  <a:ea typeface="ＭＳ Ｐゴシック" charset="0"/>
                  <a:cs typeface="Avenir Next Condensed Demi Bold"/>
                </a:rPr>
              </a:br>
              <a:r>
                <a:rPr lang="en-US" spc="90" dirty="0">
                  <a:solidFill>
                    <a:schemeClr val="bg1"/>
                  </a:solidFill>
                  <a:latin typeface="Avenir Next Condensed Demi Bold"/>
                  <a:ea typeface="ＭＳ Ｐゴシック" charset="0"/>
                  <a:cs typeface="Avenir Next Condensed Demi Bold"/>
                </a:rPr>
                <a:t>Detector</a:t>
              </a:r>
            </a:p>
          </p:txBody>
        </p:sp>
      </p:grp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Date Placeholder 1">
            <a:extLst>
              <a:ext uri="{FF2B5EF4-FFF2-40B4-BE49-F238E27FC236}">
                <a16:creationId xmlns:a16="http://schemas.microsoft.com/office/drawing/2014/main" id="{21C504BE-EBF2-3F4D-8FB3-311363E1FB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72E0FF-3A98-1A44-86D4-868027170BED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78850" name="Footer Placeholder 2">
            <a:extLst>
              <a:ext uri="{FF2B5EF4-FFF2-40B4-BE49-F238E27FC236}">
                <a16:creationId xmlns:a16="http://schemas.microsoft.com/office/drawing/2014/main" id="{5D1A1CD4-D12A-E442-9F2A-BEC1173A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597CCBBC-280E-014F-A340-79BC5127A7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6463"/>
            <a:ext cx="91440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>
            <a:extLst>
              <a:ext uri="{FF2B5EF4-FFF2-40B4-BE49-F238E27FC236}">
                <a16:creationId xmlns:a16="http://schemas.microsoft.com/office/drawing/2014/main" id="{A4714D49-7AB5-AE43-BFF9-42F5326E63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1354138"/>
            <a:ext cx="6376987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5FA7A4E6-2E69-1740-96C3-405D8BD29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688" y="3562350"/>
            <a:ext cx="4668837" cy="28035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225399" indent="-225399"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500" dirty="0">
                <a:ea typeface="+mn-ea"/>
              </a:rPr>
              <a:t>40 kT liquid argon Time Projection Chamber (TPC)</a:t>
            </a:r>
          </a:p>
          <a:p>
            <a:pPr marL="623969" lvl="1" indent="-225399"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sz="2100" dirty="0">
                <a:ea typeface="+mn-ea"/>
              </a:rPr>
              <a:t>Roughly the size of Super-K</a:t>
            </a:r>
          </a:p>
          <a:p>
            <a:pPr marL="225399" indent="-225399"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500" dirty="0">
                <a:ea typeface="+mn-ea"/>
              </a:rPr>
              <a:t>Located in the Homestake mine in South Dakota with </a:t>
            </a:r>
            <a:br>
              <a:rPr lang="en-US" sz="2500" dirty="0">
                <a:ea typeface="+mn-ea"/>
              </a:rPr>
            </a:br>
            <a:r>
              <a:rPr lang="en-US" sz="2500" dirty="0">
                <a:ea typeface="+mn-ea"/>
              </a:rPr>
              <a:t>a beam at Fermilab</a:t>
            </a:r>
          </a:p>
          <a:p>
            <a:pPr marL="625402" lvl="1" indent="-225399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sz="2200" dirty="0">
                <a:ea typeface="+mn-ea"/>
              </a:rPr>
              <a:t>1300 km baseline, on-axis</a:t>
            </a:r>
          </a:p>
        </p:txBody>
      </p:sp>
      <p:sp>
        <p:nvSpPr>
          <p:cNvPr id="79875" name="Date Placeholder 3">
            <a:extLst>
              <a:ext uri="{FF2B5EF4-FFF2-40B4-BE49-F238E27FC236}">
                <a16:creationId xmlns:a16="http://schemas.microsoft.com/office/drawing/2014/main" id="{059DB2CE-E3F2-3843-AC51-FF35DA3FF5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0822BC-137E-6F47-A0FF-3896F2E14167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79876" name="Footer Placeholder 1">
            <a:extLst>
              <a:ext uri="{FF2B5EF4-FFF2-40B4-BE49-F238E27FC236}">
                <a16:creationId xmlns:a16="http://schemas.microsoft.com/office/drawing/2014/main" id="{574512DE-13DE-844D-8A48-D05677C0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79877" name="Picture 9">
            <a:extLst>
              <a:ext uri="{FF2B5EF4-FFF2-40B4-BE49-F238E27FC236}">
                <a16:creationId xmlns:a16="http://schemas.microsoft.com/office/drawing/2014/main" id="{FCC10CE0-2B97-3540-8828-5F5BBCC28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25" y="0"/>
            <a:ext cx="5989638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>
            <a:extLst>
              <a:ext uri="{FF2B5EF4-FFF2-40B4-BE49-F238E27FC236}">
                <a16:creationId xmlns:a16="http://schemas.microsoft.com/office/drawing/2014/main" id="{30FDE3A0-10F3-6740-8828-54C58D724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238" y="1760538"/>
            <a:ext cx="4548187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3">
            <a:extLst>
              <a:ext uri="{FF2B5EF4-FFF2-40B4-BE49-F238E27FC236}">
                <a16:creationId xmlns:a16="http://schemas.microsoft.com/office/drawing/2014/main" id="{499E3CBA-3AEC-294E-BB24-F847202AB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Elementary Particles</a:t>
            </a:r>
          </a:p>
        </p:txBody>
      </p:sp>
      <p:sp>
        <p:nvSpPr>
          <p:cNvPr id="22531" name="Date Placeholder 1">
            <a:extLst>
              <a:ext uri="{FF2B5EF4-FFF2-40B4-BE49-F238E27FC236}">
                <a16:creationId xmlns:a16="http://schemas.microsoft.com/office/drawing/2014/main" id="{0AE762E1-02E6-764C-97C6-FB8C3E7C8A7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7195A0B-75C9-D644-8890-063D3026896C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1607686" name="Text Box 6">
            <a:extLst>
              <a:ext uri="{FF2B5EF4-FFF2-40B4-BE49-F238E27FC236}">
                <a16:creationId xmlns:a16="http://schemas.microsoft.com/office/drawing/2014/main" id="{E9B2F781-6BFA-7745-B12F-22232C786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8" y="1693863"/>
            <a:ext cx="139541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Force carriers in the middle</a:t>
            </a:r>
          </a:p>
        </p:txBody>
      </p:sp>
      <p:sp>
        <p:nvSpPr>
          <p:cNvPr id="22533" name="Footer Placeholder 2">
            <a:extLst>
              <a:ext uri="{FF2B5EF4-FFF2-40B4-BE49-F238E27FC236}">
                <a16:creationId xmlns:a16="http://schemas.microsoft.com/office/drawing/2014/main" id="{AB685876-9325-FA4B-A545-A87A35BD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3895-81C2-6F46-B4E9-8481DF8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465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DUNE R&amp;D at W&amp;M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E221F-8905-C24E-BC5D-C3B75E2D7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3886200" cy="48006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We are in the process of upgrading a (6m)</a:t>
            </a:r>
            <a:r>
              <a:rPr lang="en-US" baseline="30000" dirty="0">
                <a:ea typeface="+mn-ea"/>
              </a:rPr>
              <a:t>3</a:t>
            </a:r>
            <a:r>
              <a:rPr lang="en-US" baseline="-25000" dirty="0">
                <a:ea typeface="+mn-ea"/>
              </a:rPr>
              <a:t> </a:t>
            </a:r>
            <a:r>
              <a:rPr lang="en-US" dirty="0">
                <a:ea typeface="+mn-ea"/>
              </a:rPr>
              <a:t>prototype detector called ProtoDUNE which will be tested in a particle beam at CERN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Prior to that we built a prototype of a prototype (1.5m)</a:t>
            </a:r>
            <a:r>
              <a:rPr lang="en-US" baseline="30000" dirty="0">
                <a:ea typeface="+mn-ea"/>
              </a:rPr>
              <a:t>3</a:t>
            </a: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Ramped it up to voltage (185kV) and see if it hold charge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Not quite! </a:t>
            </a:r>
          </a:p>
        </p:txBody>
      </p:sp>
      <p:sp>
        <p:nvSpPr>
          <p:cNvPr id="80899" name="Date Placeholder 3">
            <a:extLst>
              <a:ext uri="{FF2B5EF4-FFF2-40B4-BE49-F238E27FC236}">
                <a16:creationId xmlns:a16="http://schemas.microsoft.com/office/drawing/2014/main" id="{1DFD6115-A06A-9041-8F72-F58321907D2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D2BEEB-18EF-554E-9B7F-DD0A5698FB92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80900" name="Footer Placeholder 4">
            <a:extLst>
              <a:ext uri="{FF2B5EF4-FFF2-40B4-BE49-F238E27FC236}">
                <a16:creationId xmlns:a16="http://schemas.microsoft.com/office/drawing/2014/main" id="{84407538-1C7A-4D45-A437-AF9F945EA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80901" name="Picture 6" descr="hvtest.jpg">
            <a:extLst>
              <a:ext uri="{FF2B5EF4-FFF2-40B4-BE49-F238E27FC236}">
                <a16:creationId xmlns:a16="http://schemas.microsoft.com/office/drawing/2014/main" id="{9E0CD34B-FAF3-7146-99CA-35025EBA46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7913" y="334963"/>
            <a:ext cx="4129087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>
            <a:extLst>
              <a:ext uri="{FF2B5EF4-FFF2-40B4-BE49-F238E27FC236}">
                <a16:creationId xmlns:a16="http://schemas.microsoft.com/office/drawing/2014/main" id="{9B9EB34B-4A18-D24D-BFD3-EF45FC273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850" y="3076575"/>
            <a:ext cx="39941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7A7D1595-EE29-5947-8F2E-205ECFC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ProtoDUNE at CERN</a:t>
            </a:r>
          </a:p>
        </p:txBody>
      </p:sp>
      <p:pic>
        <p:nvPicPr>
          <p:cNvPr id="81922" name="Content Placeholder 5" descr="IMG_20170704_113125194.jpg">
            <a:extLst>
              <a:ext uri="{FF2B5EF4-FFF2-40B4-BE49-F238E27FC236}">
                <a16:creationId xmlns:a16="http://schemas.microsoft.com/office/drawing/2014/main" id="{CE6EE361-80F8-5B40-BA64-2C399E125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1923" name="Date Placeholder 3">
            <a:extLst>
              <a:ext uri="{FF2B5EF4-FFF2-40B4-BE49-F238E27FC236}">
                <a16:creationId xmlns:a16="http://schemas.microsoft.com/office/drawing/2014/main" id="{B09CF759-29E9-5D4A-9B31-B4BB4F82F5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B881860-0452-9C44-A917-2A06E1729285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81924" name="Footer Placeholder 4">
            <a:extLst>
              <a:ext uri="{FF2B5EF4-FFF2-40B4-BE49-F238E27FC236}">
                <a16:creationId xmlns:a16="http://schemas.microsoft.com/office/drawing/2014/main" id="{E91B6F59-3B97-D943-8000-7389D111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Content Placeholder 5">
            <a:extLst>
              <a:ext uri="{FF2B5EF4-FFF2-40B4-BE49-F238E27FC236}">
                <a16:creationId xmlns:a16="http://schemas.microsoft.com/office/drawing/2014/main" id="{E75D4229-3602-3445-8DC3-70F508548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738" y="1485900"/>
            <a:ext cx="4168775" cy="3279775"/>
          </a:xfrm>
        </p:spPr>
      </p:pic>
      <p:sp>
        <p:nvSpPr>
          <p:cNvPr id="82947" name="Date Placeholder 3">
            <a:extLst>
              <a:ext uri="{FF2B5EF4-FFF2-40B4-BE49-F238E27FC236}">
                <a16:creationId xmlns:a16="http://schemas.microsoft.com/office/drawing/2014/main" id="{47AF683C-486E-B04A-863D-0C419FF365A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7A25AD2-EA73-1A43-8930-72BBE7103D88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82948" name="Footer Placeholder 4">
            <a:extLst>
              <a:ext uri="{FF2B5EF4-FFF2-40B4-BE49-F238E27FC236}">
                <a16:creationId xmlns:a16="http://schemas.microsoft.com/office/drawing/2014/main" id="{1110AF6E-A8A0-0C41-948D-E1AFBC67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82949" name="Picture 7">
            <a:extLst>
              <a:ext uri="{FF2B5EF4-FFF2-40B4-BE49-F238E27FC236}">
                <a16:creationId xmlns:a16="http://schemas.microsoft.com/office/drawing/2014/main" id="{D8F46E34-141C-3146-A2F0-57EFD0B3BA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100" y="90488"/>
            <a:ext cx="3770313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8">
            <a:extLst>
              <a:ext uri="{FF2B5EF4-FFF2-40B4-BE49-F238E27FC236}">
                <a16:creationId xmlns:a16="http://schemas.microsoft.com/office/drawing/2014/main" id="{77DA58CA-6A46-444B-99F6-61CC705F99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938" y="2785874"/>
            <a:ext cx="3897312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E454D8E7-FE6C-D843-8403-B07A82BA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3971" name="Date Placeholder 3">
            <a:extLst>
              <a:ext uri="{FF2B5EF4-FFF2-40B4-BE49-F238E27FC236}">
                <a16:creationId xmlns:a16="http://schemas.microsoft.com/office/drawing/2014/main" id="{BFC2EEF3-0AE5-C847-BB64-2201E45F05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A82AAC-3C94-2541-BCB0-CCA963EF95CF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83972" name="Footer Placeholder 4">
            <a:extLst>
              <a:ext uri="{FF2B5EF4-FFF2-40B4-BE49-F238E27FC236}">
                <a16:creationId xmlns:a16="http://schemas.microsoft.com/office/drawing/2014/main" id="{04525BD1-9E9B-AB47-9950-47BA70A0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83973" name="Picture 6" descr="IMG_20180202_140301402.jpg">
            <a:extLst>
              <a:ext uri="{FF2B5EF4-FFF2-40B4-BE49-F238E27FC236}">
                <a16:creationId xmlns:a16="http://schemas.microsoft.com/office/drawing/2014/main" id="{C19F1835-21DA-984B-9931-446615C08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7" descr="IMG_20180202_140100847.jpg">
            <a:extLst>
              <a:ext uri="{FF2B5EF4-FFF2-40B4-BE49-F238E27FC236}">
                <a16:creationId xmlns:a16="http://schemas.microsoft.com/office/drawing/2014/main" id="{574EE9FC-DB93-6743-9C59-A0C0DCAC07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3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FB1D46EA-180D-774C-A41B-03DF4D811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Minion Pro" panose="020405030503060202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6019" name="Date Placeholder 3">
            <a:extLst>
              <a:ext uri="{FF2B5EF4-FFF2-40B4-BE49-F238E27FC236}">
                <a16:creationId xmlns:a16="http://schemas.microsoft.com/office/drawing/2014/main" id="{8934D2DB-71F0-D04F-B969-7F4FAC963F7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E4AB6B-6C67-A44B-87DF-5F51A4255B64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86020" name="Footer Placeholder 4">
            <a:extLst>
              <a:ext uri="{FF2B5EF4-FFF2-40B4-BE49-F238E27FC236}">
                <a16:creationId xmlns:a16="http://schemas.microsoft.com/office/drawing/2014/main" id="{33661A89-710E-8347-A3F8-3FC72FE0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A7C148-7709-5943-9CC8-056DA2EED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984" y="1600200"/>
            <a:ext cx="5574031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A01A6-4875-704F-A219-D2223A6EA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59F06-DD58-744B-988F-80C9BDC4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13C7-C60B-194E-A7FF-65ADC08D0FE8}" type="datetime1">
              <a:rPr lang="en-US" altLang="en-US" smtClean="0"/>
              <a:pPr/>
              <a:t>2/15/22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63960-7684-7741-9E27-BF13A57F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Nelson, Detectors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072DC7-BF11-5941-8B0C-BCB9AA01C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223" y="2459831"/>
            <a:ext cx="4381553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175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F472-972D-F349-A8AC-E71F36AC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A particle beam test of detecting ionization, compared to simulations</a:t>
            </a:r>
          </a:p>
        </p:txBody>
      </p:sp>
      <p:sp>
        <p:nvSpPr>
          <p:cNvPr id="89091" name="Date Placeholder 3">
            <a:extLst>
              <a:ext uri="{FF2B5EF4-FFF2-40B4-BE49-F238E27FC236}">
                <a16:creationId xmlns:a16="http://schemas.microsoft.com/office/drawing/2014/main" id="{CDB5BB79-1396-2643-B095-675A836EAEB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D3CC73D-998E-A741-8BBC-89FF03247E7C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89092" name="Footer Placeholder 4">
            <a:extLst>
              <a:ext uri="{FF2B5EF4-FFF2-40B4-BE49-F238E27FC236}">
                <a16:creationId xmlns:a16="http://schemas.microsoft.com/office/drawing/2014/main" id="{4CF6429A-615C-5B45-93A4-00E3D443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582A64-5802-CB46-8460-5D7287329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658D7B-FD76-9146-8D35-C8A9746DF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466"/>
            <a:ext cx="9144000" cy="388306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3AFEF-68C8-D045-96D4-ADFF7410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13C7-C60B-194E-A7FF-65ADC08D0FE8}" type="datetime1">
              <a:rPr lang="en-US" altLang="en-US" smtClean="0"/>
              <a:pPr/>
              <a:t>2/15/22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3C351-4E56-3D46-A58E-F4C45DE9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Nelson, Detectors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62CA46-04ED-D949-8A00-EFB44AF11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636" y="9525"/>
            <a:ext cx="4680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3626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82B0A-FF5B-1142-A653-BE925E83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13C7-C60B-194E-A7FF-65ADC08D0FE8}" type="datetime1">
              <a:rPr lang="en-US" altLang="en-US" smtClean="0"/>
              <a:pPr/>
              <a:t>2/15/22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210B9-1787-E042-91AA-28E400541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Nelson, Detectors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6F736-33A0-AB4F-B92A-ED2A544F7B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869" y="89520"/>
            <a:ext cx="6742829" cy="1620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FB79FC-7745-F34E-8F65-4387EC675C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490" y="1709738"/>
            <a:ext cx="3674413" cy="2942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A8B16-DDDE-2640-A1DC-BBF249E395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31" y="1709737"/>
            <a:ext cx="5131759" cy="26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801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DD226-FC16-3240-B374-FDF8AEAA3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8CA-E148-494B-9592-7F21E4AF8E89}" type="datetime1">
              <a:rPr lang="en-US" altLang="en-US" smtClean="0"/>
              <a:pPr/>
              <a:t>2/15/22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86126-E71C-2A4A-BBB9-D07BE070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Nelson, Detectors</a:t>
            </a:r>
          </a:p>
        </p:txBody>
      </p:sp>
    </p:spTree>
    <p:extLst>
      <p:ext uri="{BB962C8B-B14F-4D97-AF65-F5344CB8AC3E}">
        <p14:creationId xmlns:p14="http://schemas.microsoft.com/office/powerpoint/2010/main" val="3970280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>
            <a:extLst>
              <a:ext uri="{FF2B5EF4-FFF2-40B4-BE49-F238E27FC236}">
                <a16:creationId xmlns:a16="http://schemas.microsoft.com/office/drawing/2014/main" id="{F9A7EA0D-8124-1748-BEB4-F1012904A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Elementary Particles</a:t>
            </a:r>
          </a:p>
        </p:txBody>
      </p:sp>
      <p:sp>
        <p:nvSpPr>
          <p:cNvPr id="23554" name="Date Placeholder 1">
            <a:extLst>
              <a:ext uri="{FF2B5EF4-FFF2-40B4-BE49-F238E27FC236}">
                <a16:creationId xmlns:a16="http://schemas.microsoft.com/office/drawing/2014/main" id="{E704007E-3A6D-034A-A750-71B0718A1C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888689-0670-F849-895B-18E7C35D0BEB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23555" name="Footer Placeholder 2">
            <a:extLst>
              <a:ext uri="{FF2B5EF4-FFF2-40B4-BE49-F238E27FC236}">
                <a16:creationId xmlns:a16="http://schemas.microsoft.com/office/drawing/2014/main" id="{03AE65EC-229D-F34C-9A2A-A0D12DBF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pic>
        <p:nvPicPr>
          <p:cNvPr id="23556" name="Picture 5">
            <a:extLst>
              <a:ext uri="{FF2B5EF4-FFF2-40B4-BE49-F238E27FC236}">
                <a16:creationId xmlns:a16="http://schemas.microsoft.com/office/drawing/2014/main" id="{835D43C7-BBBC-004C-ACCC-10E6815C3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238" y="1760538"/>
            <a:ext cx="4548187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5">
            <a:extLst>
              <a:ext uri="{FF2B5EF4-FFF2-40B4-BE49-F238E27FC236}">
                <a16:creationId xmlns:a16="http://schemas.microsoft.com/office/drawing/2014/main" id="{A9BC9A71-792C-FA4B-9911-AB6401950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2486025"/>
            <a:ext cx="11414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Calibri" panose="020F0502020204030204" pitchFamily="34" charset="0"/>
              </a:rPr>
              <a:t>Strong </a:t>
            </a:r>
            <a:br>
              <a:rPr lang="en-US" altLang="en-US" sz="280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 sz="2800">
                <a:solidFill>
                  <a:srgbClr val="0000FF"/>
                </a:solidFill>
                <a:latin typeface="Calibri" panose="020F0502020204030204" pitchFamily="34" charset="0"/>
              </a:rPr>
              <a:t>Force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1758000-AC12-7846-BF3D-8935AE01D942}"/>
              </a:ext>
            </a:extLst>
          </p:cNvPr>
          <p:cNvSpPr/>
          <p:nvPr/>
        </p:nvSpPr>
        <p:spPr bwMode="auto">
          <a:xfrm>
            <a:off x="2166938" y="1524000"/>
            <a:ext cx="5029200" cy="5029200"/>
          </a:xfrm>
          <a:prstGeom prst="arc">
            <a:avLst>
              <a:gd name="adj1" fmla="val 10812024"/>
              <a:gd name="adj2" fmla="val 21485450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arrow" w="sm" len="sm"/>
            <a:tailEnd type="arrow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D1DC012-0D66-2E43-945B-CB33B320F1D2}"/>
              </a:ext>
            </a:extLst>
          </p:cNvPr>
          <p:cNvSpPr/>
          <p:nvPr/>
        </p:nvSpPr>
        <p:spPr bwMode="auto">
          <a:xfrm>
            <a:off x="1936750" y="1265238"/>
            <a:ext cx="5532438" cy="5699125"/>
          </a:xfrm>
          <a:prstGeom prst="arc">
            <a:avLst>
              <a:gd name="adj1" fmla="val 10812024"/>
              <a:gd name="adj2" fmla="val 21485450"/>
            </a:avLst>
          </a:prstGeom>
          <a:noFill/>
          <a:ln w="76200" cap="flat" cmpd="sng" algn="ctr">
            <a:solidFill>
              <a:srgbClr val="4F81BD"/>
            </a:solidFill>
            <a:prstDash val="solid"/>
            <a:round/>
            <a:headEnd type="arrow" w="sm" len="sm"/>
            <a:tailEnd type="arrow" w="sm" len="sm"/>
          </a:ln>
          <a:effectLst/>
        </p:spPr>
        <p:txBody>
          <a:bodyPr lIns="101882" tIns="50941" rIns="101882" bIns="50941"/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>
            <a:extLst>
              <a:ext uri="{FF2B5EF4-FFF2-40B4-BE49-F238E27FC236}">
                <a16:creationId xmlns:a16="http://schemas.microsoft.com/office/drawing/2014/main" id="{BA19E2B0-946A-DB48-A815-74BA3CF2A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238" y="1760538"/>
            <a:ext cx="4548187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3">
            <a:extLst>
              <a:ext uri="{FF2B5EF4-FFF2-40B4-BE49-F238E27FC236}">
                <a16:creationId xmlns:a16="http://schemas.microsoft.com/office/drawing/2014/main" id="{7AF906BE-4381-A849-B1C3-62ADDDA4C0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Elementary Particles</a:t>
            </a:r>
          </a:p>
        </p:txBody>
      </p:sp>
      <p:sp>
        <p:nvSpPr>
          <p:cNvPr id="24579" name="Date Placeholder 1">
            <a:extLst>
              <a:ext uri="{FF2B5EF4-FFF2-40B4-BE49-F238E27FC236}">
                <a16:creationId xmlns:a16="http://schemas.microsoft.com/office/drawing/2014/main" id="{7FFE619D-4E7C-F443-8845-875874A5C3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ABF884-9E72-7142-8A26-11530C0D9D42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1607685" name="Text Box 5">
            <a:extLst>
              <a:ext uri="{FF2B5EF4-FFF2-40B4-BE49-F238E27FC236}">
                <a16:creationId xmlns:a16="http://schemas.microsoft.com/office/drawing/2014/main" id="{41494148-245F-C44D-A155-6AC9CF26A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812925"/>
            <a:ext cx="1395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latin typeface="Arial" charset="0"/>
                <a:ea typeface="ＭＳ Ｐゴシック" charset="0"/>
              </a:rPr>
              <a:t>Q = 2/3e</a:t>
            </a:r>
          </a:p>
        </p:txBody>
      </p:sp>
      <p:sp>
        <p:nvSpPr>
          <p:cNvPr id="1607686" name="Text Box 6">
            <a:extLst>
              <a:ext uri="{FF2B5EF4-FFF2-40B4-BE49-F238E27FC236}">
                <a16:creationId xmlns:a16="http://schemas.microsoft.com/office/drawing/2014/main" id="{B1F34B10-085D-7F4E-AC13-0BD2022E0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363" y="1812925"/>
            <a:ext cx="139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latin typeface="Arial" charset="0"/>
                <a:ea typeface="ＭＳ Ｐゴシック" charset="0"/>
              </a:rPr>
              <a:t>Q = -1/3e</a:t>
            </a:r>
          </a:p>
        </p:txBody>
      </p:sp>
      <p:sp>
        <p:nvSpPr>
          <p:cNvPr id="1607687" name="Text Box 7">
            <a:extLst>
              <a:ext uri="{FF2B5EF4-FFF2-40B4-BE49-F238E27FC236}">
                <a16:creationId xmlns:a16="http://schemas.microsoft.com/office/drawing/2014/main" id="{33211FF4-4E8D-C447-9BFD-299C2D8E1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363" y="5624513"/>
            <a:ext cx="139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latin typeface="Arial" charset="0"/>
                <a:ea typeface="ＭＳ Ｐゴシック" charset="0"/>
              </a:rPr>
              <a:t>Q = 0</a:t>
            </a:r>
          </a:p>
        </p:txBody>
      </p:sp>
      <p:sp>
        <p:nvSpPr>
          <p:cNvPr id="1607688" name="Text Box 8">
            <a:extLst>
              <a:ext uri="{FF2B5EF4-FFF2-40B4-BE49-F238E27FC236}">
                <a16:creationId xmlns:a16="http://schemas.microsoft.com/office/drawing/2014/main" id="{F1F18F17-C96E-D045-AE83-E7FCAC49C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5624513"/>
            <a:ext cx="1395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latin typeface="Arial" charset="0"/>
                <a:ea typeface="ＭＳ Ｐゴシック" charset="0"/>
              </a:rPr>
              <a:t>Q = -1e</a:t>
            </a:r>
          </a:p>
        </p:txBody>
      </p:sp>
      <p:sp>
        <p:nvSpPr>
          <p:cNvPr id="24584" name="TextBox 5">
            <a:extLst>
              <a:ext uri="{FF2B5EF4-FFF2-40B4-BE49-F238E27FC236}">
                <a16:creationId xmlns:a16="http://schemas.microsoft.com/office/drawing/2014/main" id="{651AD64E-2E07-C84C-805D-C534070DF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1088"/>
            <a:ext cx="2216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Calibri" panose="020F0502020204030204" pitchFamily="34" charset="0"/>
              </a:rPr>
              <a:t>Electromagnetic</a:t>
            </a:r>
            <a:br>
              <a:rPr lang="en-US" altLang="en-US" sz="240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 sz="2400">
                <a:solidFill>
                  <a:srgbClr val="0000FF"/>
                </a:solidFill>
                <a:latin typeface="Calibri" panose="020F0502020204030204" pitchFamily="34" charset="0"/>
              </a:rPr>
              <a:t>Force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A1325A0-DDFA-6A4E-B18A-8EBB2431F2B5}"/>
              </a:ext>
            </a:extLst>
          </p:cNvPr>
          <p:cNvSpPr/>
          <p:nvPr/>
        </p:nvSpPr>
        <p:spPr bwMode="auto">
          <a:xfrm>
            <a:off x="2166938" y="1524000"/>
            <a:ext cx="5029200" cy="5029200"/>
          </a:xfrm>
          <a:prstGeom prst="arc">
            <a:avLst>
              <a:gd name="adj1" fmla="val 5301147"/>
              <a:gd name="adj2" fmla="val 21485450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arrow" w="sm" len="sm"/>
            <a:tailEnd type="arrow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6" name="Footer Placeholder 2">
            <a:extLst>
              <a:ext uri="{FF2B5EF4-FFF2-40B4-BE49-F238E27FC236}">
                <a16:creationId xmlns:a16="http://schemas.microsoft.com/office/drawing/2014/main" id="{053A793C-E552-3246-9784-F68C40C4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E124D850-D421-6D43-A2F4-5AA340A5B667}"/>
              </a:ext>
            </a:extLst>
          </p:cNvPr>
          <p:cNvSpPr/>
          <p:nvPr/>
        </p:nvSpPr>
        <p:spPr bwMode="auto">
          <a:xfrm>
            <a:off x="1928813" y="1158875"/>
            <a:ext cx="5532437" cy="5699125"/>
          </a:xfrm>
          <a:prstGeom prst="arc">
            <a:avLst>
              <a:gd name="adj1" fmla="val 5301147"/>
              <a:gd name="adj2" fmla="val 21485450"/>
            </a:avLst>
          </a:prstGeom>
          <a:noFill/>
          <a:ln w="76200" cap="flat" cmpd="sng" algn="ctr">
            <a:solidFill>
              <a:srgbClr val="4F81BD"/>
            </a:solidFill>
            <a:prstDash val="solid"/>
            <a:round/>
            <a:headEnd type="arrow" w="sm" len="sm"/>
            <a:tailEnd type="arrow" w="sm" len="sm"/>
          </a:ln>
          <a:effectLst/>
        </p:spPr>
        <p:txBody>
          <a:bodyPr lIns="101882" tIns="50941" rIns="101882" bIns="50941"/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>
            <a:extLst>
              <a:ext uri="{FF2B5EF4-FFF2-40B4-BE49-F238E27FC236}">
                <a16:creationId xmlns:a16="http://schemas.microsoft.com/office/drawing/2014/main" id="{8525BBD6-02E7-AE4D-8D7B-CE055C2EC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238" y="1760538"/>
            <a:ext cx="4548187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3">
            <a:extLst>
              <a:ext uri="{FF2B5EF4-FFF2-40B4-BE49-F238E27FC236}">
                <a16:creationId xmlns:a16="http://schemas.microsoft.com/office/drawing/2014/main" id="{765A3FBF-EB2D-9F40-BAEC-897136EA3A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nion Pro" panose="02040503050306020203" pitchFamily="18" charset="0"/>
                <a:ea typeface="ＭＳ Ｐゴシック" panose="020B0600070205080204" pitchFamily="34" charset="-128"/>
              </a:rPr>
              <a:t>Elementary Particles</a:t>
            </a:r>
          </a:p>
        </p:txBody>
      </p:sp>
      <p:sp>
        <p:nvSpPr>
          <p:cNvPr id="25603" name="Date Placeholder 1">
            <a:extLst>
              <a:ext uri="{FF2B5EF4-FFF2-40B4-BE49-F238E27FC236}">
                <a16:creationId xmlns:a16="http://schemas.microsoft.com/office/drawing/2014/main" id="{EFEE510A-D090-7045-B682-D836770776B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4433D0-B863-6744-8253-71F1036F8894}" type="datetime1">
              <a:rPr lang="en-US" altLang="en-US" sz="1200">
                <a:latin typeface="Minion Pro" panose="02040503050306020203" pitchFamily="18" charset="0"/>
              </a:rPr>
              <a:pPr/>
              <a:t>2/15/22</a:t>
            </a:fld>
            <a:endParaRPr lang="en-US" altLang="en-US" sz="1200">
              <a:latin typeface="Minion Pro" panose="02040503050306020203" pitchFamily="18" charset="0"/>
            </a:endParaRPr>
          </a:p>
        </p:txBody>
      </p:sp>
      <p:sp>
        <p:nvSpPr>
          <p:cNvPr id="25604" name="TextBox 5">
            <a:extLst>
              <a:ext uri="{FF2B5EF4-FFF2-40B4-BE49-F238E27FC236}">
                <a16:creationId xmlns:a16="http://schemas.microsoft.com/office/drawing/2014/main" id="{3EDF19C8-85C9-524D-AA6C-51076F270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3484563"/>
            <a:ext cx="10175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Calibri" panose="020F0502020204030204" pitchFamily="34" charset="0"/>
              </a:rPr>
              <a:t>Weak</a:t>
            </a:r>
            <a:br>
              <a:rPr lang="en-US" altLang="en-US" sz="280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 sz="2800">
                <a:solidFill>
                  <a:srgbClr val="0000FF"/>
                </a:solidFill>
                <a:latin typeface="Calibri" panose="020F0502020204030204" pitchFamily="34" charset="0"/>
              </a:rPr>
              <a:t>Force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8526B1D-D5B2-DA42-A0F3-A1F99A2AA1A0}"/>
              </a:ext>
            </a:extLst>
          </p:cNvPr>
          <p:cNvSpPr/>
          <p:nvPr/>
        </p:nvSpPr>
        <p:spPr bwMode="auto">
          <a:xfrm>
            <a:off x="2166938" y="1524000"/>
            <a:ext cx="5029200" cy="5029200"/>
          </a:xfrm>
          <a:prstGeom prst="arc">
            <a:avLst>
              <a:gd name="adj1" fmla="val 21538798"/>
              <a:gd name="adj2" fmla="val 21485450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arrow" w="sm" len="sm"/>
            <a:tailEnd type="arrow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6" name="Footer Placeholder 2">
            <a:extLst>
              <a:ext uri="{FF2B5EF4-FFF2-40B4-BE49-F238E27FC236}">
                <a16:creationId xmlns:a16="http://schemas.microsoft.com/office/drawing/2014/main" id="{756F06E7-A6F3-5B4A-9CFB-0897A453C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Minion Pro" panose="02040503050306020203" pitchFamily="18" charset="0"/>
              </a:rPr>
              <a:t>Nelson, Detectors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9142C69-4BF8-5F44-8FA4-C950D19ADDB0}"/>
              </a:ext>
            </a:extLst>
          </p:cNvPr>
          <p:cNvSpPr/>
          <p:nvPr/>
        </p:nvSpPr>
        <p:spPr bwMode="auto">
          <a:xfrm>
            <a:off x="1916113" y="1158875"/>
            <a:ext cx="5530850" cy="5699125"/>
          </a:xfrm>
          <a:prstGeom prst="arc">
            <a:avLst>
              <a:gd name="adj1" fmla="val 21538798"/>
              <a:gd name="adj2" fmla="val 21485450"/>
            </a:avLst>
          </a:prstGeom>
          <a:noFill/>
          <a:ln w="76200" cap="flat" cmpd="sng" algn="ctr">
            <a:solidFill>
              <a:srgbClr val="4F81BD"/>
            </a:solidFill>
            <a:prstDash val="solid"/>
            <a:round/>
            <a:headEnd type="arrow" w="sm" len="sm"/>
            <a:tailEnd type="arrow" w="sm" len="sm"/>
          </a:ln>
          <a:effectLst/>
        </p:spPr>
        <p:txBody>
          <a:bodyPr lIns="101882" tIns="50941" rIns="101882" bIns="50941"/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8" name="TextBox 5">
            <a:extLst>
              <a:ext uri="{FF2B5EF4-FFF2-40B4-BE49-F238E27FC236}">
                <a16:creationId xmlns:a16="http://schemas.microsoft.com/office/drawing/2014/main" id="{B16A5CBC-E5B4-7843-B019-B8B21906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7900" y="79375"/>
            <a:ext cx="1747838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latin typeface="Calibri" panose="020F0502020204030204" pitchFamily="34" charset="0"/>
              </a:rPr>
              <a:t>Exchange</a:t>
            </a:r>
            <a:br>
              <a:rPr lang="en-US" altLang="en-US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>
                <a:solidFill>
                  <a:srgbClr val="0000FF"/>
                </a:solidFill>
                <a:latin typeface="Calibri" panose="020F0502020204030204" pitchFamily="34" charset="0"/>
              </a:rPr>
              <a:t>W or Z </a:t>
            </a:r>
            <a:br>
              <a:rPr lang="en-US" altLang="en-US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>
                <a:solidFill>
                  <a:srgbClr val="0000FF"/>
                </a:solidFill>
                <a:latin typeface="Calibri" panose="020F0502020204030204" pitchFamily="34" charset="0"/>
              </a:rPr>
              <a:t>(massive force </a:t>
            </a:r>
            <a:br>
              <a:rPr lang="en-US" altLang="en-US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>
                <a:solidFill>
                  <a:srgbClr val="0000FF"/>
                </a:solidFill>
                <a:latin typeface="Calibri" panose="020F0502020204030204" pitchFamily="34" charset="0"/>
              </a:rPr>
              <a:t>carriers </a:t>
            </a:r>
            <a:br>
              <a:rPr lang="en-US" altLang="en-US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en-US">
                <a:solidFill>
                  <a:srgbClr val="0000FF"/>
                </a:solidFill>
                <a:latin typeface="Calibri" panose="020F0502020204030204" pitchFamily="34" charset="0"/>
              </a:rPr>
              <a:t>-&gt; short range)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wm_templar">
  <a:themeElements>
    <a:clrScheme name="Custom WM">
      <a:dk1>
        <a:sysClr val="windowText" lastClr="000000"/>
      </a:dk1>
      <a:lt1>
        <a:sysClr val="window" lastClr="FFFFFF"/>
      </a:lt1>
      <a:dk2>
        <a:srgbClr val="B9975B"/>
      </a:dk2>
      <a:lt2>
        <a:srgbClr val="EEECE1"/>
      </a:lt2>
      <a:accent1>
        <a:srgbClr val="115740"/>
      </a:accent1>
      <a:accent2>
        <a:srgbClr val="D0D3D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6600"/>
      </a:hlink>
      <a:folHlink>
        <a:srgbClr val="00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wm_templar.thmx</Template>
  <TotalTime>50582</TotalTime>
  <Words>1953</Words>
  <Application>Microsoft Macintosh PowerPoint</Application>
  <PresentationFormat>Letter Paper (8.5x11 in)</PresentationFormat>
  <Paragraphs>442</Paragraphs>
  <Slides>69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4" baseType="lpstr">
      <vt:lpstr>Arial Unicode MS</vt:lpstr>
      <vt:lpstr>Arial</vt:lpstr>
      <vt:lpstr>Avenir Next Condensed Demi Bold</vt:lpstr>
      <vt:lpstr>Calibri</vt:lpstr>
      <vt:lpstr>Comic Sans MS</vt:lpstr>
      <vt:lpstr>DIN Alternate Bold</vt:lpstr>
      <vt:lpstr>Gill Sans</vt:lpstr>
      <vt:lpstr>Minion Pro</vt:lpstr>
      <vt:lpstr>Symbol</vt:lpstr>
      <vt:lpstr>Times</vt:lpstr>
      <vt:lpstr>Times New Roman</vt:lpstr>
      <vt:lpstr>Wingdings</vt:lpstr>
      <vt:lpstr>wm_templar</vt:lpstr>
      <vt:lpstr>Document</vt:lpstr>
      <vt:lpstr>Equation</vt:lpstr>
      <vt:lpstr>Particle detectors and experiments</vt:lpstr>
      <vt:lpstr> Outline</vt:lpstr>
      <vt:lpstr>Sizes: Lets go smaller first</vt:lpstr>
      <vt:lpstr>The 4 fundamental forces </vt:lpstr>
      <vt:lpstr>The 4 fundamental forces </vt:lpstr>
      <vt:lpstr>Elementary Particles</vt:lpstr>
      <vt:lpstr>Elementary Particles</vt:lpstr>
      <vt:lpstr>Elementary Particles</vt:lpstr>
      <vt:lpstr>Elementary Particles</vt:lpstr>
      <vt:lpstr>Cute interactive version</vt:lpstr>
      <vt:lpstr>The Periodic Table  of Elementary Particles</vt:lpstr>
      <vt:lpstr>Making high energy beams of particle</vt:lpstr>
      <vt:lpstr>Some High-Energy Accelerator Facilities</vt:lpstr>
      <vt:lpstr>Particle Accelerators</vt:lpstr>
      <vt:lpstr>Fermilab </vt:lpstr>
      <vt:lpstr>Detecting particles</vt:lpstr>
      <vt:lpstr>Detecting Collision Products</vt:lpstr>
      <vt:lpstr>Experimental Goals</vt:lpstr>
      <vt:lpstr>PowerPoint Presentation</vt:lpstr>
      <vt:lpstr>Bubble chambers</vt:lpstr>
      <vt:lpstr>A track in a magnetic field gives us the momentum and the charge </vt:lpstr>
      <vt:lpstr>Modern world</vt:lpstr>
      <vt:lpstr>An event display from a detector (CLEO2, Ca. 1990) electron-positron collision (5+5 GeV)</vt:lpstr>
      <vt:lpstr>Particle Identification</vt:lpstr>
      <vt:lpstr>Examples</vt:lpstr>
      <vt:lpstr>Other options for tracking</vt:lpstr>
      <vt:lpstr>PowerPoint Presentation</vt:lpstr>
      <vt:lpstr>Cerenkov Rings  in SuperK detector in Japan</vt:lpstr>
      <vt:lpstr>Scintillation</vt:lpstr>
      <vt:lpstr>A small experiment:  MINERvA test beam experiment</vt:lpstr>
      <vt:lpstr>A small experiment:  the MINERvA test beam experiment</vt:lpstr>
      <vt:lpstr>A neutrino story</vt:lpstr>
      <vt:lpstr>The Missing Energy Problem</vt:lpstr>
      <vt:lpstr>“I have hit upon a desperate remedy…”</vt:lpstr>
      <vt:lpstr>Their original experimental concept</vt:lpstr>
      <vt:lpstr>Later they were seen</vt:lpstr>
      <vt:lpstr>Neutrino mass from the end-point method</vt:lpstr>
      <vt:lpstr>Takeaways</vt:lpstr>
      <vt:lpstr>Neutrino interactions </vt:lpstr>
      <vt:lpstr>Neutrino experiments:  exercises in forensics</vt:lpstr>
      <vt:lpstr>NuMI Neutrino Beam at Fermilab </vt:lpstr>
      <vt:lpstr>A Neutrino Interaction  (“An Event”)</vt:lpstr>
      <vt:lpstr>Simulated events in NOvA (1st results this summer… but that’s another seminar)</vt:lpstr>
      <vt:lpstr>Neutrino interactions</vt:lpstr>
      <vt:lpstr>MINERvA</vt:lpstr>
      <vt:lpstr>The MINERvA Collaboration  </vt:lpstr>
      <vt:lpstr>MINERvA detector</vt:lpstr>
      <vt:lpstr>A neutrino interaction in MINERvA</vt:lpstr>
      <vt:lpstr>Quasi-elastic scattering </vt:lpstr>
      <vt:lpstr>Electron neutrino CC QE: Large signal for electron appearance</vt:lpstr>
      <vt:lpstr>Results: pion production </vt:lpstr>
      <vt:lpstr>Results: pion production </vt:lpstr>
      <vt:lpstr>Pizero mass peak after sideband fits</vt:lpstr>
      <vt:lpstr>Coherent charged pion production </vt:lpstr>
      <vt:lpstr>Hyper-Kamiokande (T2HK) </vt:lpstr>
      <vt:lpstr>1200 collaborators from around the world… </vt:lpstr>
      <vt:lpstr>PowerPoint Presentation</vt:lpstr>
      <vt:lpstr>PowerPoint Presentation</vt:lpstr>
      <vt:lpstr>PowerPoint Presentation</vt:lpstr>
      <vt:lpstr>DUNE R&amp;D at W&amp;M</vt:lpstr>
      <vt:lpstr>ProtoDUNE at CERN</vt:lpstr>
      <vt:lpstr>PowerPoint Presentation</vt:lpstr>
      <vt:lpstr>PowerPoint Presentation</vt:lpstr>
      <vt:lpstr>PowerPoint Presentation</vt:lpstr>
      <vt:lpstr>PowerPoint Presentation</vt:lpstr>
      <vt:lpstr>A particle beam test of detecting ionization, compared to simulations</vt:lpstr>
      <vt:lpstr>PowerPoint Presentation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Neutrinos &amp; Their Oscillations</dc:title>
  <dc:creator>Jeff Nelson</dc:creator>
  <cp:lastModifiedBy>Nelson, Jeffrey K</cp:lastModifiedBy>
  <cp:revision>2637</cp:revision>
  <cp:lastPrinted>2022-02-15T20:53:34Z</cp:lastPrinted>
  <dcterms:created xsi:type="dcterms:W3CDTF">1999-08-23T15:18:04Z</dcterms:created>
  <dcterms:modified xsi:type="dcterms:W3CDTF">2022-02-15T20:54:38Z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jkn@mnhep.hep.umn.edu</vt:lpwstr>
  </property>
  <property fmtid="{D5CDD505-2E9C-101B-9397-08002B2CF9AE}" pid="8" name="HomePage">
    <vt:lpwstr>http://www.hep.umn.edu/~jkn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16777215</vt:i4>
  </property>
  <property fmtid="{D5CDD505-2E9C-101B-9397-08002B2CF9AE}" pid="14" name="TextColor">
    <vt:i4>16711680</vt:i4>
  </property>
  <property fmtid="{D5CDD505-2E9C-101B-9397-08002B2CF9AE}" pid="15" name="LinkColor">
    <vt:i4>8421376</vt:i4>
  </property>
  <property fmtid="{D5CDD505-2E9C-101B-9397-08002B2CF9AE}" pid="16" name="VisitedColor">
    <vt:i4>4210816</vt:i4>
  </property>
  <property fmtid="{D5CDD505-2E9C-101B-9397-08002B2CF9AE}" pid="17" name="TransparentButton">
    <vt:i4>-1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4</vt:i4>
  </property>
  <property fmtid="{D5CDD505-2E9C-101B-9397-08002B2CF9AE}" pid="21" name="OutputDir">
    <vt:lpwstr>C:\My Documents\minos\general talks\duluth</vt:lpwstr>
  </property>
</Properties>
</file>