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ebp" ContentType="image/webp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1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tags/tag4.xml" ContentType="application/vnd.openxmlformats-officedocument.presentationml.tags+xml"/>
  <Override PartName="/ppt/notesSlides/notesSlide17.xml" ContentType="application/vnd.openxmlformats-officedocument.presentationml.notesSlide+xml"/>
  <Override PartName="/ppt/tags/tag5.xml" ContentType="application/vnd.openxmlformats-officedocument.presentationml.tags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39"/>
  </p:notesMasterIdLst>
  <p:sldIdLst>
    <p:sldId id="256" r:id="rId2"/>
    <p:sldId id="389" r:id="rId3"/>
    <p:sldId id="390" r:id="rId4"/>
    <p:sldId id="391" r:id="rId5"/>
    <p:sldId id="392" r:id="rId6"/>
    <p:sldId id="393" r:id="rId7"/>
    <p:sldId id="355" r:id="rId8"/>
    <p:sldId id="350" r:id="rId9"/>
    <p:sldId id="351" r:id="rId10"/>
    <p:sldId id="347" r:id="rId11"/>
    <p:sldId id="394" r:id="rId12"/>
    <p:sldId id="340" r:id="rId13"/>
    <p:sldId id="342" r:id="rId14"/>
    <p:sldId id="367" r:id="rId15"/>
    <p:sldId id="359" r:id="rId16"/>
    <p:sldId id="366" r:id="rId17"/>
    <p:sldId id="357" r:id="rId18"/>
    <p:sldId id="348" r:id="rId19"/>
    <p:sldId id="349" r:id="rId20"/>
    <p:sldId id="388" r:id="rId21"/>
    <p:sldId id="370" r:id="rId22"/>
    <p:sldId id="371" r:id="rId23"/>
    <p:sldId id="372" r:id="rId24"/>
    <p:sldId id="375" r:id="rId25"/>
    <p:sldId id="386" r:id="rId26"/>
    <p:sldId id="376" r:id="rId27"/>
    <p:sldId id="380" r:id="rId28"/>
    <p:sldId id="381" r:id="rId29"/>
    <p:sldId id="382" r:id="rId30"/>
    <p:sldId id="383" r:id="rId31"/>
    <p:sldId id="385" r:id="rId32"/>
    <p:sldId id="369" r:id="rId33"/>
    <p:sldId id="395" r:id="rId34"/>
    <p:sldId id="396" r:id="rId35"/>
    <p:sldId id="397" r:id="rId36"/>
    <p:sldId id="398" r:id="rId37"/>
    <p:sldId id="387" r:id="rId38"/>
  </p:sldIdLst>
  <p:sldSz cx="9144000" cy="6858000" type="screen4x3"/>
  <p:notesSz cx="6858000" cy="9144000"/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6600"/>
    <a:srgbClr val="4D4D4D"/>
    <a:srgbClr val="003300"/>
    <a:srgbClr val="A50021"/>
    <a:srgbClr val="777777"/>
    <a:srgbClr val="660066"/>
    <a:srgbClr val="FFCCCC"/>
    <a:srgbClr val="993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66C1ADE-C2B2-4B0E-8853-F282879B895C}" v="10" dt="2022-03-08T18:10:44.19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39" autoAdjust="0"/>
    <p:restoredTop sz="94646" autoAdjust="0"/>
  </p:normalViewPr>
  <p:slideViewPr>
    <p:cSldViewPr>
      <p:cViewPr varScale="1">
        <p:scale>
          <a:sx n="62" d="100"/>
          <a:sy n="62" d="100"/>
        </p:scale>
        <p:origin x="1400" y="5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45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arson, Bjorg" userId="48c745c9-82c0-46ef-ba4f-dd9102398ad2" providerId="ADAL" clId="{C66C1ADE-C2B2-4B0E-8853-F282879B895C}"/>
    <pc:docChg chg="custSel addSld delSld modSld sldOrd">
      <pc:chgData name="Larson, Bjorg" userId="48c745c9-82c0-46ef-ba4f-dd9102398ad2" providerId="ADAL" clId="{C66C1ADE-C2B2-4B0E-8853-F282879B895C}" dt="2022-03-08T18:45:53.478" v="2706" actId="20577"/>
      <pc:docMkLst>
        <pc:docMk/>
      </pc:docMkLst>
      <pc:sldChg chg="modSp mod">
        <pc:chgData name="Larson, Bjorg" userId="48c745c9-82c0-46ef-ba4f-dd9102398ad2" providerId="ADAL" clId="{C66C1ADE-C2B2-4B0E-8853-F282879B895C}" dt="2022-03-08T18:45:53.478" v="2706" actId="20577"/>
        <pc:sldMkLst>
          <pc:docMk/>
          <pc:sldMk cId="0" sldId="256"/>
        </pc:sldMkLst>
        <pc:spChg chg="mod">
          <ac:chgData name="Larson, Bjorg" userId="48c745c9-82c0-46ef-ba4f-dd9102398ad2" providerId="ADAL" clId="{C66C1ADE-C2B2-4B0E-8853-F282879B895C}" dt="2022-03-08T10:47:59.668" v="60" actId="20577"/>
          <ac:spMkLst>
            <pc:docMk/>
            <pc:sldMk cId="0" sldId="256"/>
            <ac:spMk id="3075" creationId="{00000000-0000-0000-0000-000000000000}"/>
          </ac:spMkLst>
        </pc:spChg>
        <pc:spChg chg="mod">
          <ac:chgData name="Larson, Bjorg" userId="48c745c9-82c0-46ef-ba4f-dd9102398ad2" providerId="ADAL" clId="{C66C1ADE-C2B2-4B0E-8853-F282879B895C}" dt="2022-03-08T18:45:53.478" v="2706" actId="20577"/>
          <ac:spMkLst>
            <pc:docMk/>
            <pc:sldMk cId="0" sldId="256"/>
            <ac:spMk id="13314" creationId="{00000000-0000-0000-0000-000000000000}"/>
          </ac:spMkLst>
        </pc:spChg>
      </pc:sldChg>
      <pc:sldChg chg="del">
        <pc:chgData name="Larson, Bjorg" userId="48c745c9-82c0-46ef-ba4f-dd9102398ad2" providerId="ADAL" clId="{C66C1ADE-C2B2-4B0E-8853-F282879B895C}" dt="2022-03-08T18:04:46.192" v="1648" actId="47"/>
        <pc:sldMkLst>
          <pc:docMk/>
          <pc:sldMk cId="0" sldId="352"/>
        </pc:sldMkLst>
      </pc:sldChg>
      <pc:sldChg chg="modSp mod">
        <pc:chgData name="Larson, Bjorg" userId="48c745c9-82c0-46ef-ba4f-dd9102398ad2" providerId="ADAL" clId="{C66C1ADE-C2B2-4B0E-8853-F282879B895C}" dt="2022-03-08T18:06:08.927" v="1701" actId="20577"/>
        <pc:sldMkLst>
          <pc:docMk/>
          <pc:sldMk cId="0" sldId="369"/>
        </pc:sldMkLst>
        <pc:spChg chg="mod">
          <ac:chgData name="Larson, Bjorg" userId="48c745c9-82c0-46ef-ba4f-dd9102398ad2" providerId="ADAL" clId="{C66C1ADE-C2B2-4B0E-8853-F282879B895C}" dt="2022-03-08T18:06:08.927" v="1701" actId="20577"/>
          <ac:spMkLst>
            <pc:docMk/>
            <pc:sldMk cId="0" sldId="369"/>
            <ac:spMk id="39938" creationId="{00000000-0000-0000-0000-000000000000}"/>
          </ac:spMkLst>
        </pc:spChg>
      </pc:sldChg>
      <pc:sldChg chg="ord">
        <pc:chgData name="Larson, Bjorg" userId="48c745c9-82c0-46ef-ba4f-dd9102398ad2" providerId="ADAL" clId="{C66C1ADE-C2B2-4B0E-8853-F282879B895C}" dt="2022-03-08T11:35:09.703" v="1647"/>
        <pc:sldMkLst>
          <pc:docMk/>
          <pc:sldMk cId="0" sldId="375"/>
        </pc:sldMkLst>
      </pc:sldChg>
      <pc:sldChg chg="del">
        <pc:chgData name="Larson, Bjorg" userId="48c745c9-82c0-46ef-ba4f-dd9102398ad2" providerId="ADAL" clId="{C66C1ADE-C2B2-4B0E-8853-F282879B895C}" dt="2022-03-08T11:33:59.883" v="1637" actId="47"/>
        <pc:sldMkLst>
          <pc:docMk/>
          <pc:sldMk cId="0" sldId="384"/>
        </pc:sldMkLst>
      </pc:sldChg>
      <pc:sldChg chg="modSp mod">
        <pc:chgData name="Larson, Bjorg" userId="48c745c9-82c0-46ef-ba4f-dd9102398ad2" providerId="ADAL" clId="{C66C1ADE-C2B2-4B0E-8853-F282879B895C}" dt="2022-03-08T18:05:32.997" v="1675" actId="20577"/>
        <pc:sldMkLst>
          <pc:docMk/>
          <pc:sldMk cId="0" sldId="385"/>
        </pc:sldMkLst>
        <pc:spChg chg="mod">
          <ac:chgData name="Larson, Bjorg" userId="48c745c9-82c0-46ef-ba4f-dd9102398ad2" providerId="ADAL" clId="{C66C1ADE-C2B2-4B0E-8853-F282879B895C}" dt="2022-03-08T18:05:32.997" v="1675" actId="20577"/>
          <ac:spMkLst>
            <pc:docMk/>
            <pc:sldMk cId="0" sldId="385"/>
            <ac:spMk id="38914" creationId="{00000000-0000-0000-0000-000000000000}"/>
          </ac:spMkLst>
        </pc:spChg>
      </pc:sldChg>
      <pc:sldChg chg="addSp delSp modSp new mod">
        <pc:chgData name="Larson, Bjorg" userId="48c745c9-82c0-46ef-ba4f-dd9102398ad2" providerId="ADAL" clId="{C66C1ADE-C2B2-4B0E-8853-F282879B895C}" dt="2022-03-08T11:06:44.599" v="803" actId="1076"/>
        <pc:sldMkLst>
          <pc:docMk/>
          <pc:sldMk cId="4160501858" sldId="389"/>
        </pc:sldMkLst>
        <pc:spChg chg="mod">
          <ac:chgData name="Larson, Bjorg" userId="48c745c9-82c0-46ef-ba4f-dd9102398ad2" providerId="ADAL" clId="{C66C1ADE-C2B2-4B0E-8853-F282879B895C}" dt="2022-03-08T10:48:32.145" v="95" actId="20577"/>
          <ac:spMkLst>
            <pc:docMk/>
            <pc:sldMk cId="4160501858" sldId="389"/>
            <ac:spMk id="2" creationId="{9919E9AA-7982-4F17-B58E-EEFF369A58CB}"/>
          </ac:spMkLst>
        </pc:spChg>
        <pc:spChg chg="del">
          <ac:chgData name="Larson, Bjorg" userId="48c745c9-82c0-46ef-ba4f-dd9102398ad2" providerId="ADAL" clId="{C66C1ADE-C2B2-4B0E-8853-F282879B895C}" dt="2022-03-08T10:49:42.295" v="96"/>
          <ac:spMkLst>
            <pc:docMk/>
            <pc:sldMk cId="4160501858" sldId="389"/>
            <ac:spMk id="3" creationId="{40D9F16C-0C24-4557-B669-140B971703D8}"/>
          </ac:spMkLst>
        </pc:spChg>
        <pc:spChg chg="add mod">
          <ac:chgData name="Larson, Bjorg" userId="48c745c9-82c0-46ef-ba4f-dd9102398ad2" providerId="ADAL" clId="{C66C1ADE-C2B2-4B0E-8853-F282879B895C}" dt="2022-03-08T10:57:36.990" v="430" actId="20577"/>
          <ac:spMkLst>
            <pc:docMk/>
            <pc:sldMk cId="4160501858" sldId="389"/>
            <ac:spMk id="4" creationId="{02653ABF-F5FF-49BA-A106-3D6B181EB54D}"/>
          </ac:spMkLst>
        </pc:spChg>
        <pc:spChg chg="add mod">
          <ac:chgData name="Larson, Bjorg" userId="48c745c9-82c0-46ef-ba4f-dd9102398ad2" providerId="ADAL" clId="{C66C1ADE-C2B2-4B0E-8853-F282879B895C}" dt="2022-03-08T11:02:39.960" v="747" actId="1076"/>
          <ac:spMkLst>
            <pc:docMk/>
            <pc:sldMk cId="4160501858" sldId="389"/>
            <ac:spMk id="5" creationId="{E6A9CD67-2ACE-4F05-B901-09DDD7E45B7A}"/>
          </ac:spMkLst>
        </pc:spChg>
        <pc:spChg chg="add mod">
          <ac:chgData name="Larson, Bjorg" userId="48c745c9-82c0-46ef-ba4f-dd9102398ad2" providerId="ADAL" clId="{C66C1ADE-C2B2-4B0E-8853-F282879B895C}" dt="2022-03-08T11:06:44.599" v="803" actId="1076"/>
          <ac:spMkLst>
            <pc:docMk/>
            <pc:sldMk cId="4160501858" sldId="389"/>
            <ac:spMk id="6" creationId="{804CBD16-BB90-44D1-8444-40084F8C3A2A}"/>
          </ac:spMkLst>
        </pc:spChg>
        <pc:picChg chg="add mod">
          <ac:chgData name="Larson, Bjorg" userId="48c745c9-82c0-46ef-ba4f-dd9102398ad2" providerId="ADAL" clId="{C66C1ADE-C2B2-4B0E-8853-F282879B895C}" dt="2022-03-08T10:49:46.628" v="97" actId="1076"/>
          <ac:picMkLst>
            <pc:docMk/>
            <pc:sldMk cId="4160501858" sldId="389"/>
            <ac:picMk id="12290" creationId="{AE3E19E3-0F91-46DA-9392-DC491249405D}"/>
          </ac:picMkLst>
        </pc:picChg>
      </pc:sldChg>
      <pc:sldChg chg="modSp new mod">
        <pc:chgData name="Larson, Bjorg" userId="48c745c9-82c0-46ef-ba4f-dd9102398ad2" providerId="ADAL" clId="{C66C1ADE-C2B2-4B0E-8853-F282879B895C}" dt="2022-03-08T11:14:30.997" v="1262" actId="20577"/>
        <pc:sldMkLst>
          <pc:docMk/>
          <pc:sldMk cId="140226094" sldId="390"/>
        </pc:sldMkLst>
        <pc:spChg chg="mod">
          <ac:chgData name="Larson, Bjorg" userId="48c745c9-82c0-46ef-ba4f-dd9102398ad2" providerId="ADAL" clId="{C66C1ADE-C2B2-4B0E-8853-F282879B895C}" dt="2022-03-08T11:07:16.208" v="813" actId="20577"/>
          <ac:spMkLst>
            <pc:docMk/>
            <pc:sldMk cId="140226094" sldId="390"/>
            <ac:spMk id="2" creationId="{E2190BAA-FA0F-43B2-B7C7-FFB17BBDE188}"/>
          </ac:spMkLst>
        </pc:spChg>
        <pc:spChg chg="mod">
          <ac:chgData name="Larson, Bjorg" userId="48c745c9-82c0-46ef-ba4f-dd9102398ad2" providerId="ADAL" clId="{C66C1ADE-C2B2-4B0E-8853-F282879B895C}" dt="2022-03-08T11:14:30.997" v="1262" actId="20577"/>
          <ac:spMkLst>
            <pc:docMk/>
            <pc:sldMk cId="140226094" sldId="390"/>
            <ac:spMk id="3" creationId="{A888CB55-CD0A-4613-B639-4022216EF331}"/>
          </ac:spMkLst>
        </pc:spChg>
      </pc:sldChg>
      <pc:sldChg chg="addSp modSp new mod">
        <pc:chgData name="Larson, Bjorg" userId="48c745c9-82c0-46ef-ba4f-dd9102398ad2" providerId="ADAL" clId="{C66C1ADE-C2B2-4B0E-8853-F282879B895C}" dt="2022-03-08T11:19:03.105" v="1397" actId="20577"/>
        <pc:sldMkLst>
          <pc:docMk/>
          <pc:sldMk cId="6623280" sldId="391"/>
        </pc:sldMkLst>
        <pc:spChg chg="mod">
          <ac:chgData name="Larson, Bjorg" userId="48c745c9-82c0-46ef-ba4f-dd9102398ad2" providerId="ADAL" clId="{C66C1ADE-C2B2-4B0E-8853-F282879B895C}" dt="2022-03-08T11:16:15.726" v="1273" actId="20577"/>
          <ac:spMkLst>
            <pc:docMk/>
            <pc:sldMk cId="6623280" sldId="391"/>
            <ac:spMk id="2" creationId="{7D607945-5821-41FF-9E00-4E78C129ECB5}"/>
          </ac:spMkLst>
        </pc:spChg>
        <pc:spChg chg="mod">
          <ac:chgData name="Larson, Bjorg" userId="48c745c9-82c0-46ef-ba4f-dd9102398ad2" providerId="ADAL" clId="{C66C1ADE-C2B2-4B0E-8853-F282879B895C}" dt="2022-03-08T11:17:10.515" v="1350" actId="14100"/>
          <ac:spMkLst>
            <pc:docMk/>
            <pc:sldMk cId="6623280" sldId="391"/>
            <ac:spMk id="3" creationId="{540ABD2B-483F-4AC9-94FC-B54060B55F72}"/>
          </ac:spMkLst>
        </pc:spChg>
        <pc:spChg chg="add mod">
          <ac:chgData name="Larson, Bjorg" userId="48c745c9-82c0-46ef-ba4f-dd9102398ad2" providerId="ADAL" clId="{C66C1ADE-C2B2-4B0E-8853-F282879B895C}" dt="2022-03-08T11:18:04.838" v="1367" actId="20577"/>
          <ac:spMkLst>
            <pc:docMk/>
            <pc:sldMk cId="6623280" sldId="391"/>
            <ac:spMk id="4" creationId="{17B6D27F-30A8-469B-9763-0E852468E18A}"/>
          </ac:spMkLst>
        </pc:spChg>
        <pc:spChg chg="add mod">
          <ac:chgData name="Larson, Bjorg" userId="48c745c9-82c0-46ef-ba4f-dd9102398ad2" providerId="ADAL" clId="{C66C1ADE-C2B2-4B0E-8853-F282879B895C}" dt="2022-03-08T11:19:03.105" v="1397" actId="20577"/>
          <ac:spMkLst>
            <pc:docMk/>
            <pc:sldMk cId="6623280" sldId="391"/>
            <ac:spMk id="5" creationId="{F38C6865-7927-4629-BFAD-D3C4CEE730E6}"/>
          </ac:spMkLst>
        </pc:spChg>
      </pc:sldChg>
      <pc:sldChg chg="modSp new mod">
        <pc:chgData name="Larson, Bjorg" userId="48c745c9-82c0-46ef-ba4f-dd9102398ad2" providerId="ADAL" clId="{C66C1ADE-C2B2-4B0E-8853-F282879B895C}" dt="2022-03-08T11:20:03.320" v="1496" actId="20577"/>
        <pc:sldMkLst>
          <pc:docMk/>
          <pc:sldMk cId="2399090482" sldId="392"/>
        </pc:sldMkLst>
        <pc:spChg chg="mod">
          <ac:chgData name="Larson, Bjorg" userId="48c745c9-82c0-46ef-ba4f-dd9102398ad2" providerId="ADAL" clId="{C66C1ADE-C2B2-4B0E-8853-F282879B895C}" dt="2022-03-08T11:19:38.832" v="1430" actId="20577"/>
          <ac:spMkLst>
            <pc:docMk/>
            <pc:sldMk cId="2399090482" sldId="392"/>
            <ac:spMk id="2" creationId="{48E76D0D-3686-445E-804E-C085CE719D43}"/>
          </ac:spMkLst>
        </pc:spChg>
        <pc:spChg chg="mod">
          <ac:chgData name="Larson, Bjorg" userId="48c745c9-82c0-46ef-ba4f-dd9102398ad2" providerId="ADAL" clId="{C66C1ADE-C2B2-4B0E-8853-F282879B895C}" dt="2022-03-08T11:20:03.320" v="1496" actId="20577"/>
          <ac:spMkLst>
            <pc:docMk/>
            <pc:sldMk cId="2399090482" sldId="392"/>
            <ac:spMk id="3" creationId="{82DF7B90-8D94-4057-A920-19FE72894F8B}"/>
          </ac:spMkLst>
        </pc:spChg>
      </pc:sldChg>
      <pc:sldChg chg="modSp new mod">
        <pc:chgData name="Larson, Bjorg" userId="48c745c9-82c0-46ef-ba4f-dd9102398ad2" providerId="ADAL" clId="{C66C1ADE-C2B2-4B0E-8853-F282879B895C}" dt="2022-03-08T11:26:04.593" v="1635" actId="20577"/>
        <pc:sldMkLst>
          <pc:docMk/>
          <pc:sldMk cId="1893028908" sldId="393"/>
        </pc:sldMkLst>
        <pc:spChg chg="mod">
          <ac:chgData name="Larson, Bjorg" userId="48c745c9-82c0-46ef-ba4f-dd9102398ad2" providerId="ADAL" clId="{C66C1ADE-C2B2-4B0E-8853-F282879B895C}" dt="2022-03-08T11:21:38.087" v="1529" actId="20577"/>
          <ac:spMkLst>
            <pc:docMk/>
            <pc:sldMk cId="1893028908" sldId="393"/>
            <ac:spMk id="2" creationId="{2388A764-15C4-441F-A2BD-0704CFACC64F}"/>
          </ac:spMkLst>
        </pc:spChg>
        <pc:spChg chg="mod">
          <ac:chgData name="Larson, Bjorg" userId="48c745c9-82c0-46ef-ba4f-dd9102398ad2" providerId="ADAL" clId="{C66C1ADE-C2B2-4B0E-8853-F282879B895C}" dt="2022-03-08T11:26:04.593" v="1635" actId="20577"/>
          <ac:spMkLst>
            <pc:docMk/>
            <pc:sldMk cId="1893028908" sldId="393"/>
            <ac:spMk id="3" creationId="{C5DB1AFA-CF94-4B27-9819-E1FDEDFBA97A}"/>
          </ac:spMkLst>
        </pc:spChg>
      </pc:sldChg>
      <pc:sldChg chg="add">
        <pc:chgData name="Larson, Bjorg" userId="48c745c9-82c0-46ef-ba4f-dd9102398ad2" providerId="ADAL" clId="{C66C1ADE-C2B2-4B0E-8853-F282879B895C}" dt="2022-03-08T11:33:45.153" v="1636"/>
        <pc:sldMkLst>
          <pc:docMk/>
          <pc:sldMk cId="434230103" sldId="394"/>
        </pc:sldMkLst>
      </pc:sldChg>
      <pc:sldChg chg="addSp modSp new mod">
        <pc:chgData name="Larson, Bjorg" userId="48c745c9-82c0-46ef-ba4f-dd9102398ad2" providerId="ADAL" clId="{C66C1ADE-C2B2-4B0E-8853-F282879B895C}" dt="2022-03-08T18:11:49.248" v="1874" actId="1076"/>
        <pc:sldMkLst>
          <pc:docMk/>
          <pc:sldMk cId="2688628522" sldId="395"/>
        </pc:sldMkLst>
        <pc:spChg chg="mod">
          <ac:chgData name="Larson, Bjorg" userId="48c745c9-82c0-46ef-ba4f-dd9102398ad2" providerId="ADAL" clId="{C66C1ADE-C2B2-4B0E-8853-F282879B895C}" dt="2022-03-08T18:06:27.577" v="1726" actId="20577"/>
          <ac:spMkLst>
            <pc:docMk/>
            <pc:sldMk cId="2688628522" sldId="395"/>
            <ac:spMk id="2" creationId="{69602544-5449-48BD-A186-A83FB4EA5DB3}"/>
          </ac:spMkLst>
        </pc:spChg>
        <pc:spChg chg="mod">
          <ac:chgData name="Larson, Bjorg" userId="48c745c9-82c0-46ef-ba4f-dd9102398ad2" providerId="ADAL" clId="{C66C1ADE-C2B2-4B0E-8853-F282879B895C}" dt="2022-03-08T18:11:43.712" v="1873" actId="20577"/>
          <ac:spMkLst>
            <pc:docMk/>
            <pc:sldMk cId="2688628522" sldId="395"/>
            <ac:spMk id="3" creationId="{CE5C46B5-0E0B-46BA-AD79-CB9F77A309D7}"/>
          </ac:spMkLst>
        </pc:spChg>
        <pc:picChg chg="add mod">
          <ac:chgData name="Larson, Bjorg" userId="48c745c9-82c0-46ef-ba4f-dd9102398ad2" providerId="ADAL" clId="{C66C1ADE-C2B2-4B0E-8853-F282879B895C}" dt="2022-03-08T18:11:49.248" v="1874" actId="1076"/>
          <ac:picMkLst>
            <pc:docMk/>
            <pc:sldMk cId="2688628522" sldId="395"/>
            <ac:picMk id="5" creationId="{934AC2A8-8AA8-4A0D-95F2-9815BF2C2829}"/>
          </ac:picMkLst>
        </pc:picChg>
      </pc:sldChg>
      <pc:sldChg chg="addSp delSp modSp new mod">
        <pc:chgData name="Larson, Bjorg" userId="48c745c9-82c0-46ef-ba4f-dd9102398ad2" providerId="ADAL" clId="{C66C1ADE-C2B2-4B0E-8853-F282879B895C}" dt="2022-03-08T18:12:57.618" v="1911" actId="20577"/>
        <pc:sldMkLst>
          <pc:docMk/>
          <pc:sldMk cId="3664130918" sldId="396"/>
        </pc:sldMkLst>
        <pc:spChg chg="mod">
          <ac:chgData name="Larson, Bjorg" userId="48c745c9-82c0-46ef-ba4f-dd9102398ad2" providerId="ADAL" clId="{C66C1ADE-C2B2-4B0E-8853-F282879B895C}" dt="2022-03-08T18:12:57.618" v="1911" actId="20577"/>
          <ac:spMkLst>
            <pc:docMk/>
            <pc:sldMk cId="3664130918" sldId="396"/>
            <ac:spMk id="2" creationId="{AEB9FCFB-5B45-4AEA-8B41-EBF6195546E7}"/>
          </ac:spMkLst>
        </pc:spChg>
        <pc:spChg chg="del">
          <ac:chgData name="Larson, Bjorg" userId="48c745c9-82c0-46ef-ba4f-dd9102398ad2" providerId="ADAL" clId="{C66C1ADE-C2B2-4B0E-8853-F282879B895C}" dt="2022-03-08T18:10:44.197" v="1805"/>
          <ac:spMkLst>
            <pc:docMk/>
            <pc:sldMk cId="3664130918" sldId="396"/>
            <ac:spMk id="3" creationId="{BAC4EAA8-4922-4C40-8F45-629D9669E6AF}"/>
          </ac:spMkLst>
        </pc:spChg>
        <pc:picChg chg="add mod">
          <ac:chgData name="Larson, Bjorg" userId="48c745c9-82c0-46ef-ba4f-dd9102398ad2" providerId="ADAL" clId="{C66C1ADE-C2B2-4B0E-8853-F282879B895C}" dt="2022-03-08T18:10:44.197" v="1805"/>
          <ac:picMkLst>
            <pc:docMk/>
            <pc:sldMk cId="3664130918" sldId="396"/>
            <ac:picMk id="5" creationId="{6A4C774A-2E56-4BA2-89AB-4A9836D6065E}"/>
          </ac:picMkLst>
        </pc:picChg>
      </pc:sldChg>
      <pc:sldChg chg="modSp new mod">
        <pc:chgData name="Larson, Bjorg" userId="48c745c9-82c0-46ef-ba4f-dd9102398ad2" providerId="ADAL" clId="{C66C1ADE-C2B2-4B0E-8853-F282879B895C}" dt="2022-03-08T18:44:37.538" v="2523" actId="20577"/>
        <pc:sldMkLst>
          <pc:docMk/>
          <pc:sldMk cId="1374291238" sldId="397"/>
        </pc:sldMkLst>
        <pc:spChg chg="mod">
          <ac:chgData name="Larson, Bjorg" userId="48c745c9-82c0-46ef-ba4f-dd9102398ad2" providerId="ADAL" clId="{C66C1ADE-C2B2-4B0E-8853-F282879B895C}" dt="2022-03-08T18:20:58.476" v="1962" actId="20577"/>
          <ac:spMkLst>
            <pc:docMk/>
            <pc:sldMk cId="1374291238" sldId="397"/>
            <ac:spMk id="2" creationId="{8D2864E8-9508-401D-9BF9-1C848BD705A3}"/>
          </ac:spMkLst>
        </pc:spChg>
        <pc:spChg chg="mod">
          <ac:chgData name="Larson, Bjorg" userId="48c745c9-82c0-46ef-ba4f-dd9102398ad2" providerId="ADAL" clId="{C66C1ADE-C2B2-4B0E-8853-F282879B895C}" dt="2022-03-08T18:44:37.538" v="2523" actId="20577"/>
          <ac:spMkLst>
            <pc:docMk/>
            <pc:sldMk cId="1374291238" sldId="397"/>
            <ac:spMk id="3" creationId="{A9B00FF3-873E-4931-A440-527C6EBD6A01}"/>
          </ac:spMkLst>
        </pc:spChg>
      </pc:sldChg>
      <pc:sldChg chg="modSp new mod">
        <pc:chgData name="Larson, Bjorg" userId="48c745c9-82c0-46ef-ba4f-dd9102398ad2" providerId="ADAL" clId="{C66C1ADE-C2B2-4B0E-8853-F282879B895C}" dt="2022-03-08T18:45:37.818" v="2678" actId="20577"/>
        <pc:sldMkLst>
          <pc:docMk/>
          <pc:sldMk cId="3378877211" sldId="398"/>
        </pc:sldMkLst>
        <pc:spChg chg="mod">
          <ac:chgData name="Larson, Bjorg" userId="48c745c9-82c0-46ef-ba4f-dd9102398ad2" providerId="ADAL" clId="{C66C1ADE-C2B2-4B0E-8853-F282879B895C}" dt="2022-03-08T18:44:51.288" v="2534" actId="20577"/>
          <ac:spMkLst>
            <pc:docMk/>
            <pc:sldMk cId="3378877211" sldId="398"/>
            <ac:spMk id="2" creationId="{B606DBB0-BD37-4374-A565-B8DDEAB4C993}"/>
          </ac:spMkLst>
        </pc:spChg>
        <pc:spChg chg="mod">
          <ac:chgData name="Larson, Bjorg" userId="48c745c9-82c0-46ef-ba4f-dd9102398ad2" providerId="ADAL" clId="{C66C1ADE-C2B2-4B0E-8853-F282879B895C}" dt="2022-03-08T18:45:37.818" v="2678" actId="20577"/>
          <ac:spMkLst>
            <pc:docMk/>
            <pc:sldMk cId="3378877211" sldId="398"/>
            <ac:spMk id="3" creationId="{2C879CFC-1F0E-444C-80A7-FBA221F10324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fld id="{7DF8280F-B017-4352-BF40-00ED6840AE2F}" type="datetimeFigureOut">
              <a:rPr lang="en-US"/>
              <a:pPr>
                <a:defRPr/>
              </a:pPr>
              <a:t>3/8/2022</a:t>
            </a:fld>
            <a:endParaRPr lang="en-US"/>
          </a:p>
        </p:txBody>
      </p:sp>
      <p:sp>
        <p:nvSpPr>
          <p:cNvPr id="4198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07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fld id="{0E8A53F0-9914-4152-B385-D3122CBF8E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646753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dirty="0"/>
              <a:t>Assistant professor in</a:t>
            </a:r>
            <a:r>
              <a:rPr lang="en-US" altLang="en-US" baseline="0" dirty="0"/>
              <a:t> Physics </a:t>
            </a:r>
            <a:r>
              <a:rPr lang="en-US" altLang="en-US" baseline="0" dirty="0" err="1"/>
              <a:t>Dept</a:t>
            </a:r>
            <a:endParaRPr lang="en-US" altLang="en-US" baseline="0" dirty="0"/>
          </a:p>
          <a:p>
            <a:pPr eaLnBrk="1" hangingPunct="1"/>
            <a:r>
              <a:rPr lang="en-US" altLang="en-US" baseline="0" dirty="0"/>
              <a:t>Previously at Memorial Sloan-Kettering Cancer Center</a:t>
            </a:r>
          </a:p>
          <a:p>
            <a:pPr eaLnBrk="1" hangingPunct="1"/>
            <a:r>
              <a:rPr lang="en-US" altLang="en-US" baseline="0" dirty="0"/>
              <a:t>Currently building a lab with two students here at Drew!</a:t>
            </a:r>
            <a:endParaRPr lang="en-US" alt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912938" y="1225550"/>
            <a:ext cx="3032125" cy="2273300"/>
          </a:xfrm>
          <a:ln/>
        </p:spPr>
      </p:sp>
      <p:sp>
        <p:nvSpPr>
          <p:cNvPr id="5222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912938" y="1225550"/>
            <a:ext cx="3032125" cy="2273300"/>
          </a:xfrm>
          <a:ln/>
        </p:spPr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144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614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096E6D58-A8B4-4655-A56D-2A1110138EF1}" type="slidenum">
              <a:rPr lang="en-US" altLang="en-US" smtClean="0">
                <a:latin typeface="Calibri" pitchFamily="34" charset="0"/>
              </a:rPr>
              <a:pPr/>
              <a:t>22</a:t>
            </a:fld>
            <a:endParaRPr lang="en-US" altLang="en-US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349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6349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4B85ECB7-110D-4D60-A5B5-928886D873DF}" type="slidenum">
              <a:rPr lang="en-US" altLang="en-US" smtClean="0">
                <a:latin typeface="Calibri" pitchFamily="34" charset="0"/>
              </a:rPr>
              <a:pPr/>
              <a:t>23</a:t>
            </a:fld>
            <a:endParaRPr lang="en-US" altLang="en-US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758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4" name="Slide Number Placeholder 3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</p:spPr>
        <p:txBody>
          <a:bodyPr anchor="b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01FA2475-02C3-4B88-9A05-C19F7EF669C7}" type="slidenum">
              <a:rPr lang="en-US" sz="1200">
                <a:latin typeface="+mn-lt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27</a:t>
            </a:fld>
            <a:endParaRPr lang="en-US" sz="1200">
              <a:latin typeface="+mn-lt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86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68612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/>
            <a:fld id="{1FF8AB54-CD89-4CEB-9063-AED5FD2C7692}" type="slidenum">
              <a:rPr lang="en-US" altLang="en-US" sz="1200">
                <a:latin typeface="Calibri" pitchFamily="34" charset="0"/>
              </a:rPr>
              <a:pPr algn="r"/>
              <a:t>28</a:t>
            </a:fld>
            <a:endParaRPr lang="en-US" altLang="en-US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963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69636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/>
            <a:fld id="{6066B6A0-0862-43BE-AFF1-430225FACD86}" type="slidenum">
              <a:rPr lang="en-US" altLang="en-US" sz="1200">
                <a:latin typeface="Calibri" pitchFamily="34" charset="0"/>
              </a:rPr>
              <a:pPr algn="r"/>
              <a:t>29</a:t>
            </a:fld>
            <a:endParaRPr lang="en-US" altLang="en-US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06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70660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/>
            <a:fld id="{AD72B03D-C5F7-421B-BC94-6BB270BDA558}" type="slidenum">
              <a:rPr lang="en-US" altLang="en-US" sz="1200">
                <a:latin typeface="Calibri" pitchFamily="34" charset="0"/>
              </a:rPr>
              <a:pPr algn="r"/>
              <a:t>30</a:t>
            </a:fld>
            <a:endParaRPr lang="en-US" altLang="en-US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912938" y="1225550"/>
            <a:ext cx="3032125" cy="2273300"/>
          </a:xfrm>
          <a:ln/>
        </p:spPr>
      </p:sp>
      <p:sp>
        <p:nvSpPr>
          <p:cNvPr id="727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912938" y="1225550"/>
            <a:ext cx="3032125" cy="2273300"/>
          </a:xfrm>
          <a:ln/>
        </p:spPr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50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450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3F70A5A9-80B0-488F-A634-A4E991045857}" type="slidenum">
              <a:rPr lang="en-US" altLang="en-US" smtClean="0">
                <a:latin typeface="Calibri" pitchFamily="34" charset="0"/>
              </a:rPr>
              <a:pPr/>
              <a:t>8</a:t>
            </a:fld>
            <a:endParaRPr lang="en-US" altLang="en-US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608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460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CD823A10-AA5F-43C1-9FCC-F4E181D25B6A}" type="slidenum">
              <a:rPr lang="en-US" altLang="en-US" smtClean="0">
                <a:latin typeface="Calibri" pitchFamily="34" charset="0"/>
              </a:rPr>
              <a:pPr/>
              <a:t>9</a:t>
            </a:fld>
            <a:endParaRPr lang="en-US" altLang="en-US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813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481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19AFE7A7-861C-45DE-88B3-120884D4DEEF}" type="slidenum">
              <a:rPr lang="en-US" altLang="en-US" smtClean="0">
                <a:latin typeface="Calibri" pitchFamily="34" charset="0"/>
              </a:rPr>
              <a:pPr/>
              <a:t>10</a:t>
            </a:fld>
            <a:endParaRPr lang="en-US" altLang="en-US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710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471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5C472026-4247-4A62-B13E-CB4555150985}" type="slidenum">
              <a:rPr lang="en-US" altLang="en-US" smtClean="0">
                <a:latin typeface="Calibri" pitchFamily="34" charset="0"/>
              </a:rPr>
              <a:pPr/>
              <a:t>11</a:t>
            </a:fld>
            <a:endParaRPr lang="en-US" altLang="en-US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30109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BECDD049-D092-48B3-AF2D-141B068F95D9}" type="slidenum">
              <a:rPr lang="en-US" altLang="en-US" smtClean="0">
                <a:latin typeface="Calibri" pitchFamily="34" charset="0"/>
              </a:rPr>
              <a:pPr/>
              <a:t>12</a:t>
            </a:fld>
            <a:endParaRPr lang="en-US" altLang="en-US">
              <a:latin typeface="Calibri" pitchFamily="34" charset="0"/>
            </a:endParaRPr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4114800"/>
            <a:ext cx="5029200" cy="4800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/>
            <a:fld id="{9481AB60-32FF-4D05-AF38-D8766DED1F42}" type="slidenum">
              <a:rPr lang="en-US" altLang="en-US" sz="1200"/>
              <a:pPr algn="r"/>
              <a:t>13</a:t>
            </a:fld>
            <a:endParaRPr lang="en-US" altLang="en-US" sz="1200"/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4114800"/>
            <a:ext cx="5029200" cy="4800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51203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912938" y="1225550"/>
            <a:ext cx="3032125" cy="2273300"/>
          </a:xfrm>
          <a:ln cap="flat"/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71600"/>
            <a:ext cx="7848600" cy="1927225"/>
          </a:xfrm>
        </p:spPr>
        <p:txBody>
          <a:bodyPr anchor="b">
            <a:noAutofit/>
          </a:bodyPr>
          <a:lstStyle>
            <a:lvl1pPr>
              <a:defRPr sz="5400" cap="all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505200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E5200A1-59E8-4828-B0A1-3876F7E05EF4}" type="datetimeFigureOut">
              <a:rPr lang="en-US" smtClean="0"/>
              <a:pPr>
                <a:defRPr/>
              </a:pPr>
              <a:t>3/8/2022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DC7638D-2FAF-4783-AE64-4940625BB6F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685800" y="3398520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5512F7-6B18-444E-A1DD-A914BCCA0A42}" type="datetimeFigureOut">
              <a:rPr lang="en-US" smtClean="0"/>
              <a:pPr>
                <a:defRPr/>
              </a:pPr>
              <a:t>3/8/2022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BC5C59-F110-45D1-8759-A089F8E5EF6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7400" cy="5867400"/>
          </a:xfrm>
        </p:spPr>
        <p:txBody>
          <a:bodyPr vert="eaVert" anchor="b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867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C057C85-D50F-41D1-AB0F-E42F420F5DA9}" type="datetimeFigureOut">
              <a:rPr lang="en-US" smtClean="0"/>
              <a:pPr>
                <a:defRPr/>
              </a:pPr>
              <a:t>3/8/2022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31976E7-42B4-4FE4-AC59-D2F56410BB1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CB83420-66F7-4324-9F8E-22A1F12929C0}" type="datetimeFigureOut">
              <a:rPr lang="en-US" smtClean="0"/>
              <a:pPr>
                <a:defRPr/>
              </a:pPr>
              <a:t>3/8/2022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274E51B-4A0C-4FB6-BD66-96DCD3DD8C4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362200"/>
            <a:ext cx="7772400" cy="2200275"/>
          </a:xfrm>
        </p:spPr>
        <p:txBody>
          <a:bodyPr anchor="b">
            <a:normAutofit/>
          </a:bodyPr>
          <a:lstStyle>
            <a:lvl1pPr algn="l">
              <a:defRPr sz="48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626864"/>
            <a:ext cx="77724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D37C077-5027-4945-8E83-7B7C026F66B1}" type="datetimeFigureOut">
              <a:rPr lang="en-US" smtClean="0"/>
              <a:pPr>
                <a:defRPr/>
              </a:pPr>
              <a:t>3/8/2022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31AF81A-2D9F-41CD-ACBC-580FAF52EFC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731520" y="4599432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A8553AF-F99E-4AF4-A719-9D5A36DA0625}" type="datetimeFigureOut">
              <a:rPr lang="en-US" smtClean="0"/>
              <a:pPr>
                <a:defRPr/>
              </a:pPr>
              <a:t>3/8/2022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8C09A43-8CF0-49CD-8D2C-3AD0A1AAE5D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8733B82-A3E2-43FD-8D99-9A0A91ECE596}" type="datetimeFigureOut">
              <a:rPr lang="en-US" smtClean="0"/>
              <a:pPr>
                <a:defRPr/>
              </a:pPr>
              <a:t>3/8/2022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6CF7DE1-8804-476A-A1FA-1ACCECBD4F6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2217817" y="4045823"/>
            <a:ext cx="4709160" cy="794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63B7649-33EB-48D8-B941-9646F4D54F06}" type="datetimeFigureOut">
              <a:rPr lang="en-US" smtClean="0"/>
              <a:pPr>
                <a:defRPr/>
              </a:pPr>
              <a:t>3/8/2022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D822500-14B9-43C0-8753-43B77838B54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A049BCF-D6C0-4A1F-B163-663706E2DA17}" type="datetimeFigureOut">
              <a:rPr lang="en-US" smtClean="0"/>
              <a:pPr>
                <a:defRPr/>
              </a:pPr>
              <a:t>3/8/2022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0D3E2AE-73D1-49FA-9226-8A61648129B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080"/>
            <a:ext cx="2139696" cy="1261872"/>
          </a:xfr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800" y="792080"/>
            <a:ext cx="5715000" cy="55778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2130552"/>
            <a:ext cx="2139696" cy="424361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D23F749-68DA-453D-8FF8-ADAB258025C8}" type="datetimeFigureOut">
              <a:rPr lang="en-US" smtClean="0"/>
              <a:pPr>
                <a:defRPr/>
              </a:pPr>
              <a:t>3/8/2022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62998CA-11F5-4F15-91B6-4907D5A4817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-13116" y="3580206"/>
            <a:ext cx="557784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480"/>
            <a:ext cx="2142680" cy="126492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58610" y="838201"/>
            <a:ext cx="5904390" cy="5500456"/>
          </a:xfr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133600"/>
            <a:ext cx="2139696" cy="424281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4B19A45-EB6C-4BAB-AC5E-4E7632F14DC3}" type="datetimeFigureOut">
              <a:rPr lang="en-US" smtClean="0"/>
              <a:pPr>
                <a:defRPr/>
              </a:pPr>
              <a:t>3/8/2022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77DEA14-9756-4A59-BDA9-D0EC892973E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0786"/>
            <a:ext cx="9144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87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65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18288"/>
            <a:ext cx="28956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F9287324-75EE-4E7A-BCA7-EC61170D9BAB}" type="datetimeFigureOut">
              <a:rPr lang="en-US" smtClean="0"/>
              <a:pPr>
                <a:defRPr/>
              </a:pPr>
              <a:t>3/8/2022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29000" y="18288"/>
            <a:ext cx="4114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18288"/>
            <a:ext cx="1066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09C5895F-3B0D-45D6-AACB-9446957156F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 spc="-1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3716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oleObject" Target="../embeddings/oleObject3.bin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1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openxmlformats.org/officeDocument/2006/relationships/oleObject" Target="../embeddings/oleObject5.bin"/><Relationship Id="rId5" Type="http://schemas.openxmlformats.org/officeDocument/2006/relationships/image" Target="../media/image12.png"/><Relationship Id="rId4" Type="http://schemas.openxmlformats.org/officeDocument/2006/relationships/oleObject" Target="../embeddings/oleObject4.bin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6.jpe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6.bin"/><Relationship Id="rId5" Type="http://schemas.openxmlformats.org/officeDocument/2006/relationships/image" Target="../media/image18.jpeg"/><Relationship Id="rId10" Type="http://schemas.openxmlformats.org/officeDocument/2006/relationships/image" Target="../media/image22.png"/><Relationship Id="rId4" Type="http://schemas.openxmlformats.org/officeDocument/2006/relationships/image" Target="../media/image17.png"/><Relationship Id="rId9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emf"/><Relationship Id="rId13" Type="http://schemas.openxmlformats.org/officeDocument/2006/relationships/oleObject" Target="../embeddings/oleObject10.bin"/><Relationship Id="rId3" Type="http://schemas.openxmlformats.org/officeDocument/2006/relationships/image" Target="../media/image27.jpeg"/><Relationship Id="rId7" Type="http://schemas.openxmlformats.org/officeDocument/2006/relationships/oleObject" Target="../embeddings/oleObject7.bin"/><Relationship Id="rId12" Type="http://schemas.openxmlformats.org/officeDocument/2006/relationships/image" Target="../media/image33.e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openxmlformats.org/officeDocument/2006/relationships/image" Target="../media/image30.jpeg"/><Relationship Id="rId11" Type="http://schemas.openxmlformats.org/officeDocument/2006/relationships/oleObject" Target="../embeddings/oleObject9.bin"/><Relationship Id="rId5" Type="http://schemas.openxmlformats.org/officeDocument/2006/relationships/image" Target="../media/image29.jpeg"/><Relationship Id="rId15" Type="http://schemas.openxmlformats.org/officeDocument/2006/relationships/image" Target="../media/image35.jpeg"/><Relationship Id="rId10" Type="http://schemas.openxmlformats.org/officeDocument/2006/relationships/image" Target="../media/image32.emf"/><Relationship Id="rId4" Type="http://schemas.openxmlformats.org/officeDocument/2006/relationships/image" Target="../media/image28.jpeg"/><Relationship Id="rId9" Type="http://schemas.openxmlformats.org/officeDocument/2006/relationships/oleObject" Target="../embeddings/oleObject8.bin"/><Relationship Id="rId14" Type="http://schemas.openxmlformats.org/officeDocument/2006/relationships/image" Target="../media/image3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4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47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webp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webp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cbi.nlm.nih.gov/pubmed/?term=Abeytunge%20S%5bauth%5d" TargetMode="External"/><Relationship Id="rId2" Type="http://schemas.openxmlformats.org/officeDocument/2006/relationships/hyperlink" Target="http://www.ncbi.nlm.nih.gov/pubmed/?term=Larson%20B%5bauth%5d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ncbi.nlm.nih.gov/pubmed/?term=Nehal%20K%5bauth%5d" TargetMode="External"/><Relationship Id="rId5" Type="http://schemas.openxmlformats.org/officeDocument/2006/relationships/hyperlink" Target="http://www.ncbi.nlm.nih.gov/pubmed/?term=Rajadhyaksha%20M%5bauth%5d" TargetMode="External"/><Relationship Id="rId4" Type="http://schemas.openxmlformats.org/officeDocument/2006/relationships/hyperlink" Target="http://www.ncbi.nlm.nih.gov/pubmed/?term=Seltzer%20E%5bauth%5d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ctrTitle" idx="4294967295"/>
          </p:nvPr>
        </p:nvSpPr>
        <p:spPr>
          <a:xfrm>
            <a:off x="533400" y="228600"/>
            <a:ext cx="8610600" cy="2381250"/>
          </a:xfrm>
        </p:spPr>
        <p:txBody>
          <a:bodyPr/>
          <a:lstStyle/>
          <a:p>
            <a:pPr eaLnBrk="1" hangingPunct="1"/>
            <a:r>
              <a:rPr lang="en-US" altLang="en-US" dirty="0">
                <a:solidFill>
                  <a:schemeClr val="tx1"/>
                </a:solidFill>
              </a:rPr>
              <a:t>Biomedical Imaging</a:t>
            </a:r>
          </a:p>
        </p:txBody>
      </p:sp>
      <p:sp>
        <p:nvSpPr>
          <p:cNvPr id="3075" name="Subtitle 2"/>
          <p:cNvSpPr>
            <a:spLocks noGrp="1"/>
          </p:cNvSpPr>
          <p:nvPr>
            <p:ph type="subTitle" idx="4294967295"/>
          </p:nvPr>
        </p:nvSpPr>
        <p:spPr>
          <a:xfrm>
            <a:off x="0" y="2819400"/>
            <a:ext cx="6400800" cy="2514600"/>
          </a:xfrm>
        </p:spPr>
        <p:txBody>
          <a:bodyPr/>
          <a:lstStyle/>
          <a:p>
            <a:pPr marL="2114550" indent="0" eaLnBrk="1" hangingPunct="1">
              <a:buFontTx/>
              <a:buNone/>
              <a:defRPr/>
            </a:pPr>
            <a:r>
              <a:rPr lang="en-US" sz="2400" dirty="0">
                <a:solidFill>
                  <a:schemeClr val="bg1"/>
                </a:solidFill>
              </a:rPr>
              <a:t>March 8, 2022</a:t>
            </a:r>
          </a:p>
          <a:p>
            <a:pPr marL="2114550" indent="0" eaLnBrk="1" hangingPunct="1">
              <a:buFontTx/>
              <a:buNone/>
              <a:defRPr/>
            </a:pPr>
            <a:r>
              <a:rPr lang="en-US" dirty="0">
                <a:solidFill>
                  <a:schemeClr val="bg1"/>
                </a:solidFill>
              </a:rPr>
              <a:t>Undergraduate Seminar</a:t>
            </a:r>
            <a:endParaRPr lang="en-US" sz="2400" dirty="0">
              <a:solidFill>
                <a:schemeClr val="bg1"/>
              </a:solidFill>
            </a:endParaRPr>
          </a:p>
          <a:p>
            <a:pPr marL="2114550" indent="0" eaLnBrk="1" hangingPunct="1">
              <a:buFontTx/>
              <a:buNone/>
              <a:defRPr/>
            </a:pPr>
            <a:endParaRPr lang="en-US" sz="2400" dirty="0">
              <a:solidFill>
                <a:schemeClr val="bg1"/>
              </a:solidFill>
            </a:endParaRPr>
          </a:p>
          <a:p>
            <a:pPr marL="2114550" indent="0" eaLnBrk="1" hangingPunct="1">
              <a:buFontTx/>
              <a:buNone/>
              <a:defRPr/>
            </a:pPr>
            <a:r>
              <a:rPr lang="en-US" sz="2400" dirty="0">
                <a:solidFill>
                  <a:schemeClr val="bg1"/>
                </a:solidFill>
              </a:rPr>
              <a:t>Bjorg Larson</a:t>
            </a:r>
          </a:p>
          <a:p>
            <a:pPr marL="2114550" indent="0" eaLnBrk="1" hangingPunct="1">
              <a:buFontTx/>
              <a:buNone/>
              <a:defRPr/>
            </a:pPr>
            <a:r>
              <a:rPr lang="en-US" sz="2400" dirty="0">
                <a:solidFill>
                  <a:schemeClr val="bg1"/>
                </a:solidFill>
              </a:rPr>
              <a:t>Physics Department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2" name="Group 8"/>
          <p:cNvGrpSpPr>
            <a:grpSpLocks/>
          </p:cNvGrpSpPr>
          <p:nvPr/>
        </p:nvGrpSpPr>
        <p:grpSpPr bwMode="auto">
          <a:xfrm>
            <a:off x="190500" y="476250"/>
            <a:ext cx="8799513" cy="6381750"/>
            <a:chOff x="143436" y="120369"/>
            <a:chExt cx="6598024" cy="4254042"/>
          </a:xfrm>
        </p:grpSpPr>
        <p:sp>
          <p:nvSpPr>
            <p:cNvPr id="2053" name="Rectangle 3"/>
            <p:cNvSpPr>
              <a:spLocks noChangeArrowheads="1"/>
            </p:cNvSpPr>
            <p:nvPr/>
          </p:nvSpPr>
          <p:spPr bwMode="auto">
            <a:xfrm>
              <a:off x="237473" y="120369"/>
              <a:ext cx="3052017" cy="7767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19050" tIns="26988" rIns="19050" bIns="26988"/>
            <a:lstStyle>
              <a:lvl1pPr>
                <a:tabLst>
                  <a:tab pos="639763" algn="l"/>
                  <a:tab pos="1279525" algn="l"/>
                  <a:tab pos="1919288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tabLst>
                  <a:tab pos="639763" algn="l"/>
                  <a:tab pos="1279525" algn="l"/>
                  <a:tab pos="1919288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tabLst>
                  <a:tab pos="639763" algn="l"/>
                  <a:tab pos="1279525" algn="l"/>
                  <a:tab pos="1919288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tabLst>
                  <a:tab pos="639763" algn="l"/>
                  <a:tab pos="1279525" algn="l"/>
                  <a:tab pos="1919288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tabLst>
                  <a:tab pos="639763" algn="l"/>
                  <a:tab pos="1279525" algn="l"/>
                  <a:tab pos="1919288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39763" algn="l"/>
                  <a:tab pos="1279525" algn="l"/>
                  <a:tab pos="1919288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39763" algn="l"/>
                  <a:tab pos="1279525" algn="l"/>
                  <a:tab pos="1919288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39763" algn="l"/>
                  <a:tab pos="1279525" algn="l"/>
                  <a:tab pos="1919288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39763" algn="l"/>
                  <a:tab pos="1279525" algn="l"/>
                  <a:tab pos="1919288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lnSpc>
                  <a:spcPts val="3925"/>
                </a:lnSpc>
              </a:pPr>
              <a:r>
                <a:rPr lang="en-US" altLang="en-US" sz="2800" dirty="0"/>
                <a:t>Conventional microscope </a:t>
              </a:r>
            </a:p>
            <a:p>
              <a:pPr>
                <a:lnSpc>
                  <a:spcPts val="3925"/>
                </a:lnSpc>
              </a:pPr>
              <a:r>
                <a:rPr lang="en-US" altLang="en-US" sz="2800" dirty="0"/>
                <a:t>image of human skin </a:t>
              </a:r>
              <a:r>
                <a:rPr lang="en-US" altLang="en-US" sz="2800" i="1" dirty="0"/>
                <a:t>in vivo</a:t>
              </a:r>
              <a:endParaRPr lang="en-US" altLang="en-US" i="1" dirty="0"/>
            </a:p>
          </p:txBody>
        </p:sp>
        <p:sp>
          <p:nvSpPr>
            <p:cNvPr id="2054" name="Rectangle 3"/>
            <p:cNvSpPr>
              <a:spLocks noChangeArrowheads="1"/>
            </p:cNvSpPr>
            <p:nvPr/>
          </p:nvSpPr>
          <p:spPr bwMode="auto">
            <a:xfrm>
              <a:off x="143436" y="3500322"/>
              <a:ext cx="6598024" cy="8740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19050" tIns="26988" rIns="19050" bIns="26988"/>
            <a:lstStyle>
              <a:lvl1pPr>
                <a:tabLst>
                  <a:tab pos="639763" algn="l"/>
                  <a:tab pos="1279525" algn="l"/>
                  <a:tab pos="1919288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tabLst>
                  <a:tab pos="639763" algn="l"/>
                  <a:tab pos="1279525" algn="l"/>
                  <a:tab pos="1919288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tabLst>
                  <a:tab pos="639763" algn="l"/>
                  <a:tab pos="1279525" algn="l"/>
                  <a:tab pos="1919288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tabLst>
                  <a:tab pos="639763" algn="l"/>
                  <a:tab pos="1279525" algn="l"/>
                  <a:tab pos="1919288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tabLst>
                  <a:tab pos="639763" algn="l"/>
                  <a:tab pos="1279525" algn="l"/>
                  <a:tab pos="1919288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39763" algn="l"/>
                  <a:tab pos="1279525" algn="l"/>
                  <a:tab pos="1919288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39763" algn="l"/>
                  <a:tab pos="1279525" algn="l"/>
                  <a:tab pos="1919288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39763" algn="l"/>
                  <a:tab pos="1279525" algn="l"/>
                  <a:tab pos="1919288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39763" algn="l"/>
                  <a:tab pos="1279525" algn="l"/>
                  <a:tab pos="1919288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lnSpc>
                  <a:spcPts val="3925"/>
                </a:lnSpc>
              </a:pPr>
              <a:r>
                <a:rPr lang="en-US" altLang="en-US" sz="2400"/>
                <a:t>	No optical sectioning 	       </a:t>
              </a:r>
              <a:r>
                <a:rPr lang="en-US" altLang="en-US" sz="2400">
                  <a:sym typeface="Wingdings" pitchFamily="2" charset="2"/>
                </a:rPr>
                <a:t> 	Biopsy, physical sectioning </a:t>
              </a:r>
            </a:p>
            <a:p>
              <a:pPr>
                <a:lnSpc>
                  <a:spcPts val="3925"/>
                </a:lnSpc>
              </a:pPr>
              <a:r>
                <a:rPr lang="en-US" altLang="en-US" sz="2500">
                  <a:sym typeface="Wingdings" pitchFamily="2" charset="2"/>
                </a:rPr>
                <a:t>No rejection of out-of-focus light </a:t>
              </a:r>
              <a:endParaRPr lang="en-US" altLang="en-US" sz="2500" i="1"/>
            </a:p>
          </p:txBody>
        </p:sp>
        <p:sp>
          <p:nvSpPr>
            <p:cNvPr id="2055" name="Rectangle 3"/>
            <p:cNvSpPr>
              <a:spLocks noChangeArrowheads="1"/>
            </p:cNvSpPr>
            <p:nvPr/>
          </p:nvSpPr>
          <p:spPr bwMode="auto">
            <a:xfrm>
              <a:off x="4397691" y="246297"/>
              <a:ext cx="1249851" cy="506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19050" tIns="26988" rIns="19050" bIns="26988"/>
            <a:lstStyle>
              <a:lvl1pPr>
                <a:tabLst>
                  <a:tab pos="639763" algn="l"/>
                  <a:tab pos="1279525" algn="l"/>
                  <a:tab pos="1919288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tabLst>
                  <a:tab pos="639763" algn="l"/>
                  <a:tab pos="1279525" algn="l"/>
                  <a:tab pos="1919288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tabLst>
                  <a:tab pos="639763" algn="l"/>
                  <a:tab pos="1279525" algn="l"/>
                  <a:tab pos="1919288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tabLst>
                  <a:tab pos="639763" algn="l"/>
                  <a:tab pos="1279525" algn="l"/>
                  <a:tab pos="1919288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tabLst>
                  <a:tab pos="639763" algn="l"/>
                  <a:tab pos="1279525" algn="l"/>
                  <a:tab pos="1919288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39763" algn="l"/>
                  <a:tab pos="1279525" algn="l"/>
                  <a:tab pos="1919288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39763" algn="l"/>
                  <a:tab pos="1279525" algn="l"/>
                  <a:tab pos="1919288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39763" algn="l"/>
                  <a:tab pos="1279525" algn="l"/>
                  <a:tab pos="1919288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39763" algn="l"/>
                  <a:tab pos="1279525" algn="l"/>
                  <a:tab pos="1919288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lnSpc>
                  <a:spcPts val="3925"/>
                </a:lnSpc>
              </a:pPr>
              <a:r>
                <a:rPr lang="en-US" altLang="en-US" sz="2800"/>
                <a:t>Pathology </a:t>
              </a:r>
              <a:endParaRPr lang="en-US" altLang="en-US" i="1"/>
            </a:p>
          </p:txBody>
        </p:sp>
        <p:grpSp>
          <p:nvGrpSpPr>
            <p:cNvPr id="2056" name="Group 7"/>
            <p:cNvGrpSpPr>
              <a:grpSpLocks/>
            </p:cNvGrpSpPr>
            <p:nvPr/>
          </p:nvGrpSpPr>
          <p:grpSpPr bwMode="auto">
            <a:xfrm>
              <a:off x="154365" y="1021976"/>
              <a:ext cx="6568857" cy="2160493"/>
              <a:chOff x="154365" y="1021976"/>
              <a:chExt cx="6568857" cy="2160493"/>
            </a:xfrm>
          </p:grpSpPr>
          <p:graphicFrame>
            <p:nvGraphicFramePr>
              <p:cNvPr id="2050" name="Object 2"/>
              <p:cNvGraphicFramePr>
                <a:graphicFrameLocks noChangeAspect="1"/>
              </p:cNvGraphicFramePr>
              <p:nvPr/>
            </p:nvGraphicFramePr>
            <p:xfrm>
              <a:off x="154365" y="1021976"/>
              <a:ext cx="3225330" cy="214070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PhotoImpact" r:id="rId3" imgW="1232658" imgH="818286" progId="">
                      <p:embed/>
                    </p:oleObj>
                  </mc:Choice>
                  <mc:Fallback>
                    <p:oleObj name="PhotoImpact" r:id="rId3" imgW="1232658" imgH="818286" progId="">
                      <p:embed/>
                      <p:pic>
                        <p:nvPicPr>
                          <p:cNvPr id="2050" name="Object 2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lum bright="30000"/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4365" y="1021976"/>
                            <a:ext cx="3225330" cy="2140706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12700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051" name="Object 6"/>
              <p:cNvGraphicFramePr>
                <a:graphicFrameLocks noChangeAspect="1"/>
              </p:cNvGraphicFramePr>
              <p:nvPr/>
            </p:nvGraphicFramePr>
            <p:xfrm>
              <a:off x="3552173" y="1042427"/>
              <a:ext cx="3171049" cy="214004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PhotoImpact" r:id="rId5" imgW="3374143" imgH="2276861" progId="">
                      <p:embed/>
                    </p:oleObj>
                  </mc:Choice>
                  <mc:Fallback>
                    <p:oleObj name="PhotoImpact" r:id="rId5" imgW="3374143" imgH="2276861" progId="">
                      <p:embed/>
                      <p:pic>
                        <p:nvPicPr>
                          <p:cNvPr id="2051" name="Object 6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552173" y="1042427"/>
                            <a:ext cx="3171049" cy="2140042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12700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 dirty="0"/>
              <a:t>Proposed improvement to existing standard:</a:t>
            </a:r>
          </a:p>
        </p:txBody>
      </p:sp>
      <p:sp>
        <p:nvSpPr>
          <p:cNvPr id="1638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 dirty="0"/>
          </a:p>
          <a:p>
            <a:endParaRPr lang="en-US" altLang="en-US" dirty="0"/>
          </a:p>
          <a:p>
            <a:r>
              <a:rPr lang="en-US" altLang="en-US" dirty="0"/>
              <a:t>Optical microscopy on </a:t>
            </a:r>
            <a:r>
              <a:rPr lang="en-US" altLang="en-US" i="1" dirty="0"/>
              <a:t>unprocessed</a:t>
            </a:r>
            <a:r>
              <a:rPr lang="en-US" altLang="en-US" dirty="0"/>
              <a:t> tissue</a:t>
            </a:r>
          </a:p>
          <a:p>
            <a:pPr lvl="1"/>
            <a:r>
              <a:rPr lang="en-US" altLang="en-US" dirty="0"/>
              <a:t>In vivo</a:t>
            </a:r>
          </a:p>
          <a:p>
            <a:pPr lvl="2"/>
            <a:r>
              <a:rPr lang="en-US" altLang="en-US" dirty="0"/>
              <a:t>Image directly on the patient</a:t>
            </a:r>
          </a:p>
          <a:p>
            <a:pPr lvl="3"/>
            <a:r>
              <a:rPr lang="en-US" altLang="en-US" dirty="0"/>
              <a:t>In the clinic -or- in the operating room</a:t>
            </a:r>
          </a:p>
          <a:p>
            <a:pPr lvl="1"/>
            <a:r>
              <a:rPr lang="en-US" altLang="en-US" dirty="0"/>
              <a:t>Ex vivo</a:t>
            </a:r>
          </a:p>
          <a:p>
            <a:pPr lvl="2"/>
            <a:r>
              <a:rPr lang="en-US" altLang="en-US" dirty="0"/>
              <a:t>Image directly on freshly excised tissue</a:t>
            </a:r>
          </a:p>
          <a:p>
            <a:pPr lvl="3"/>
            <a:r>
              <a:rPr lang="en-US" altLang="en-US" dirty="0"/>
              <a:t>On biopsies -or- at the bedside</a:t>
            </a:r>
          </a:p>
        </p:txBody>
      </p:sp>
    </p:spTree>
    <p:extLst>
      <p:ext uri="{BB962C8B-B14F-4D97-AF65-F5344CB8AC3E}">
        <p14:creationId xmlns:p14="http://schemas.microsoft.com/office/powerpoint/2010/main" val="4342301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Freeform 56" descr="Brown marble"/>
          <p:cNvSpPr>
            <a:spLocks/>
          </p:cNvSpPr>
          <p:nvPr/>
        </p:nvSpPr>
        <p:spPr bwMode="auto">
          <a:xfrm>
            <a:off x="1960563" y="4713288"/>
            <a:ext cx="2921000" cy="1752600"/>
          </a:xfrm>
          <a:custGeom>
            <a:avLst/>
            <a:gdLst>
              <a:gd name="T0" fmla="*/ 2147483647 w 2736"/>
              <a:gd name="T1" fmla="*/ 0 h 1050"/>
              <a:gd name="T2" fmla="*/ 2147483647 w 2736"/>
              <a:gd name="T3" fmla="*/ 2147483647 h 1050"/>
              <a:gd name="T4" fmla="*/ 2147483647 w 2736"/>
              <a:gd name="T5" fmla="*/ 2147483647 h 1050"/>
              <a:gd name="T6" fmla="*/ 2147483647 w 2736"/>
              <a:gd name="T7" fmla="*/ 2147483647 h 1050"/>
              <a:gd name="T8" fmla="*/ 2147483647 w 2736"/>
              <a:gd name="T9" fmla="*/ 2147483647 h 1050"/>
              <a:gd name="T10" fmla="*/ 2147483647 w 2736"/>
              <a:gd name="T11" fmla="*/ 2147483647 h 1050"/>
              <a:gd name="T12" fmla="*/ 2147483647 w 2736"/>
              <a:gd name="T13" fmla="*/ 2147483647 h 1050"/>
              <a:gd name="T14" fmla="*/ 2147483647 w 2736"/>
              <a:gd name="T15" fmla="*/ 2147483647 h 1050"/>
              <a:gd name="T16" fmla="*/ 2147483647 w 2736"/>
              <a:gd name="T17" fmla="*/ 2147483647 h 1050"/>
              <a:gd name="T18" fmla="*/ 2147483647 w 2736"/>
              <a:gd name="T19" fmla="*/ 2147483647 h 1050"/>
              <a:gd name="T20" fmla="*/ 2147483647 w 2736"/>
              <a:gd name="T21" fmla="*/ 2147483647 h 1050"/>
              <a:gd name="T22" fmla="*/ 2147483647 w 2736"/>
              <a:gd name="T23" fmla="*/ 2147483647 h 1050"/>
              <a:gd name="T24" fmla="*/ 2147483647 w 2736"/>
              <a:gd name="T25" fmla="*/ 2147483647 h 1050"/>
              <a:gd name="T26" fmla="*/ 2147483647 w 2736"/>
              <a:gd name="T27" fmla="*/ 2147483647 h 1050"/>
              <a:gd name="T28" fmla="*/ 2147483647 w 2736"/>
              <a:gd name="T29" fmla="*/ 2147483647 h 1050"/>
              <a:gd name="T30" fmla="*/ 2147483647 w 2736"/>
              <a:gd name="T31" fmla="*/ 2147483647 h 1050"/>
              <a:gd name="T32" fmla="*/ 2147483647 w 2736"/>
              <a:gd name="T33" fmla="*/ 2147483647 h 1050"/>
              <a:gd name="T34" fmla="*/ 2147483647 w 2736"/>
              <a:gd name="T35" fmla="*/ 2147483647 h 1050"/>
              <a:gd name="T36" fmla="*/ 2147483647 w 2736"/>
              <a:gd name="T37" fmla="*/ 2147483647 h 1050"/>
              <a:gd name="T38" fmla="*/ 2147483647 w 2736"/>
              <a:gd name="T39" fmla="*/ 2147483647 h 1050"/>
              <a:gd name="T40" fmla="*/ 2147483647 w 2736"/>
              <a:gd name="T41" fmla="*/ 2147483647 h 1050"/>
              <a:gd name="T42" fmla="*/ 2147483647 w 2736"/>
              <a:gd name="T43" fmla="*/ 2147483647 h 1050"/>
              <a:gd name="T44" fmla="*/ 2147483647 w 2736"/>
              <a:gd name="T45" fmla="*/ 2147483647 h 1050"/>
              <a:gd name="T46" fmla="*/ 2147483647 w 2736"/>
              <a:gd name="T47" fmla="*/ 2147483647 h 1050"/>
              <a:gd name="T48" fmla="*/ 2147483647 w 2736"/>
              <a:gd name="T49" fmla="*/ 2147483647 h 1050"/>
              <a:gd name="T50" fmla="*/ 2147483647 w 2736"/>
              <a:gd name="T51" fmla="*/ 2147483647 h 1050"/>
              <a:gd name="T52" fmla="*/ 2147483647 w 2736"/>
              <a:gd name="T53" fmla="*/ 2147483647 h 1050"/>
              <a:gd name="T54" fmla="*/ 2147483647 w 2736"/>
              <a:gd name="T55" fmla="*/ 2147483647 h 1050"/>
              <a:gd name="T56" fmla="*/ 2147483647 w 2736"/>
              <a:gd name="T57" fmla="*/ 2147483647 h 1050"/>
              <a:gd name="T58" fmla="*/ 2147483647 w 2736"/>
              <a:gd name="T59" fmla="*/ 2147483647 h 1050"/>
              <a:gd name="T60" fmla="*/ 2147483647 w 2736"/>
              <a:gd name="T61" fmla="*/ 2147483647 h 1050"/>
              <a:gd name="T62" fmla="*/ 2147483647 w 2736"/>
              <a:gd name="T63" fmla="*/ 2147483647 h 1050"/>
              <a:gd name="T64" fmla="*/ 2147483647 w 2736"/>
              <a:gd name="T65" fmla="*/ 2147483647 h 1050"/>
              <a:gd name="T66" fmla="*/ 2147483647 w 2736"/>
              <a:gd name="T67" fmla="*/ 2147483647 h 1050"/>
              <a:gd name="T68" fmla="*/ 2147483647 w 2736"/>
              <a:gd name="T69" fmla="*/ 2147483647 h 1050"/>
              <a:gd name="T70" fmla="*/ 2147483647 w 2736"/>
              <a:gd name="T71" fmla="*/ 2147483647 h 1050"/>
              <a:gd name="T72" fmla="*/ 2147483647 w 2736"/>
              <a:gd name="T73" fmla="*/ 2147483647 h 1050"/>
              <a:gd name="T74" fmla="*/ 2147483647 w 2736"/>
              <a:gd name="T75" fmla="*/ 2147483647 h 1050"/>
              <a:gd name="T76" fmla="*/ 2147483647 w 2736"/>
              <a:gd name="T77" fmla="*/ 2147483647 h 1050"/>
              <a:gd name="T78" fmla="*/ 2147483647 w 2736"/>
              <a:gd name="T79" fmla="*/ 2147483647 h 1050"/>
              <a:gd name="T80" fmla="*/ 2147483647 w 2736"/>
              <a:gd name="T81" fmla="*/ 2147483647 h 1050"/>
              <a:gd name="T82" fmla="*/ 2147483647 w 2736"/>
              <a:gd name="T83" fmla="*/ 2147483647 h 1050"/>
              <a:gd name="T84" fmla="*/ 2147483647 w 2736"/>
              <a:gd name="T85" fmla="*/ 2147483647 h 1050"/>
              <a:gd name="T86" fmla="*/ 2147483647 w 2736"/>
              <a:gd name="T87" fmla="*/ 2147483647 h 1050"/>
              <a:gd name="T88" fmla="*/ 2147483647 w 2736"/>
              <a:gd name="T89" fmla="*/ 2147483647 h 1050"/>
              <a:gd name="T90" fmla="*/ 2147483647 w 2736"/>
              <a:gd name="T91" fmla="*/ 2147483647 h 1050"/>
              <a:gd name="T92" fmla="*/ 2147483647 w 2736"/>
              <a:gd name="T93" fmla="*/ 2147483647 h 1050"/>
              <a:gd name="T94" fmla="*/ 2147483647 w 2736"/>
              <a:gd name="T95" fmla="*/ 2147483647 h 1050"/>
              <a:gd name="T96" fmla="*/ 2147483647 w 2736"/>
              <a:gd name="T97" fmla="*/ 2147483647 h 1050"/>
              <a:gd name="T98" fmla="*/ 2147483647 w 2736"/>
              <a:gd name="T99" fmla="*/ 2147483647 h 1050"/>
              <a:gd name="T100" fmla="*/ 2147483647 w 2736"/>
              <a:gd name="T101" fmla="*/ 2147483647 h 1050"/>
              <a:gd name="T102" fmla="*/ 2147483647 w 2736"/>
              <a:gd name="T103" fmla="*/ 2147483647 h 1050"/>
              <a:gd name="T104" fmla="*/ 2147483647 w 2736"/>
              <a:gd name="T105" fmla="*/ 2147483647 h 1050"/>
              <a:gd name="T106" fmla="*/ 2147483647 w 2736"/>
              <a:gd name="T107" fmla="*/ 2147483647 h 1050"/>
              <a:gd name="T108" fmla="*/ 2147483647 w 2736"/>
              <a:gd name="T109" fmla="*/ 2147483647 h 1050"/>
              <a:gd name="T110" fmla="*/ 2147483647 w 2736"/>
              <a:gd name="T111" fmla="*/ 2147483647 h 1050"/>
              <a:gd name="T112" fmla="*/ 2147483647 w 2736"/>
              <a:gd name="T113" fmla="*/ 2147483647 h 1050"/>
              <a:gd name="T114" fmla="*/ 2147483647 w 2736"/>
              <a:gd name="T115" fmla="*/ 2147483647 h 1050"/>
              <a:gd name="T116" fmla="*/ 2147483647 w 2736"/>
              <a:gd name="T117" fmla="*/ 2147483647 h 1050"/>
              <a:gd name="T118" fmla="*/ 2147483647 w 2736"/>
              <a:gd name="T119" fmla="*/ 2147483647 h 1050"/>
              <a:gd name="T120" fmla="*/ 2147483647 w 2736"/>
              <a:gd name="T121" fmla="*/ 0 h 1050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2736"/>
              <a:gd name="T184" fmla="*/ 0 h 1050"/>
              <a:gd name="T185" fmla="*/ 2736 w 2736"/>
              <a:gd name="T186" fmla="*/ 1050 h 1050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2736" h="1050">
                <a:moveTo>
                  <a:pt x="48" y="0"/>
                </a:moveTo>
                <a:cubicBezTo>
                  <a:pt x="153" y="5"/>
                  <a:pt x="172" y="16"/>
                  <a:pt x="282" y="11"/>
                </a:cubicBezTo>
                <a:cubicBezTo>
                  <a:pt x="539" y="14"/>
                  <a:pt x="783" y="29"/>
                  <a:pt x="1034" y="37"/>
                </a:cubicBezTo>
                <a:cubicBezTo>
                  <a:pt x="1075" y="58"/>
                  <a:pt x="1124" y="34"/>
                  <a:pt x="1168" y="27"/>
                </a:cubicBezTo>
                <a:cubicBezTo>
                  <a:pt x="1211" y="29"/>
                  <a:pt x="1253" y="37"/>
                  <a:pt x="1296" y="37"/>
                </a:cubicBezTo>
                <a:cubicBezTo>
                  <a:pt x="1314" y="37"/>
                  <a:pt x="1336" y="20"/>
                  <a:pt x="1354" y="16"/>
                </a:cubicBezTo>
                <a:cubicBezTo>
                  <a:pt x="1427" y="22"/>
                  <a:pt x="1397" y="22"/>
                  <a:pt x="1445" y="37"/>
                </a:cubicBezTo>
                <a:cubicBezTo>
                  <a:pt x="1486" y="33"/>
                  <a:pt x="1531" y="23"/>
                  <a:pt x="1568" y="48"/>
                </a:cubicBezTo>
                <a:cubicBezTo>
                  <a:pt x="1687" y="41"/>
                  <a:pt x="1806" y="50"/>
                  <a:pt x="1925" y="53"/>
                </a:cubicBezTo>
                <a:cubicBezTo>
                  <a:pt x="1946" y="64"/>
                  <a:pt x="1959" y="78"/>
                  <a:pt x="1978" y="91"/>
                </a:cubicBezTo>
                <a:cubicBezTo>
                  <a:pt x="2029" y="85"/>
                  <a:pt x="2067" y="67"/>
                  <a:pt x="2117" y="59"/>
                </a:cubicBezTo>
                <a:cubicBezTo>
                  <a:pt x="2171" y="64"/>
                  <a:pt x="2185" y="76"/>
                  <a:pt x="2234" y="69"/>
                </a:cubicBezTo>
                <a:cubicBezTo>
                  <a:pt x="2239" y="67"/>
                  <a:pt x="2245" y="66"/>
                  <a:pt x="2250" y="64"/>
                </a:cubicBezTo>
                <a:cubicBezTo>
                  <a:pt x="2256" y="61"/>
                  <a:pt x="2260" y="56"/>
                  <a:pt x="2266" y="53"/>
                </a:cubicBezTo>
                <a:cubicBezTo>
                  <a:pt x="2296" y="40"/>
                  <a:pt x="2331" y="33"/>
                  <a:pt x="2362" y="21"/>
                </a:cubicBezTo>
                <a:cubicBezTo>
                  <a:pt x="2464" y="24"/>
                  <a:pt x="2573" y="11"/>
                  <a:pt x="2672" y="37"/>
                </a:cubicBezTo>
                <a:cubicBezTo>
                  <a:pt x="2684" y="76"/>
                  <a:pt x="2674" y="117"/>
                  <a:pt x="2688" y="155"/>
                </a:cubicBezTo>
                <a:cubicBezTo>
                  <a:pt x="2666" y="187"/>
                  <a:pt x="2673" y="203"/>
                  <a:pt x="2677" y="245"/>
                </a:cubicBezTo>
                <a:cubicBezTo>
                  <a:pt x="2681" y="356"/>
                  <a:pt x="2673" y="346"/>
                  <a:pt x="2693" y="411"/>
                </a:cubicBezTo>
                <a:cubicBezTo>
                  <a:pt x="2689" y="438"/>
                  <a:pt x="2685" y="455"/>
                  <a:pt x="2677" y="480"/>
                </a:cubicBezTo>
                <a:cubicBezTo>
                  <a:pt x="2692" y="667"/>
                  <a:pt x="2673" y="569"/>
                  <a:pt x="2704" y="651"/>
                </a:cubicBezTo>
                <a:cubicBezTo>
                  <a:pt x="2697" y="896"/>
                  <a:pt x="2736" y="804"/>
                  <a:pt x="2666" y="896"/>
                </a:cubicBezTo>
                <a:cubicBezTo>
                  <a:pt x="2664" y="939"/>
                  <a:pt x="2689" y="992"/>
                  <a:pt x="2661" y="1024"/>
                </a:cubicBezTo>
                <a:cubicBezTo>
                  <a:pt x="2639" y="1050"/>
                  <a:pt x="2594" y="1021"/>
                  <a:pt x="2560" y="1019"/>
                </a:cubicBezTo>
                <a:cubicBezTo>
                  <a:pt x="2508" y="1016"/>
                  <a:pt x="2405" y="1008"/>
                  <a:pt x="2405" y="1008"/>
                </a:cubicBezTo>
                <a:cubicBezTo>
                  <a:pt x="2372" y="985"/>
                  <a:pt x="2322" y="982"/>
                  <a:pt x="2282" y="976"/>
                </a:cubicBezTo>
                <a:cubicBezTo>
                  <a:pt x="2232" y="978"/>
                  <a:pt x="2183" y="978"/>
                  <a:pt x="2133" y="981"/>
                </a:cubicBezTo>
                <a:cubicBezTo>
                  <a:pt x="2100" y="983"/>
                  <a:pt x="2064" y="1014"/>
                  <a:pt x="2032" y="1024"/>
                </a:cubicBezTo>
                <a:cubicBezTo>
                  <a:pt x="1987" y="1019"/>
                  <a:pt x="1943" y="1009"/>
                  <a:pt x="1898" y="1003"/>
                </a:cubicBezTo>
                <a:cubicBezTo>
                  <a:pt x="1710" y="1015"/>
                  <a:pt x="1698" y="1017"/>
                  <a:pt x="1408" y="1003"/>
                </a:cubicBezTo>
                <a:cubicBezTo>
                  <a:pt x="1396" y="1002"/>
                  <a:pt x="1392" y="985"/>
                  <a:pt x="1381" y="981"/>
                </a:cubicBezTo>
                <a:cubicBezTo>
                  <a:pt x="1365" y="958"/>
                  <a:pt x="1349" y="960"/>
                  <a:pt x="1322" y="955"/>
                </a:cubicBezTo>
                <a:cubicBezTo>
                  <a:pt x="1246" y="927"/>
                  <a:pt x="1162" y="951"/>
                  <a:pt x="1082" y="939"/>
                </a:cubicBezTo>
                <a:cubicBezTo>
                  <a:pt x="1051" y="927"/>
                  <a:pt x="1023" y="912"/>
                  <a:pt x="992" y="901"/>
                </a:cubicBezTo>
                <a:cubicBezTo>
                  <a:pt x="969" y="905"/>
                  <a:pt x="945" y="905"/>
                  <a:pt x="922" y="912"/>
                </a:cubicBezTo>
                <a:cubicBezTo>
                  <a:pt x="863" y="930"/>
                  <a:pt x="954" y="919"/>
                  <a:pt x="885" y="928"/>
                </a:cubicBezTo>
                <a:cubicBezTo>
                  <a:pt x="771" y="943"/>
                  <a:pt x="880" y="924"/>
                  <a:pt x="800" y="939"/>
                </a:cubicBezTo>
                <a:cubicBezTo>
                  <a:pt x="725" y="986"/>
                  <a:pt x="627" y="934"/>
                  <a:pt x="544" y="960"/>
                </a:cubicBezTo>
                <a:cubicBezTo>
                  <a:pt x="518" y="955"/>
                  <a:pt x="499" y="945"/>
                  <a:pt x="474" y="939"/>
                </a:cubicBezTo>
                <a:cubicBezTo>
                  <a:pt x="455" y="926"/>
                  <a:pt x="437" y="925"/>
                  <a:pt x="416" y="917"/>
                </a:cubicBezTo>
                <a:cubicBezTo>
                  <a:pt x="412" y="917"/>
                  <a:pt x="366" y="920"/>
                  <a:pt x="352" y="928"/>
                </a:cubicBezTo>
                <a:cubicBezTo>
                  <a:pt x="341" y="934"/>
                  <a:pt x="333" y="948"/>
                  <a:pt x="320" y="949"/>
                </a:cubicBezTo>
                <a:cubicBezTo>
                  <a:pt x="299" y="951"/>
                  <a:pt x="277" y="953"/>
                  <a:pt x="256" y="955"/>
                </a:cubicBezTo>
                <a:cubicBezTo>
                  <a:pt x="205" y="978"/>
                  <a:pt x="226" y="977"/>
                  <a:pt x="149" y="971"/>
                </a:cubicBezTo>
                <a:cubicBezTo>
                  <a:pt x="137" y="966"/>
                  <a:pt x="123" y="967"/>
                  <a:pt x="112" y="960"/>
                </a:cubicBezTo>
                <a:cubicBezTo>
                  <a:pt x="107" y="956"/>
                  <a:pt x="105" y="949"/>
                  <a:pt x="101" y="944"/>
                </a:cubicBezTo>
                <a:cubicBezTo>
                  <a:pt x="79" y="918"/>
                  <a:pt x="83" y="924"/>
                  <a:pt x="53" y="912"/>
                </a:cubicBezTo>
                <a:cubicBezTo>
                  <a:pt x="37" y="889"/>
                  <a:pt x="42" y="879"/>
                  <a:pt x="64" y="864"/>
                </a:cubicBezTo>
                <a:cubicBezTo>
                  <a:pt x="77" y="844"/>
                  <a:pt x="79" y="828"/>
                  <a:pt x="96" y="811"/>
                </a:cubicBezTo>
                <a:cubicBezTo>
                  <a:pt x="98" y="804"/>
                  <a:pt x="103" y="796"/>
                  <a:pt x="101" y="789"/>
                </a:cubicBezTo>
                <a:cubicBezTo>
                  <a:pt x="99" y="782"/>
                  <a:pt x="90" y="779"/>
                  <a:pt x="85" y="773"/>
                </a:cubicBezTo>
                <a:cubicBezTo>
                  <a:pt x="66" y="751"/>
                  <a:pt x="46" y="738"/>
                  <a:pt x="21" y="725"/>
                </a:cubicBezTo>
                <a:cubicBezTo>
                  <a:pt x="9" y="707"/>
                  <a:pt x="0" y="703"/>
                  <a:pt x="16" y="677"/>
                </a:cubicBezTo>
                <a:cubicBezTo>
                  <a:pt x="24" y="664"/>
                  <a:pt x="48" y="645"/>
                  <a:pt x="48" y="645"/>
                </a:cubicBezTo>
                <a:cubicBezTo>
                  <a:pt x="73" y="564"/>
                  <a:pt x="59" y="624"/>
                  <a:pt x="48" y="459"/>
                </a:cubicBezTo>
                <a:cubicBezTo>
                  <a:pt x="47" y="438"/>
                  <a:pt x="16" y="405"/>
                  <a:pt x="16" y="405"/>
                </a:cubicBezTo>
                <a:cubicBezTo>
                  <a:pt x="24" y="370"/>
                  <a:pt x="31" y="387"/>
                  <a:pt x="58" y="368"/>
                </a:cubicBezTo>
                <a:cubicBezTo>
                  <a:pt x="53" y="296"/>
                  <a:pt x="52" y="294"/>
                  <a:pt x="32" y="240"/>
                </a:cubicBezTo>
                <a:cubicBezTo>
                  <a:pt x="45" y="199"/>
                  <a:pt x="44" y="212"/>
                  <a:pt x="74" y="192"/>
                </a:cubicBezTo>
                <a:cubicBezTo>
                  <a:pt x="97" y="158"/>
                  <a:pt x="73" y="130"/>
                  <a:pt x="53" y="101"/>
                </a:cubicBezTo>
                <a:cubicBezTo>
                  <a:pt x="41" y="62"/>
                  <a:pt x="21" y="50"/>
                  <a:pt x="48" y="0"/>
                </a:cubicBezTo>
                <a:close/>
              </a:path>
            </a:pathLst>
          </a:custGeom>
          <a:blipFill dpi="0" rotWithShape="0">
            <a:blip r:embed="rId3" cstate="print"/>
            <a:srcRect/>
            <a:tile tx="0" ty="0" sx="100000" sy="100000" flip="none" algn="tl"/>
          </a:blipFill>
          <a:ln w="9525">
            <a:solidFill>
              <a:srgbClr val="996633"/>
            </a:solidFill>
            <a:round/>
            <a:headEnd/>
            <a:tailEnd/>
          </a:ln>
        </p:spPr>
        <p:txBody>
          <a:bodyPr lIns="85336" tIns="42668" rIns="85336" bIns="42668"/>
          <a:lstStyle/>
          <a:p>
            <a:endParaRPr lang="en-US"/>
          </a:p>
        </p:txBody>
      </p:sp>
      <p:sp>
        <p:nvSpPr>
          <p:cNvPr id="17411" name="Rectangle 38"/>
          <p:cNvSpPr>
            <a:spLocks noChangeArrowheads="1"/>
          </p:cNvSpPr>
          <p:nvPr/>
        </p:nvSpPr>
        <p:spPr bwMode="auto">
          <a:xfrm>
            <a:off x="1701800" y="76200"/>
            <a:ext cx="1287463" cy="871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5928" tIns="42965" rIns="85928" bIns="4296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 sz="1700" b="1" dirty="0">
                <a:latin typeface="Times" pitchFamily="18" charset="0"/>
              </a:rPr>
              <a:t>“POINT” SOURCE </a:t>
            </a:r>
          </a:p>
          <a:p>
            <a:r>
              <a:rPr lang="en-US" altLang="en-US" sz="1700" b="1" dirty="0">
                <a:latin typeface="Times" pitchFamily="18" charset="0"/>
              </a:rPr>
              <a:t>OF LIGHT</a:t>
            </a:r>
          </a:p>
        </p:txBody>
      </p:sp>
      <p:sp>
        <p:nvSpPr>
          <p:cNvPr id="3076" name="Rectangle 5"/>
          <p:cNvSpPr>
            <a:spLocks noChangeArrowheads="1"/>
          </p:cNvSpPr>
          <p:nvPr/>
        </p:nvSpPr>
        <p:spPr bwMode="auto">
          <a:xfrm rot="16200000" flipH="1">
            <a:off x="6136481" y="2615407"/>
            <a:ext cx="346075" cy="449262"/>
          </a:xfrm>
          <a:prstGeom prst="rect">
            <a:avLst/>
          </a:prstGeom>
          <a:solidFill>
            <a:schemeClr val="accent4"/>
          </a:solidFill>
          <a:ln w="12700">
            <a:solidFill>
              <a:schemeClr val="bg1">
                <a:lumMod val="75000"/>
              </a:schemeClr>
            </a:solidFill>
            <a:miter lim="800000"/>
            <a:headEnd/>
            <a:tailEnd/>
          </a:ln>
        </p:spPr>
        <p:txBody>
          <a:bodyPr vert="eaVert" wrap="none" lIns="85336" tIns="42668" rIns="85336" bIns="42668" anchor="ctr"/>
          <a:lstStyle/>
          <a:p>
            <a:pPr>
              <a:defRPr/>
            </a:pPr>
            <a:endParaRPr lang="en-US">
              <a:latin typeface="Arial" pitchFamily="34" charset="0"/>
            </a:endParaRPr>
          </a:p>
        </p:txBody>
      </p:sp>
      <p:sp>
        <p:nvSpPr>
          <p:cNvPr id="17413" name="Line 21"/>
          <p:cNvSpPr>
            <a:spLocks noChangeShapeType="1"/>
          </p:cNvSpPr>
          <p:nvPr/>
        </p:nvSpPr>
        <p:spPr bwMode="auto">
          <a:xfrm rot="16200000" flipH="1">
            <a:off x="5599907" y="2001044"/>
            <a:ext cx="398462" cy="635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 type="none" w="sm" len="sm"/>
            <a:tailEnd type="stealth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85336" tIns="42668" rIns="85336" bIns="42668" anchor="ctr"/>
          <a:lstStyle/>
          <a:p>
            <a:endParaRPr lang="en-US"/>
          </a:p>
        </p:txBody>
      </p:sp>
      <p:sp>
        <p:nvSpPr>
          <p:cNvPr id="30742" name="Line 22"/>
          <p:cNvSpPr>
            <a:spLocks noChangeShapeType="1"/>
          </p:cNvSpPr>
          <p:nvPr/>
        </p:nvSpPr>
        <p:spPr bwMode="auto">
          <a:xfrm rot="16200000" flipH="1">
            <a:off x="4500563" y="1335088"/>
            <a:ext cx="922337" cy="2243137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85336" tIns="42668" rIns="85336" bIns="42668" anchor="ctr"/>
          <a:lstStyle/>
          <a:p>
            <a:endParaRPr lang="en-US"/>
          </a:p>
        </p:txBody>
      </p:sp>
      <p:sp>
        <p:nvSpPr>
          <p:cNvPr id="30747" name="Line 27"/>
          <p:cNvSpPr>
            <a:spLocks noChangeShapeType="1"/>
          </p:cNvSpPr>
          <p:nvPr/>
        </p:nvSpPr>
        <p:spPr bwMode="auto">
          <a:xfrm rot="-5400000">
            <a:off x="4006057" y="1654969"/>
            <a:ext cx="223837" cy="3324225"/>
          </a:xfrm>
          <a:prstGeom prst="line">
            <a:avLst/>
          </a:prstGeom>
          <a:noFill/>
          <a:ln w="38100">
            <a:solidFill>
              <a:srgbClr val="66FF33"/>
            </a:solidFill>
            <a:prstDash val="sysDot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85336" tIns="42668" rIns="85336" bIns="42668" anchor="ctr"/>
          <a:lstStyle/>
          <a:p>
            <a:endParaRPr lang="en-US"/>
          </a:p>
        </p:txBody>
      </p:sp>
      <p:sp>
        <p:nvSpPr>
          <p:cNvPr id="30749" name="Line 29"/>
          <p:cNvSpPr>
            <a:spLocks noChangeShapeType="1"/>
          </p:cNvSpPr>
          <p:nvPr/>
        </p:nvSpPr>
        <p:spPr bwMode="auto">
          <a:xfrm rot="16200000" flipH="1">
            <a:off x="4288631" y="1610519"/>
            <a:ext cx="1081088" cy="1898650"/>
          </a:xfrm>
          <a:prstGeom prst="line">
            <a:avLst/>
          </a:prstGeom>
          <a:noFill/>
          <a:ln w="38100">
            <a:solidFill>
              <a:srgbClr val="FF0000"/>
            </a:solidFill>
            <a:prstDash val="sysDot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85336" tIns="42668" rIns="85336" bIns="42668" anchor="ctr"/>
          <a:lstStyle/>
          <a:p>
            <a:endParaRPr lang="en-US"/>
          </a:p>
        </p:txBody>
      </p:sp>
      <p:sp>
        <p:nvSpPr>
          <p:cNvPr id="30750" name="Line 30"/>
          <p:cNvSpPr>
            <a:spLocks noChangeShapeType="1"/>
          </p:cNvSpPr>
          <p:nvPr/>
        </p:nvSpPr>
        <p:spPr bwMode="auto">
          <a:xfrm rot="16200000" flipV="1">
            <a:off x="1996281" y="4510882"/>
            <a:ext cx="1539875" cy="1211262"/>
          </a:xfrm>
          <a:prstGeom prst="line">
            <a:avLst/>
          </a:prstGeom>
          <a:noFill/>
          <a:ln w="38100">
            <a:solidFill>
              <a:srgbClr val="66FF33"/>
            </a:solidFill>
            <a:prstDash val="sysDot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85336" tIns="42668" rIns="85336" bIns="42668" anchor="ctr"/>
          <a:lstStyle/>
          <a:p>
            <a:endParaRPr lang="en-US"/>
          </a:p>
        </p:txBody>
      </p:sp>
      <p:sp>
        <p:nvSpPr>
          <p:cNvPr id="30751" name="Line 31"/>
          <p:cNvSpPr>
            <a:spLocks noChangeShapeType="1"/>
          </p:cNvSpPr>
          <p:nvPr/>
        </p:nvSpPr>
        <p:spPr bwMode="auto">
          <a:xfrm rot="-5400000">
            <a:off x="3191669" y="4558506"/>
            <a:ext cx="1514475" cy="1128713"/>
          </a:xfrm>
          <a:prstGeom prst="line">
            <a:avLst/>
          </a:prstGeom>
          <a:noFill/>
          <a:ln w="38100">
            <a:solidFill>
              <a:srgbClr val="66FF33"/>
            </a:solidFill>
            <a:prstDash val="sysDot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85336" tIns="42668" rIns="85336" bIns="42668" anchor="ctr"/>
          <a:lstStyle/>
          <a:p>
            <a:endParaRPr lang="en-US"/>
          </a:p>
        </p:txBody>
      </p:sp>
      <p:sp>
        <p:nvSpPr>
          <p:cNvPr id="30753" name="Line 33"/>
          <p:cNvSpPr>
            <a:spLocks noChangeShapeType="1"/>
          </p:cNvSpPr>
          <p:nvPr/>
        </p:nvSpPr>
        <p:spPr bwMode="auto">
          <a:xfrm rot="-5400000">
            <a:off x="3690938" y="1311275"/>
            <a:ext cx="852487" cy="3382963"/>
          </a:xfrm>
          <a:prstGeom prst="line">
            <a:avLst/>
          </a:prstGeom>
          <a:noFill/>
          <a:ln w="38100">
            <a:solidFill>
              <a:srgbClr val="FF0000"/>
            </a:solidFill>
            <a:prstDash val="sysDot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85336" tIns="42668" rIns="85336" bIns="42668" anchor="ctr"/>
          <a:lstStyle/>
          <a:p>
            <a:endParaRPr lang="en-US"/>
          </a:p>
        </p:txBody>
      </p:sp>
      <p:grpSp>
        <p:nvGrpSpPr>
          <p:cNvPr id="2" name="Group 57"/>
          <p:cNvGrpSpPr>
            <a:grpSpLocks/>
          </p:cNvGrpSpPr>
          <p:nvPr/>
        </p:nvGrpSpPr>
        <p:grpSpPr bwMode="auto">
          <a:xfrm>
            <a:off x="2138363" y="4352925"/>
            <a:ext cx="2378075" cy="855663"/>
            <a:chOff x="1795" y="2742"/>
            <a:chExt cx="1686" cy="475"/>
          </a:xfrm>
        </p:grpSpPr>
        <p:sp>
          <p:nvSpPr>
            <p:cNvPr id="17444" name="Line 24"/>
            <p:cNvSpPr>
              <a:spLocks noChangeShapeType="1"/>
            </p:cNvSpPr>
            <p:nvPr/>
          </p:nvSpPr>
          <p:spPr bwMode="auto">
            <a:xfrm rot="16200000" flipH="1">
              <a:off x="1989" y="2549"/>
              <a:ext cx="475" cy="862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prstDash val="sysDot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445" name="Line 34"/>
            <p:cNvSpPr>
              <a:spLocks noChangeShapeType="1"/>
            </p:cNvSpPr>
            <p:nvPr/>
          </p:nvSpPr>
          <p:spPr bwMode="auto">
            <a:xfrm rot="5400000" flipH="1" flipV="1">
              <a:off x="2841" y="2570"/>
              <a:ext cx="458" cy="819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prstDash val="sysDot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0755" name="Line 35"/>
          <p:cNvSpPr>
            <a:spLocks noChangeShapeType="1"/>
          </p:cNvSpPr>
          <p:nvPr/>
        </p:nvSpPr>
        <p:spPr bwMode="auto">
          <a:xfrm rot="16200000" flipH="1">
            <a:off x="4636293" y="1320007"/>
            <a:ext cx="481013" cy="1866900"/>
          </a:xfrm>
          <a:prstGeom prst="line">
            <a:avLst/>
          </a:prstGeom>
          <a:noFill/>
          <a:ln w="38100">
            <a:solidFill>
              <a:srgbClr val="66FF33"/>
            </a:solidFill>
            <a:prstDash val="sysDot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85336" tIns="42668" rIns="85336" bIns="42668" anchor="ctr"/>
          <a:lstStyle/>
          <a:p>
            <a:endParaRPr lang="en-US"/>
          </a:p>
        </p:txBody>
      </p:sp>
      <p:sp>
        <p:nvSpPr>
          <p:cNvPr id="17422" name="Rectangle 37"/>
          <p:cNvSpPr>
            <a:spLocks noChangeArrowheads="1"/>
          </p:cNvSpPr>
          <p:nvPr/>
        </p:nvSpPr>
        <p:spPr bwMode="auto">
          <a:xfrm flipH="1">
            <a:off x="6516688" y="2646363"/>
            <a:ext cx="1395412" cy="347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5928" tIns="42965" rIns="85928" bIns="4296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 sz="1700" b="1">
                <a:solidFill>
                  <a:srgbClr val="002060"/>
                </a:solidFill>
                <a:latin typeface="Times" pitchFamily="18" charset="0"/>
              </a:rPr>
              <a:t>DETECTOR</a:t>
            </a:r>
          </a:p>
        </p:txBody>
      </p:sp>
      <p:sp>
        <p:nvSpPr>
          <p:cNvPr id="2063" name="Rectangle 42"/>
          <p:cNvSpPr>
            <a:spLocks noChangeArrowheads="1"/>
          </p:cNvSpPr>
          <p:nvPr/>
        </p:nvSpPr>
        <p:spPr bwMode="auto">
          <a:xfrm flipH="1">
            <a:off x="2087563" y="5875338"/>
            <a:ext cx="950912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5928" tIns="42965" rIns="85928" bIns="42965">
            <a:spAutoFit/>
          </a:bodyPr>
          <a:lstStyle/>
          <a:p>
            <a:pPr>
              <a:defRPr/>
            </a:pPr>
            <a:r>
              <a:rPr lang="en-US" altLang="en-US" sz="1700" b="1" dirty="0">
                <a:solidFill>
                  <a:schemeClr val="accent3"/>
                </a:solidFill>
                <a:latin typeface="Times"/>
              </a:rPr>
              <a:t>TISSUE</a:t>
            </a:r>
          </a:p>
        </p:txBody>
      </p:sp>
      <p:sp>
        <p:nvSpPr>
          <p:cNvPr id="30763" name="Line 43"/>
          <p:cNvSpPr>
            <a:spLocks noChangeShapeType="1"/>
          </p:cNvSpPr>
          <p:nvPr/>
        </p:nvSpPr>
        <p:spPr bwMode="auto">
          <a:xfrm rot="-5400000">
            <a:off x="2945607" y="793"/>
            <a:ext cx="184150" cy="487363"/>
          </a:xfrm>
          <a:prstGeom prst="lin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 type="none" w="sm" len="sm"/>
            <a:tailEnd type="stealth" w="med" len="med"/>
          </a:ln>
        </p:spPr>
        <p:txBody>
          <a:bodyPr wrap="none" lIns="85336" tIns="42668" rIns="85336" bIns="42668" anchor="ctr"/>
          <a:lstStyle/>
          <a:p>
            <a:pPr>
              <a:defRPr/>
            </a:pPr>
            <a:endParaRPr lang="en-US">
              <a:latin typeface="Arial" pitchFamily="34" charset="0"/>
            </a:endParaRPr>
          </a:p>
        </p:txBody>
      </p:sp>
      <p:sp>
        <p:nvSpPr>
          <p:cNvPr id="2089" name="Rectangle 48"/>
          <p:cNvSpPr>
            <a:spLocks noChangeArrowheads="1"/>
          </p:cNvSpPr>
          <p:nvPr/>
        </p:nvSpPr>
        <p:spPr bwMode="auto">
          <a:xfrm flipH="1">
            <a:off x="4927600" y="4398963"/>
            <a:ext cx="3963988" cy="47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5928" tIns="42965" rIns="85928" bIns="4296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 sz="2500">
                <a:solidFill>
                  <a:srgbClr val="C00000"/>
                </a:solidFill>
                <a:latin typeface="Times" pitchFamily="18" charset="0"/>
              </a:rPr>
              <a:t>Out-of-focus light is rejected </a:t>
            </a:r>
          </a:p>
        </p:txBody>
      </p:sp>
      <p:sp>
        <p:nvSpPr>
          <p:cNvPr id="17426" name="Line 7"/>
          <p:cNvSpPr>
            <a:spLocks noChangeShapeType="1"/>
          </p:cNvSpPr>
          <p:nvPr/>
        </p:nvSpPr>
        <p:spPr bwMode="auto">
          <a:xfrm rot="5400000" flipH="1">
            <a:off x="5578475" y="3100388"/>
            <a:ext cx="466725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85336" tIns="42668" rIns="85336" bIns="42668" anchor="ctr"/>
          <a:lstStyle/>
          <a:p>
            <a:endParaRPr lang="en-US"/>
          </a:p>
        </p:txBody>
      </p:sp>
      <p:sp>
        <p:nvSpPr>
          <p:cNvPr id="17427" name="Line 49"/>
          <p:cNvSpPr>
            <a:spLocks noChangeShapeType="1"/>
          </p:cNvSpPr>
          <p:nvPr/>
        </p:nvSpPr>
        <p:spPr bwMode="auto">
          <a:xfrm rot="-5400000">
            <a:off x="5589588" y="2546350"/>
            <a:ext cx="430212" cy="15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85336" tIns="42668" rIns="85336" bIns="42668" anchor="ctr"/>
          <a:lstStyle/>
          <a:p>
            <a:endParaRPr lang="en-US"/>
          </a:p>
        </p:txBody>
      </p:sp>
      <p:cxnSp>
        <p:nvCxnSpPr>
          <p:cNvPr id="2098" name="Straight Connector 63"/>
          <p:cNvCxnSpPr>
            <a:cxnSpLocks noChangeShapeType="1"/>
          </p:cNvCxnSpPr>
          <p:nvPr/>
        </p:nvCxnSpPr>
        <p:spPr bwMode="auto">
          <a:xfrm flipV="1">
            <a:off x="2417763" y="2760663"/>
            <a:ext cx="3667125" cy="587375"/>
          </a:xfrm>
          <a:prstGeom prst="line">
            <a:avLst/>
          </a:prstGeom>
          <a:noFill/>
          <a:ln w="28575" algn="ctr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3" name="Group 65"/>
          <p:cNvGrpSpPr>
            <a:grpSpLocks/>
          </p:cNvGrpSpPr>
          <p:nvPr/>
        </p:nvGrpSpPr>
        <p:grpSpPr bwMode="auto">
          <a:xfrm>
            <a:off x="2146300" y="152400"/>
            <a:ext cx="2370138" cy="5334000"/>
            <a:chOff x="1800" y="96"/>
            <a:chExt cx="1680" cy="3360"/>
          </a:xfrm>
        </p:grpSpPr>
        <p:sp>
          <p:nvSpPr>
            <p:cNvPr id="17440" name="Line 10"/>
            <p:cNvSpPr>
              <a:spLocks noChangeShapeType="1"/>
            </p:cNvSpPr>
            <p:nvPr/>
          </p:nvSpPr>
          <p:spPr bwMode="auto">
            <a:xfrm rot="-5400000" flipH="1" flipV="1">
              <a:off x="912" y="984"/>
              <a:ext cx="2640" cy="864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441" name="Line 10"/>
            <p:cNvSpPr>
              <a:spLocks noChangeShapeType="1"/>
            </p:cNvSpPr>
            <p:nvPr/>
          </p:nvSpPr>
          <p:spPr bwMode="auto">
            <a:xfrm rot="5400000" flipH="1">
              <a:off x="1752" y="1008"/>
              <a:ext cx="2640" cy="816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" name="Line 10"/>
            <p:cNvSpPr>
              <a:spLocks noChangeShapeType="1"/>
            </p:cNvSpPr>
            <p:nvPr/>
          </p:nvSpPr>
          <p:spPr bwMode="auto">
            <a:xfrm rot="5400000" flipH="1">
              <a:off x="1872" y="2664"/>
              <a:ext cx="720" cy="864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58" name="Line 10"/>
            <p:cNvSpPr>
              <a:spLocks noChangeShapeType="1"/>
            </p:cNvSpPr>
            <p:nvPr/>
          </p:nvSpPr>
          <p:spPr bwMode="auto">
            <a:xfrm rot="16200000" flipH="1" flipV="1">
              <a:off x="2712" y="2688"/>
              <a:ext cx="720" cy="816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</p:grpSp>
      <p:sp>
        <p:nvSpPr>
          <p:cNvPr id="2101" name="Oval 53"/>
          <p:cNvSpPr>
            <a:spLocks noChangeArrowheads="1"/>
          </p:cNvSpPr>
          <p:nvPr/>
        </p:nvSpPr>
        <p:spPr bwMode="auto">
          <a:xfrm>
            <a:off x="3322638" y="5380038"/>
            <a:ext cx="73025" cy="173037"/>
          </a:xfrm>
          <a:prstGeom prst="ellipse">
            <a:avLst/>
          </a:prstGeom>
          <a:solidFill>
            <a:schemeClr val="bg1"/>
          </a:solidFill>
          <a:ln w="9525">
            <a:solidFill>
              <a:schemeClr val="accent3"/>
            </a:solidFill>
            <a:round/>
            <a:headEnd/>
            <a:tailEnd/>
          </a:ln>
          <a:effectLst/>
        </p:spPr>
        <p:txBody>
          <a:bodyPr wrap="none" lIns="85336" tIns="42668" rIns="85336" bIns="42668" anchor="ctr"/>
          <a:lstStyle/>
          <a:p>
            <a:pPr>
              <a:defRPr/>
            </a:pPr>
            <a:endParaRPr lang="en-US">
              <a:latin typeface="Arial" pitchFamily="34" charset="0"/>
            </a:endParaRPr>
          </a:p>
        </p:txBody>
      </p:sp>
      <p:sp>
        <p:nvSpPr>
          <p:cNvPr id="2102" name="Oval 54"/>
          <p:cNvSpPr>
            <a:spLocks noChangeArrowheads="1"/>
          </p:cNvSpPr>
          <p:nvPr/>
        </p:nvSpPr>
        <p:spPr bwMode="auto">
          <a:xfrm>
            <a:off x="3324860" y="103188"/>
            <a:ext cx="69850" cy="1143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lIns="85336" tIns="42668" rIns="85336" bIns="42668" anchor="ctr"/>
          <a:lstStyle/>
          <a:p>
            <a:pPr>
              <a:defRPr/>
            </a:pPr>
            <a:endParaRPr lang="en-US">
              <a:latin typeface="Arial" pitchFamily="34" charset="0"/>
            </a:endParaRPr>
          </a:p>
        </p:txBody>
      </p:sp>
      <p:sp>
        <p:nvSpPr>
          <p:cNvPr id="17432" name="Rectangle 38"/>
          <p:cNvSpPr>
            <a:spLocks noChangeArrowheads="1"/>
          </p:cNvSpPr>
          <p:nvPr/>
        </p:nvSpPr>
        <p:spPr bwMode="auto">
          <a:xfrm>
            <a:off x="4572000" y="914400"/>
            <a:ext cx="2560638" cy="871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5928" tIns="42965" rIns="85928" bIns="4296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 sz="1700" b="1">
                <a:solidFill>
                  <a:srgbClr val="336600"/>
                </a:solidFill>
                <a:latin typeface="Times" pitchFamily="18" charset="0"/>
              </a:rPr>
              <a:t>“POINT” DETECTION</a:t>
            </a:r>
          </a:p>
          <a:p>
            <a:r>
              <a:rPr lang="en-US" altLang="en-US" sz="1700" b="1">
                <a:solidFill>
                  <a:srgbClr val="336600"/>
                </a:solidFill>
                <a:latin typeface="Times" pitchFamily="18" charset="0"/>
              </a:rPr>
              <a:t>APERTURE  (PINHOLE)</a:t>
            </a:r>
          </a:p>
        </p:txBody>
      </p:sp>
      <p:sp>
        <p:nvSpPr>
          <p:cNvPr id="2106" name="Rectangle 36"/>
          <p:cNvSpPr>
            <a:spLocks noChangeArrowheads="1"/>
          </p:cNvSpPr>
          <p:nvPr/>
        </p:nvSpPr>
        <p:spPr bwMode="auto">
          <a:xfrm flipH="1">
            <a:off x="5321300" y="3471863"/>
            <a:ext cx="2951163" cy="50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5928" tIns="42965" rIns="85928" bIns="4296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 sz="2700">
                <a:solidFill>
                  <a:srgbClr val="002060"/>
                </a:solidFill>
                <a:latin typeface="Times" pitchFamily="18" charset="0"/>
              </a:rPr>
              <a:t>PIXEL on detector</a:t>
            </a:r>
          </a:p>
        </p:txBody>
      </p:sp>
      <p:sp>
        <p:nvSpPr>
          <p:cNvPr id="17434" name="Rectangle 37"/>
          <p:cNvSpPr>
            <a:spLocks noChangeArrowheads="1"/>
          </p:cNvSpPr>
          <p:nvPr/>
        </p:nvSpPr>
        <p:spPr bwMode="auto">
          <a:xfrm flipH="1">
            <a:off x="84138" y="4152900"/>
            <a:ext cx="1941512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5928" tIns="42965" rIns="85928" bIns="4296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 sz="1600" b="1">
                <a:latin typeface="Times" pitchFamily="18" charset="0"/>
              </a:rPr>
              <a:t>OBJECTIVE LENS</a:t>
            </a:r>
          </a:p>
        </p:txBody>
      </p:sp>
      <p:sp>
        <p:nvSpPr>
          <p:cNvPr id="2111" name="Rectangle 36"/>
          <p:cNvSpPr>
            <a:spLocks noChangeArrowheads="1"/>
          </p:cNvSpPr>
          <p:nvPr/>
        </p:nvSpPr>
        <p:spPr bwMode="auto">
          <a:xfrm flipH="1">
            <a:off x="4845050" y="5181600"/>
            <a:ext cx="2012950" cy="133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5928" tIns="42965" rIns="85928" bIns="4296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 sz="2700">
                <a:solidFill>
                  <a:srgbClr val="002060"/>
                </a:solidFill>
                <a:latin typeface="Times" pitchFamily="18" charset="0"/>
              </a:rPr>
              <a:t>illuminated VOXEL in tissue</a:t>
            </a:r>
          </a:p>
        </p:txBody>
      </p:sp>
      <p:sp>
        <p:nvSpPr>
          <p:cNvPr id="17436" name="Text Box 64"/>
          <p:cNvSpPr txBox="1">
            <a:spLocks noChangeArrowheads="1"/>
          </p:cNvSpPr>
          <p:nvPr/>
        </p:nvSpPr>
        <p:spPr bwMode="auto">
          <a:xfrm>
            <a:off x="4038600" y="427037"/>
            <a:ext cx="4159250" cy="63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5336" tIns="42668" rIns="85336" bIns="42668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 sz="3600" dirty="0">
                <a:solidFill>
                  <a:srgbClr val="FFFF00"/>
                </a:solidFill>
                <a:latin typeface="Times" pitchFamily="18" charset="0"/>
              </a:rPr>
              <a:t>Confocal microscope</a:t>
            </a:r>
          </a:p>
        </p:txBody>
      </p:sp>
      <p:sp>
        <p:nvSpPr>
          <p:cNvPr id="3101" name="Oval 4"/>
          <p:cNvSpPr>
            <a:spLocks noChangeArrowheads="1"/>
          </p:cNvSpPr>
          <p:nvPr/>
        </p:nvSpPr>
        <p:spPr bwMode="auto">
          <a:xfrm rot="16200000" flipH="1">
            <a:off x="3178969" y="3090069"/>
            <a:ext cx="304800" cy="2506662"/>
          </a:xfrm>
          <a:prstGeom prst="ellipse">
            <a:avLst/>
          </a:prstGeom>
          <a:solidFill>
            <a:schemeClr val="accent5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vert="eaVert" wrap="none" lIns="85336" tIns="42668" rIns="85336" bIns="42668" anchor="ctr"/>
          <a:lstStyle/>
          <a:p>
            <a:pPr>
              <a:defRPr/>
            </a:pPr>
            <a:endParaRPr lang="en-US">
              <a:latin typeface="Arial" pitchFamily="34" charset="0"/>
            </a:endParaRPr>
          </a:p>
        </p:txBody>
      </p:sp>
      <p:sp>
        <p:nvSpPr>
          <p:cNvPr id="17438" name="Line 8"/>
          <p:cNvSpPr>
            <a:spLocks noChangeShapeType="1"/>
          </p:cNvSpPr>
          <p:nvPr/>
        </p:nvSpPr>
        <p:spPr bwMode="auto">
          <a:xfrm rot="-5400000" flipH="1" flipV="1">
            <a:off x="2180432" y="1794668"/>
            <a:ext cx="1828800" cy="1897063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85336" tIns="42668" rIns="85336" bIns="42668" anchor="ctr"/>
          <a:lstStyle/>
          <a:p>
            <a:endParaRPr lang="en-US"/>
          </a:p>
        </p:txBody>
      </p:sp>
      <p:sp>
        <p:nvSpPr>
          <p:cNvPr id="17439" name="Line 21"/>
          <p:cNvSpPr>
            <a:spLocks noChangeShapeType="1"/>
          </p:cNvSpPr>
          <p:nvPr/>
        </p:nvSpPr>
        <p:spPr bwMode="auto">
          <a:xfrm rot="16200000" flipV="1">
            <a:off x="4152900" y="4762500"/>
            <a:ext cx="152400" cy="160020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 type="none" w="sm" len="sm"/>
            <a:tailEnd type="stealth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85336" tIns="42668" rIns="85336" bIns="42668" anchor="ctr"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3000"/>
                                        <p:tgtEl>
                                          <p:spTgt spid="2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0"/>
                                        <p:tgtEl>
                                          <p:spTgt spid="307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0"/>
                                        <p:tgtEl>
                                          <p:spTgt spid="2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3000"/>
                                        <p:tgtEl>
                                          <p:spTgt spid="2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0"/>
                                        <p:tgtEl>
                                          <p:spTgt spid="307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0"/>
                                        <p:tgtEl>
                                          <p:spTgt spid="307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0"/>
                                        <p:tgtEl>
                                          <p:spTgt spid="307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0"/>
                                        <p:tgtEl>
                                          <p:spTgt spid="307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0"/>
                                        <p:tgtEl>
                                          <p:spTgt spid="307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0"/>
                                        <p:tgtEl>
                                          <p:spTgt spid="307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3000"/>
                                        <p:tgtEl>
                                          <p:spTgt spid="20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42" grpId="0" animBg="1"/>
      <p:bldP spid="30747" grpId="0" animBg="1"/>
      <p:bldP spid="30749" grpId="0" animBg="1"/>
      <p:bldP spid="30750" grpId="0" animBg="1"/>
      <p:bldP spid="30751" grpId="0" animBg="1"/>
      <p:bldP spid="30753" grpId="0" animBg="1"/>
      <p:bldP spid="30755" grpId="0" animBg="1"/>
      <p:bldP spid="2089" grpId="0"/>
      <p:bldP spid="2106" grpId="0"/>
      <p:bldP spid="21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5"/>
          <p:cNvSpPr>
            <a:spLocks noChangeArrowheads="1"/>
          </p:cNvSpPr>
          <p:nvPr/>
        </p:nvSpPr>
        <p:spPr bwMode="auto">
          <a:xfrm rot="16200000" flipH="1">
            <a:off x="5557044" y="2615406"/>
            <a:ext cx="346075" cy="449263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12700">
            <a:solidFill>
              <a:schemeClr val="bg1">
                <a:lumMod val="75000"/>
              </a:schemeClr>
            </a:solidFill>
            <a:miter lim="800000"/>
            <a:headEnd/>
            <a:tailEnd/>
          </a:ln>
        </p:spPr>
        <p:txBody>
          <a:bodyPr vert="eaVert" wrap="none" lIns="85336" tIns="42668" rIns="85336" bIns="42668" anchor="ctr"/>
          <a:lstStyle/>
          <a:p>
            <a:pPr>
              <a:defRPr/>
            </a:pPr>
            <a:endParaRPr lang="en-US">
              <a:latin typeface="Arial" pitchFamily="34" charset="0"/>
            </a:endParaRPr>
          </a:p>
        </p:txBody>
      </p:sp>
      <p:sp>
        <p:nvSpPr>
          <p:cNvPr id="18435" name="Line 10"/>
          <p:cNvSpPr>
            <a:spLocks noChangeShapeType="1"/>
          </p:cNvSpPr>
          <p:nvPr/>
        </p:nvSpPr>
        <p:spPr bwMode="auto">
          <a:xfrm rot="-5400000" flipH="1" flipV="1">
            <a:off x="293688" y="1638300"/>
            <a:ext cx="4191000" cy="1219200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85336" tIns="42668" rIns="85336" bIns="42668" anchor="ctr"/>
          <a:lstStyle/>
          <a:p>
            <a:endParaRPr lang="en-US"/>
          </a:p>
        </p:txBody>
      </p:sp>
      <p:sp>
        <p:nvSpPr>
          <p:cNvPr id="18436" name="Line 22"/>
          <p:cNvSpPr>
            <a:spLocks noChangeShapeType="1"/>
          </p:cNvSpPr>
          <p:nvPr/>
        </p:nvSpPr>
        <p:spPr bwMode="auto">
          <a:xfrm rot="16200000" flipH="1">
            <a:off x="4036219" y="1418431"/>
            <a:ext cx="838200" cy="1963738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85336" tIns="42668" rIns="85336" bIns="42668" anchor="ctr"/>
          <a:lstStyle/>
          <a:p>
            <a:endParaRPr lang="en-US"/>
          </a:p>
        </p:txBody>
      </p:sp>
      <p:sp>
        <p:nvSpPr>
          <p:cNvPr id="18437" name="Line 27"/>
          <p:cNvSpPr>
            <a:spLocks noChangeShapeType="1"/>
          </p:cNvSpPr>
          <p:nvPr/>
        </p:nvSpPr>
        <p:spPr bwMode="auto">
          <a:xfrm rot="-5400000">
            <a:off x="3640138" y="1654175"/>
            <a:ext cx="223837" cy="3325813"/>
          </a:xfrm>
          <a:prstGeom prst="line">
            <a:avLst/>
          </a:prstGeom>
          <a:noFill/>
          <a:ln w="38100">
            <a:solidFill>
              <a:srgbClr val="99FF33"/>
            </a:solidFill>
            <a:prstDash val="sysDot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85336" tIns="42668" rIns="85336" bIns="42668" anchor="ctr"/>
          <a:lstStyle/>
          <a:p>
            <a:endParaRPr lang="en-US"/>
          </a:p>
        </p:txBody>
      </p:sp>
      <p:sp>
        <p:nvSpPr>
          <p:cNvPr id="18438" name="Line 29"/>
          <p:cNvSpPr>
            <a:spLocks noChangeShapeType="1"/>
          </p:cNvSpPr>
          <p:nvPr/>
        </p:nvSpPr>
        <p:spPr bwMode="auto">
          <a:xfrm rot="16200000" flipH="1">
            <a:off x="3921919" y="1610519"/>
            <a:ext cx="1081088" cy="1898650"/>
          </a:xfrm>
          <a:prstGeom prst="line">
            <a:avLst/>
          </a:prstGeom>
          <a:noFill/>
          <a:ln w="38100">
            <a:solidFill>
              <a:srgbClr val="FF0000"/>
            </a:solidFill>
            <a:prstDash val="sysDot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85336" tIns="42668" rIns="85336" bIns="42668" anchor="ctr"/>
          <a:lstStyle/>
          <a:p>
            <a:endParaRPr lang="en-US"/>
          </a:p>
        </p:txBody>
      </p:sp>
      <p:sp>
        <p:nvSpPr>
          <p:cNvPr id="18439" name="Line 33"/>
          <p:cNvSpPr>
            <a:spLocks noChangeShapeType="1"/>
          </p:cNvSpPr>
          <p:nvPr/>
        </p:nvSpPr>
        <p:spPr bwMode="auto">
          <a:xfrm rot="-5400000">
            <a:off x="3324225" y="1311276"/>
            <a:ext cx="852487" cy="3382962"/>
          </a:xfrm>
          <a:prstGeom prst="line">
            <a:avLst/>
          </a:prstGeom>
          <a:noFill/>
          <a:ln w="38100">
            <a:solidFill>
              <a:srgbClr val="FF0000"/>
            </a:solidFill>
            <a:prstDash val="sysDot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85336" tIns="42668" rIns="85336" bIns="42668" anchor="ctr"/>
          <a:lstStyle/>
          <a:p>
            <a:endParaRPr lang="en-US"/>
          </a:p>
        </p:txBody>
      </p:sp>
      <p:sp>
        <p:nvSpPr>
          <p:cNvPr id="18440" name="Line 35"/>
          <p:cNvSpPr>
            <a:spLocks noChangeShapeType="1"/>
          </p:cNvSpPr>
          <p:nvPr/>
        </p:nvSpPr>
        <p:spPr bwMode="auto">
          <a:xfrm rot="16200000" flipH="1">
            <a:off x="4269581" y="1320007"/>
            <a:ext cx="481013" cy="1866900"/>
          </a:xfrm>
          <a:prstGeom prst="line">
            <a:avLst/>
          </a:prstGeom>
          <a:noFill/>
          <a:ln w="38100">
            <a:solidFill>
              <a:srgbClr val="99FF33"/>
            </a:solidFill>
            <a:prstDash val="sysDot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85336" tIns="42668" rIns="85336" bIns="42668" anchor="ctr"/>
          <a:lstStyle/>
          <a:p>
            <a:endParaRPr lang="en-US"/>
          </a:p>
        </p:txBody>
      </p:sp>
      <p:sp>
        <p:nvSpPr>
          <p:cNvPr id="18441" name="Line 7"/>
          <p:cNvSpPr>
            <a:spLocks noChangeShapeType="1"/>
          </p:cNvSpPr>
          <p:nvPr/>
        </p:nvSpPr>
        <p:spPr bwMode="auto">
          <a:xfrm rot="5400000" flipH="1">
            <a:off x="5213350" y="3100388"/>
            <a:ext cx="466725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85336" tIns="42668" rIns="85336" bIns="42668" anchor="ctr"/>
          <a:lstStyle/>
          <a:p>
            <a:endParaRPr lang="en-US"/>
          </a:p>
        </p:txBody>
      </p:sp>
      <p:sp>
        <p:nvSpPr>
          <p:cNvPr id="18442" name="Line 49"/>
          <p:cNvSpPr>
            <a:spLocks noChangeShapeType="1"/>
          </p:cNvSpPr>
          <p:nvPr/>
        </p:nvSpPr>
        <p:spPr bwMode="auto">
          <a:xfrm rot="-5400000">
            <a:off x="5223670" y="2545556"/>
            <a:ext cx="430212" cy="317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85336" tIns="42668" rIns="85336" bIns="42668" anchor="ctr"/>
          <a:lstStyle/>
          <a:p>
            <a:endParaRPr lang="en-US"/>
          </a:p>
        </p:txBody>
      </p:sp>
      <p:sp>
        <p:nvSpPr>
          <p:cNvPr id="18443" name="Line 10"/>
          <p:cNvSpPr>
            <a:spLocks noChangeShapeType="1"/>
          </p:cNvSpPr>
          <p:nvPr/>
        </p:nvSpPr>
        <p:spPr bwMode="auto">
          <a:xfrm rot="5400000" flipH="1">
            <a:off x="1479551" y="1671637"/>
            <a:ext cx="4191000" cy="1152525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85336" tIns="42668" rIns="85336" bIns="42668" anchor="ctr"/>
          <a:lstStyle/>
          <a:p>
            <a:endParaRPr lang="en-US"/>
          </a:p>
        </p:txBody>
      </p:sp>
      <p:cxnSp>
        <p:nvCxnSpPr>
          <p:cNvPr id="18444" name="Straight Connector 63"/>
          <p:cNvCxnSpPr>
            <a:cxnSpLocks noChangeShapeType="1"/>
            <a:endCxn id="18436" idx="1"/>
          </p:cNvCxnSpPr>
          <p:nvPr/>
        </p:nvCxnSpPr>
        <p:spPr bwMode="auto">
          <a:xfrm flipV="1">
            <a:off x="2062163" y="2819400"/>
            <a:ext cx="3386137" cy="609600"/>
          </a:xfrm>
          <a:prstGeom prst="line">
            <a:avLst/>
          </a:prstGeom>
          <a:noFill/>
          <a:ln w="28575" algn="ctr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3577" name="Oval 25"/>
          <p:cNvSpPr>
            <a:spLocks noChangeArrowheads="1"/>
          </p:cNvSpPr>
          <p:nvPr/>
        </p:nvSpPr>
        <p:spPr bwMode="auto">
          <a:xfrm>
            <a:off x="2965450" y="103188"/>
            <a:ext cx="69850" cy="1143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lIns="85336" tIns="42668" rIns="85336" bIns="42668" anchor="ctr"/>
          <a:lstStyle/>
          <a:p>
            <a:pPr>
              <a:defRPr/>
            </a:pPr>
            <a:endParaRPr lang="en-US">
              <a:latin typeface="Arial" pitchFamily="34" charset="0"/>
            </a:endParaRPr>
          </a:p>
        </p:txBody>
      </p:sp>
      <p:sp>
        <p:nvSpPr>
          <p:cNvPr id="18446" name="Text Box 27"/>
          <p:cNvSpPr txBox="1">
            <a:spLocks noChangeArrowheads="1"/>
          </p:cNvSpPr>
          <p:nvPr/>
        </p:nvSpPr>
        <p:spPr bwMode="auto">
          <a:xfrm>
            <a:off x="3505200" y="350838"/>
            <a:ext cx="5386388" cy="639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5336" tIns="42668" rIns="85336" bIns="42668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 sz="3600">
                <a:solidFill>
                  <a:srgbClr val="FFFF00"/>
                </a:solidFill>
              </a:rPr>
              <a:t>Confocal imaging in skin</a:t>
            </a:r>
          </a:p>
        </p:txBody>
      </p:sp>
      <p:sp>
        <p:nvSpPr>
          <p:cNvPr id="18447" name="Freeform 2" descr="Brown marble"/>
          <p:cNvSpPr>
            <a:spLocks/>
          </p:cNvSpPr>
          <p:nvPr/>
        </p:nvSpPr>
        <p:spPr bwMode="auto">
          <a:xfrm>
            <a:off x="431800" y="4713288"/>
            <a:ext cx="4597400" cy="2144712"/>
          </a:xfrm>
          <a:custGeom>
            <a:avLst/>
            <a:gdLst>
              <a:gd name="T0" fmla="*/ 2147483647 w 2736"/>
              <a:gd name="T1" fmla="*/ 0 h 1050"/>
              <a:gd name="T2" fmla="*/ 2147483647 w 2736"/>
              <a:gd name="T3" fmla="*/ 2147483647 h 1050"/>
              <a:gd name="T4" fmla="*/ 2147483647 w 2736"/>
              <a:gd name="T5" fmla="*/ 2147483647 h 1050"/>
              <a:gd name="T6" fmla="*/ 2147483647 w 2736"/>
              <a:gd name="T7" fmla="*/ 2147483647 h 1050"/>
              <a:gd name="T8" fmla="*/ 2147483647 w 2736"/>
              <a:gd name="T9" fmla="*/ 2147483647 h 1050"/>
              <a:gd name="T10" fmla="*/ 2147483647 w 2736"/>
              <a:gd name="T11" fmla="*/ 2147483647 h 1050"/>
              <a:gd name="T12" fmla="*/ 2147483647 w 2736"/>
              <a:gd name="T13" fmla="*/ 2147483647 h 1050"/>
              <a:gd name="T14" fmla="*/ 2147483647 w 2736"/>
              <a:gd name="T15" fmla="*/ 2147483647 h 1050"/>
              <a:gd name="T16" fmla="*/ 2147483647 w 2736"/>
              <a:gd name="T17" fmla="*/ 2147483647 h 1050"/>
              <a:gd name="T18" fmla="*/ 2147483647 w 2736"/>
              <a:gd name="T19" fmla="*/ 2147483647 h 1050"/>
              <a:gd name="T20" fmla="*/ 2147483647 w 2736"/>
              <a:gd name="T21" fmla="*/ 2147483647 h 1050"/>
              <a:gd name="T22" fmla="*/ 2147483647 w 2736"/>
              <a:gd name="T23" fmla="*/ 2147483647 h 1050"/>
              <a:gd name="T24" fmla="*/ 2147483647 w 2736"/>
              <a:gd name="T25" fmla="*/ 2147483647 h 1050"/>
              <a:gd name="T26" fmla="*/ 2147483647 w 2736"/>
              <a:gd name="T27" fmla="*/ 2147483647 h 1050"/>
              <a:gd name="T28" fmla="*/ 2147483647 w 2736"/>
              <a:gd name="T29" fmla="*/ 2147483647 h 1050"/>
              <a:gd name="T30" fmla="*/ 2147483647 w 2736"/>
              <a:gd name="T31" fmla="*/ 2147483647 h 1050"/>
              <a:gd name="T32" fmla="*/ 2147483647 w 2736"/>
              <a:gd name="T33" fmla="*/ 2147483647 h 1050"/>
              <a:gd name="T34" fmla="*/ 2147483647 w 2736"/>
              <a:gd name="T35" fmla="*/ 2147483647 h 1050"/>
              <a:gd name="T36" fmla="*/ 2147483647 w 2736"/>
              <a:gd name="T37" fmla="*/ 2147483647 h 1050"/>
              <a:gd name="T38" fmla="*/ 2147483647 w 2736"/>
              <a:gd name="T39" fmla="*/ 2147483647 h 1050"/>
              <a:gd name="T40" fmla="*/ 2147483647 w 2736"/>
              <a:gd name="T41" fmla="*/ 2147483647 h 1050"/>
              <a:gd name="T42" fmla="*/ 2147483647 w 2736"/>
              <a:gd name="T43" fmla="*/ 2147483647 h 1050"/>
              <a:gd name="T44" fmla="*/ 2147483647 w 2736"/>
              <a:gd name="T45" fmla="*/ 2147483647 h 1050"/>
              <a:gd name="T46" fmla="*/ 2147483647 w 2736"/>
              <a:gd name="T47" fmla="*/ 2147483647 h 1050"/>
              <a:gd name="T48" fmla="*/ 2147483647 w 2736"/>
              <a:gd name="T49" fmla="*/ 2147483647 h 1050"/>
              <a:gd name="T50" fmla="*/ 2147483647 w 2736"/>
              <a:gd name="T51" fmla="*/ 2147483647 h 1050"/>
              <a:gd name="T52" fmla="*/ 2147483647 w 2736"/>
              <a:gd name="T53" fmla="*/ 2147483647 h 1050"/>
              <a:gd name="T54" fmla="*/ 2147483647 w 2736"/>
              <a:gd name="T55" fmla="*/ 2147483647 h 1050"/>
              <a:gd name="T56" fmla="*/ 2147483647 w 2736"/>
              <a:gd name="T57" fmla="*/ 2147483647 h 1050"/>
              <a:gd name="T58" fmla="*/ 2147483647 w 2736"/>
              <a:gd name="T59" fmla="*/ 2147483647 h 1050"/>
              <a:gd name="T60" fmla="*/ 2147483647 w 2736"/>
              <a:gd name="T61" fmla="*/ 2147483647 h 1050"/>
              <a:gd name="T62" fmla="*/ 2147483647 w 2736"/>
              <a:gd name="T63" fmla="*/ 2147483647 h 1050"/>
              <a:gd name="T64" fmla="*/ 2147483647 w 2736"/>
              <a:gd name="T65" fmla="*/ 2147483647 h 1050"/>
              <a:gd name="T66" fmla="*/ 2147483647 w 2736"/>
              <a:gd name="T67" fmla="*/ 2147483647 h 1050"/>
              <a:gd name="T68" fmla="*/ 2147483647 w 2736"/>
              <a:gd name="T69" fmla="*/ 2147483647 h 1050"/>
              <a:gd name="T70" fmla="*/ 2147483647 w 2736"/>
              <a:gd name="T71" fmla="*/ 2147483647 h 1050"/>
              <a:gd name="T72" fmla="*/ 2147483647 w 2736"/>
              <a:gd name="T73" fmla="*/ 2147483647 h 1050"/>
              <a:gd name="T74" fmla="*/ 2147483647 w 2736"/>
              <a:gd name="T75" fmla="*/ 2147483647 h 1050"/>
              <a:gd name="T76" fmla="*/ 2147483647 w 2736"/>
              <a:gd name="T77" fmla="*/ 2147483647 h 1050"/>
              <a:gd name="T78" fmla="*/ 2147483647 w 2736"/>
              <a:gd name="T79" fmla="*/ 2147483647 h 1050"/>
              <a:gd name="T80" fmla="*/ 2147483647 w 2736"/>
              <a:gd name="T81" fmla="*/ 2147483647 h 1050"/>
              <a:gd name="T82" fmla="*/ 2147483647 w 2736"/>
              <a:gd name="T83" fmla="*/ 2147483647 h 1050"/>
              <a:gd name="T84" fmla="*/ 2147483647 w 2736"/>
              <a:gd name="T85" fmla="*/ 2147483647 h 1050"/>
              <a:gd name="T86" fmla="*/ 2147483647 w 2736"/>
              <a:gd name="T87" fmla="*/ 2147483647 h 1050"/>
              <a:gd name="T88" fmla="*/ 2147483647 w 2736"/>
              <a:gd name="T89" fmla="*/ 2147483647 h 1050"/>
              <a:gd name="T90" fmla="*/ 2147483647 w 2736"/>
              <a:gd name="T91" fmla="*/ 2147483647 h 1050"/>
              <a:gd name="T92" fmla="*/ 2147483647 w 2736"/>
              <a:gd name="T93" fmla="*/ 2147483647 h 1050"/>
              <a:gd name="T94" fmla="*/ 2147483647 w 2736"/>
              <a:gd name="T95" fmla="*/ 2147483647 h 1050"/>
              <a:gd name="T96" fmla="*/ 2147483647 w 2736"/>
              <a:gd name="T97" fmla="*/ 2147483647 h 1050"/>
              <a:gd name="T98" fmla="*/ 2147483647 w 2736"/>
              <a:gd name="T99" fmla="*/ 2147483647 h 1050"/>
              <a:gd name="T100" fmla="*/ 2147483647 w 2736"/>
              <a:gd name="T101" fmla="*/ 2147483647 h 1050"/>
              <a:gd name="T102" fmla="*/ 2147483647 w 2736"/>
              <a:gd name="T103" fmla="*/ 2147483647 h 1050"/>
              <a:gd name="T104" fmla="*/ 2147483647 w 2736"/>
              <a:gd name="T105" fmla="*/ 2147483647 h 1050"/>
              <a:gd name="T106" fmla="*/ 2147483647 w 2736"/>
              <a:gd name="T107" fmla="*/ 2147483647 h 1050"/>
              <a:gd name="T108" fmla="*/ 2147483647 w 2736"/>
              <a:gd name="T109" fmla="*/ 2147483647 h 1050"/>
              <a:gd name="T110" fmla="*/ 2147483647 w 2736"/>
              <a:gd name="T111" fmla="*/ 2147483647 h 1050"/>
              <a:gd name="T112" fmla="*/ 2147483647 w 2736"/>
              <a:gd name="T113" fmla="*/ 2147483647 h 1050"/>
              <a:gd name="T114" fmla="*/ 2147483647 w 2736"/>
              <a:gd name="T115" fmla="*/ 2147483647 h 1050"/>
              <a:gd name="T116" fmla="*/ 2147483647 w 2736"/>
              <a:gd name="T117" fmla="*/ 2147483647 h 1050"/>
              <a:gd name="T118" fmla="*/ 2147483647 w 2736"/>
              <a:gd name="T119" fmla="*/ 2147483647 h 1050"/>
              <a:gd name="T120" fmla="*/ 2147483647 w 2736"/>
              <a:gd name="T121" fmla="*/ 0 h 1050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2736"/>
              <a:gd name="T184" fmla="*/ 0 h 1050"/>
              <a:gd name="T185" fmla="*/ 2736 w 2736"/>
              <a:gd name="T186" fmla="*/ 1050 h 1050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2736" h="1050">
                <a:moveTo>
                  <a:pt x="48" y="0"/>
                </a:moveTo>
                <a:cubicBezTo>
                  <a:pt x="153" y="5"/>
                  <a:pt x="172" y="16"/>
                  <a:pt x="282" y="11"/>
                </a:cubicBezTo>
                <a:cubicBezTo>
                  <a:pt x="539" y="14"/>
                  <a:pt x="783" y="29"/>
                  <a:pt x="1034" y="37"/>
                </a:cubicBezTo>
                <a:cubicBezTo>
                  <a:pt x="1075" y="58"/>
                  <a:pt x="1124" y="34"/>
                  <a:pt x="1168" y="27"/>
                </a:cubicBezTo>
                <a:cubicBezTo>
                  <a:pt x="1211" y="29"/>
                  <a:pt x="1253" y="37"/>
                  <a:pt x="1296" y="37"/>
                </a:cubicBezTo>
                <a:cubicBezTo>
                  <a:pt x="1314" y="37"/>
                  <a:pt x="1336" y="20"/>
                  <a:pt x="1354" y="16"/>
                </a:cubicBezTo>
                <a:cubicBezTo>
                  <a:pt x="1427" y="22"/>
                  <a:pt x="1397" y="22"/>
                  <a:pt x="1445" y="37"/>
                </a:cubicBezTo>
                <a:cubicBezTo>
                  <a:pt x="1486" y="33"/>
                  <a:pt x="1531" y="23"/>
                  <a:pt x="1568" y="48"/>
                </a:cubicBezTo>
                <a:cubicBezTo>
                  <a:pt x="1687" y="41"/>
                  <a:pt x="1806" y="50"/>
                  <a:pt x="1925" y="53"/>
                </a:cubicBezTo>
                <a:cubicBezTo>
                  <a:pt x="1946" y="64"/>
                  <a:pt x="1959" y="78"/>
                  <a:pt x="1978" y="91"/>
                </a:cubicBezTo>
                <a:cubicBezTo>
                  <a:pt x="2029" y="85"/>
                  <a:pt x="2067" y="67"/>
                  <a:pt x="2117" y="59"/>
                </a:cubicBezTo>
                <a:cubicBezTo>
                  <a:pt x="2171" y="64"/>
                  <a:pt x="2185" y="76"/>
                  <a:pt x="2234" y="69"/>
                </a:cubicBezTo>
                <a:cubicBezTo>
                  <a:pt x="2239" y="67"/>
                  <a:pt x="2245" y="66"/>
                  <a:pt x="2250" y="64"/>
                </a:cubicBezTo>
                <a:cubicBezTo>
                  <a:pt x="2256" y="61"/>
                  <a:pt x="2260" y="56"/>
                  <a:pt x="2266" y="53"/>
                </a:cubicBezTo>
                <a:cubicBezTo>
                  <a:pt x="2296" y="40"/>
                  <a:pt x="2331" y="33"/>
                  <a:pt x="2362" y="21"/>
                </a:cubicBezTo>
                <a:cubicBezTo>
                  <a:pt x="2464" y="24"/>
                  <a:pt x="2573" y="11"/>
                  <a:pt x="2672" y="37"/>
                </a:cubicBezTo>
                <a:cubicBezTo>
                  <a:pt x="2684" y="76"/>
                  <a:pt x="2674" y="117"/>
                  <a:pt x="2688" y="155"/>
                </a:cubicBezTo>
                <a:cubicBezTo>
                  <a:pt x="2666" y="187"/>
                  <a:pt x="2673" y="203"/>
                  <a:pt x="2677" y="245"/>
                </a:cubicBezTo>
                <a:cubicBezTo>
                  <a:pt x="2681" y="356"/>
                  <a:pt x="2673" y="346"/>
                  <a:pt x="2693" y="411"/>
                </a:cubicBezTo>
                <a:cubicBezTo>
                  <a:pt x="2689" y="438"/>
                  <a:pt x="2685" y="455"/>
                  <a:pt x="2677" y="480"/>
                </a:cubicBezTo>
                <a:cubicBezTo>
                  <a:pt x="2692" y="667"/>
                  <a:pt x="2673" y="569"/>
                  <a:pt x="2704" y="651"/>
                </a:cubicBezTo>
                <a:cubicBezTo>
                  <a:pt x="2697" y="896"/>
                  <a:pt x="2736" y="804"/>
                  <a:pt x="2666" y="896"/>
                </a:cubicBezTo>
                <a:cubicBezTo>
                  <a:pt x="2664" y="939"/>
                  <a:pt x="2689" y="992"/>
                  <a:pt x="2661" y="1024"/>
                </a:cubicBezTo>
                <a:cubicBezTo>
                  <a:pt x="2639" y="1050"/>
                  <a:pt x="2594" y="1021"/>
                  <a:pt x="2560" y="1019"/>
                </a:cubicBezTo>
                <a:cubicBezTo>
                  <a:pt x="2508" y="1016"/>
                  <a:pt x="2405" y="1008"/>
                  <a:pt x="2405" y="1008"/>
                </a:cubicBezTo>
                <a:cubicBezTo>
                  <a:pt x="2372" y="985"/>
                  <a:pt x="2322" y="982"/>
                  <a:pt x="2282" y="976"/>
                </a:cubicBezTo>
                <a:cubicBezTo>
                  <a:pt x="2232" y="978"/>
                  <a:pt x="2183" y="978"/>
                  <a:pt x="2133" y="981"/>
                </a:cubicBezTo>
                <a:cubicBezTo>
                  <a:pt x="2100" y="983"/>
                  <a:pt x="2064" y="1014"/>
                  <a:pt x="2032" y="1024"/>
                </a:cubicBezTo>
                <a:cubicBezTo>
                  <a:pt x="1987" y="1019"/>
                  <a:pt x="1943" y="1009"/>
                  <a:pt x="1898" y="1003"/>
                </a:cubicBezTo>
                <a:cubicBezTo>
                  <a:pt x="1710" y="1015"/>
                  <a:pt x="1698" y="1017"/>
                  <a:pt x="1408" y="1003"/>
                </a:cubicBezTo>
                <a:cubicBezTo>
                  <a:pt x="1396" y="1002"/>
                  <a:pt x="1392" y="985"/>
                  <a:pt x="1381" y="981"/>
                </a:cubicBezTo>
                <a:cubicBezTo>
                  <a:pt x="1365" y="958"/>
                  <a:pt x="1349" y="960"/>
                  <a:pt x="1322" y="955"/>
                </a:cubicBezTo>
                <a:cubicBezTo>
                  <a:pt x="1246" y="927"/>
                  <a:pt x="1162" y="951"/>
                  <a:pt x="1082" y="939"/>
                </a:cubicBezTo>
                <a:cubicBezTo>
                  <a:pt x="1051" y="927"/>
                  <a:pt x="1023" y="912"/>
                  <a:pt x="992" y="901"/>
                </a:cubicBezTo>
                <a:cubicBezTo>
                  <a:pt x="969" y="905"/>
                  <a:pt x="945" y="905"/>
                  <a:pt x="922" y="912"/>
                </a:cubicBezTo>
                <a:cubicBezTo>
                  <a:pt x="863" y="930"/>
                  <a:pt x="954" y="919"/>
                  <a:pt x="885" y="928"/>
                </a:cubicBezTo>
                <a:cubicBezTo>
                  <a:pt x="771" y="943"/>
                  <a:pt x="880" y="924"/>
                  <a:pt x="800" y="939"/>
                </a:cubicBezTo>
                <a:cubicBezTo>
                  <a:pt x="725" y="986"/>
                  <a:pt x="627" y="934"/>
                  <a:pt x="544" y="960"/>
                </a:cubicBezTo>
                <a:cubicBezTo>
                  <a:pt x="518" y="955"/>
                  <a:pt x="499" y="945"/>
                  <a:pt x="474" y="939"/>
                </a:cubicBezTo>
                <a:cubicBezTo>
                  <a:pt x="455" y="926"/>
                  <a:pt x="437" y="925"/>
                  <a:pt x="416" y="917"/>
                </a:cubicBezTo>
                <a:cubicBezTo>
                  <a:pt x="412" y="917"/>
                  <a:pt x="366" y="920"/>
                  <a:pt x="352" y="928"/>
                </a:cubicBezTo>
                <a:cubicBezTo>
                  <a:pt x="341" y="934"/>
                  <a:pt x="333" y="948"/>
                  <a:pt x="320" y="949"/>
                </a:cubicBezTo>
                <a:cubicBezTo>
                  <a:pt x="299" y="951"/>
                  <a:pt x="277" y="953"/>
                  <a:pt x="256" y="955"/>
                </a:cubicBezTo>
                <a:cubicBezTo>
                  <a:pt x="205" y="978"/>
                  <a:pt x="226" y="977"/>
                  <a:pt x="149" y="971"/>
                </a:cubicBezTo>
                <a:cubicBezTo>
                  <a:pt x="137" y="966"/>
                  <a:pt x="123" y="967"/>
                  <a:pt x="112" y="960"/>
                </a:cubicBezTo>
                <a:cubicBezTo>
                  <a:pt x="107" y="956"/>
                  <a:pt x="105" y="949"/>
                  <a:pt x="101" y="944"/>
                </a:cubicBezTo>
                <a:cubicBezTo>
                  <a:pt x="79" y="918"/>
                  <a:pt x="83" y="924"/>
                  <a:pt x="53" y="912"/>
                </a:cubicBezTo>
                <a:cubicBezTo>
                  <a:pt x="37" y="889"/>
                  <a:pt x="42" y="879"/>
                  <a:pt x="64" y="864"/>
                </a:cubicBezTo>
                <a:cubicBezTo>
                  <a:pt x="77" y="844"/>
                  <a:pt x="79" y="828"/>
                  <a:pt x="96" y="811"/>
                </a:cubicBezTo>
                <a:cubicBezTo>
                  <a:pt x="98" y="804"/>
                  <a:pt x="103" y="796"/>
                  <a:pt x="101" y="789"/>
                </a:cubicBezTo>
                <a:cubicBezTo>
                  <a:pt x="99" y="782"/>
                  <a:pt x="90" y="779"/>
                  <a:pt x="85" y="773"/>
                </a:cubicBezTo>
                <a:cubicBezTo>
                  <a:pt x="66" y="751"/>
                  <a:pt x="46" y="738"/>
                  <a:pt x="21" y="725"/>
                </a:cubicBezTo>
                <a:cubicBezTo>
                  <a:pt x="9" y="707"/>
                  <a:pt x="0" y="703"/>
                  <a:pt x="16" y="677"/>
                </a:cubicBezTo>
                <a:cubicBezTo>
                  <a:pt x="24" y="664"/>
                  <a:pt x="48" y="645"/>
                  <a:pt x="48" y="645"/>
                </a:cubicBezTo>
                <a:cubicBezTo>
                  <a:pt x="73" y="564"/>
                  <a:pt x="59" y="624"/>
                  <a:pt x="48" y="459"/>
                </a:cubicBezTo>
                <a:cubicBezTo>
                  <a:pt x="47" y="438"/>
                  <a:pt x="16" y="405"/>
                  <a:pt x="16" y="405"/>
                </a:cubicBezTo>
                <a:cubicBezTo>
                  <a:pt x="24" y="370"/>
                  <a:pt x="31" y="387"/>
                  <a:pt x="58" y="368"/>
                </a:cubicBezTo>
                <a:cubicBezTo>
                  <a:pt x="53" y="296"/>
                  <a:pt x="52" y="294"/>
                  <a:pt x="32" y="240"/>
                </a:cubicBezTo>
                <a:cubicBezTo>
                  <a:pt x="45" y="199"/>
                  <a:pt x="44" y="212"/>
                  <a:pt x="74" y="192"/>
                </a:cubicBezTo>
                <a:cubicBezTo>
                  <a:pt x="97" y="158"/>
                  <a:pt x="73" y="130"/>
                  <a:pt x="53" y="101"/>
                </a:cubicBezTo>
                <a:cubicBezTo>
                  <a:pt x="41" y="62"/>
                  <a:pt x="21" y="50"/>
                  <a:pt x="48" y="0"/>
                </a:cubicBezTo>
                <a:close/>
              </a:path>
            </a:pathLst>
          </a:custGeom>
          <a:blipFill dpi="0" rotWithShape="0">
            <a:blip r:embed="rId3" cstate="print"/>
            <a:srcRect/>
            <a:tile tx="0" ty="0" sx="100000" sy="100000" flip="none" algn="tl"/>
          </a:blipFill>
          <a:ln w="9525">
            <a:solidFill>
              <a:srgbClr val="996633"/>
            </a:solidFill>
            <a:round/>
            <a:headEnd/>
            <a:tailEnd/>
          </a:ln>
        </p:spPr>
        <p:txBody>
          <a:bodyPr lIns="85336" tIns="42668" rIns="85336" bIns="42668"/>
          <a:lstStyle/>
          <a:p>
            <a:endParaRPr lang="en-US"/>
          </a:p>
        </p:txBody>
      </p:sp>
      <p:sp>
        <p:nvSpPr>
          <p:cNvPr id="18448" name="Rectangle 36"/>
          <p:cNvSpPr>
            <a:spLocks noChangeArrowheads="1"/>
          </p:cNvSpPr>
          <p:nvPr/>
        </p:nvSpPr>
        <p:spPr bwMode="auto">
          <a:xfrm flipH="1">
            <a:off x="6235700" y="3570288"/>
            <a:ext cx="2728913" cy="91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5928" tIns="42965" rIns="85928" bIns="4296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 sz="2700" i="1">
                <a:latin typeface="Times" pitchFamily="18" charset="0"/>
              </a:rPr>
              <a:t>En face</a:t>
            </a:r>
            <a:r>
              <a:rPr lang="en-US" altLang="en-US" sz="2700">
                <a:latin typeface="Times" pitchFamily="18" charset="0"/>
              </a:rPr>
              <a:t> </a:t>
            </a:r>
          </a:p>
          <a:p>
            <a:r>
              <a:rPr lang="en-US" altLang="en-US" sz="2700">
                <a:latin typeface="Times" pitchFamily="18" charset="0"/>
              </a:rPr>
              <a:t>confocal images</a:t>
            </a:r>
          </a:p>
        </p:txBody>
      </p:sp>
      <p:grpSp>
        <p:nvGrpSpPr>
          <p:cNvPr id="6" name="Group 46"/>
          <p:cNvGrpSpPr>
            <a:grpSpLocks/>
          </p:cNvGrpSpPr>
          <p:nvPr/>
        </p:nvGrpSpPr>
        <p:grpSpPr bwMode="auto">
          <a:xfrm>
            <a:off x="995363" y="4191000"/>
            <a:ext cx="7843837" cy="1693863"/>
            <a:chOff x="1244" y="2640"/>
            <a:chExt cx="5559" cy="1067"/>
          </a:xfrm>
        </p:grpSpPr>
        <p:sp>
          <p:nvSpPr>
            <p:cNvPr id="18457" name="Rectangle 36"/>
            <p:cNvSpPr>
              <a:spLocks noChangeArrowheads="1"/>
            </p:cNvSpPr>
            <p:nvPr/>
          </p:nvSpPr>
          <p:spPr bwMode="auto">
            <a:xfrm flipH="1">
              <a:off x="4177" y="3152"/>
              <a:ext cx="2626" cy="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2075" tIns="46038" rIns="92075" bIns="46038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altLang="en-US" sz="2700">
                  <a:latin typeface="Times" pitchFamily="18" charset="0"/>
                </a:rPr>
                <a:t> </a:t>
              </a:r>
              <a:r>
                <a:rPr lang="en-US" altLang="en-US" sz="2700" i="1">
                  <a:latin typeface="Times" pitchFamily="18" charset="0"/>
                </a:rPr>
                <a:t>En face</a:t>
              </a:r>
              <a:r>
                <a:rPr lang="en-US" altLang="en-US" sz="2700">
                  <a:latin typeface="Times" pitchFamily="18" charset="0"/>
                </a:rPr>
                <a:t> optical section </a:t>
              </a:r>
            </a:p>
          </p:txBody>
        </p:sp>
        <p:grpSp>
          <p:nvGrpSpPr>
            <p:cNvPr id="18458" name="Group 44"/>
            <p:cNvGrpSpPr>
              <a:grpSpLocks/>
            </p:cNvGrpSpPr>
            <p:nvPr/>
          </p:nvGrpSpPr>
          <p:grpSpPr bwMode="auto">
            <a:xfrm>
              <a:off x="1244" y="2640"/>
              <a:ext cx="2971" cy="1067"/>
              <a:chOff x="1244" y="2640"/>
              <a:chExt cx="2971" cy="1067"/>
            </a:xfrm>
          </p:grpSpPr>
          <p:sp>
            <p:nvSpPr>
              <p:cNvPr id="18459" name="Line 30"/>
              <p:cNvSpPr>
                <a:spLocks noChangeShapeType="1"/>
              </p:cNvSpPr>
              <p:nvPr/>
            </p:nvSpPr>
            <p:spPr bwMode="auto">
              <a:xfrm rot="16200000" flipV="1">
                <a:off x="1755" y="2793"/>
                <a:ext cx="971" cy="858"/>
              </a:xfrm>
              <a:prstGeom prst="line">
                <a:avLst/>
              </a:prstGeom>
              <a:noFill/>
              <a:ln w="38100">
                <a:solidFill>
                  <a:srgbClr val="99FF33"/>
                </a:solidFill>
                <a:prstDash val="sysDot"/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8460" name="Line 31"/>
              <p:cNvSpPr>
                <a:spLocks noChangeShapeType="1"/>
              </p:cNvSpPr>
              <p:nvPr/>
            </p:nvSpPr>
            <p:spPr bwMode="auto">
              <a:xfrm rot="-5400000">
                <a:off x="2600" y="2827"/>
                <a:ext cx="954" cy="799"/>
              </a:xfrm>
              <a:prstGeom prst="line">
                <a:avLst/>
              </a:prstGeom>
              <a:noFill/>
              <a:ln w="38100">
                <a:solidFill>
                  <a:srgbClr val="99FF33"/>
                </a:solidFill>
                <a:prstDash val="sysDot"/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18461" name="Group 13"/>
              <p:cNvGrpSpPr>
                <a:grpSpLocks/>
              </p:cNvGrpSpPr>
              <p:nvPr/>
            </p:nvGrpSpPr>
            <p:grpSpPr bwMode="auto">
              <a:xfrm>
                <a:off x="1795" y="2742"/>
                <a:ext cx="1686" cy="539"/>
                <a:chOff x="1795" y="2742"/>
                <a:chExt cx="1686" cy="475"/>
              </a:xfrm>
            </p:grpSpPr>
            <p:sp>
              <p:nvSpPr>
                <p:cNvPr id="18476" name="Line 24"/>
                <p:cNvSpPr>
                  <a:spLocks noChangeShapeType="1"/>
                </p:cNvSpPr>
                <p:nvPr/>
              </p:nvSpPr>
              <p:spPr bwMode="auto">
                <a:xfrm rot="16200000" flipH="1">
                  <a:off x="1989" y="2549"/>
                  <a:ext cx="475" cy="862"/>
                </a:xfrm>
                <a:prstGeom prst="line">
                  <a:avLst/>
                </a:prstGeom>
                <a:noFill/>
                <a:ln w="38100">
                  <a:solidFill>
                    <a:srgbClr val="FF0000"/>
                  </a:solidFill>
                  <a:prstDash val="sysDot"/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477" name="Line 34"/>
                <p:cNvSpPr>
                  <a:spLocks noChangeShapeType="1"/>
                </p:cNvSpPr>
                <p:nvPr/>
              </p:nvSpPr>
              <p:spPr bwMode="auto">
                <a:xfrm rot="5400000" flipH="1" flipV="1">
                  <a:off x="2841" y="2570"/>
                  <a:ext cx="458" cy="819"/>
                </a:xfrm>
                <a:prstGeom prst="line">
                  <a:avLst/>
                </a:prstGeom>
                <a:noFill/>
                <a:ln w="38100">
                  <a:solidFill>
                    <a:srgbClr val="FF0000"/>
                  </a:solidFill>
                  <a:prstDash val="sysDot"/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8462" name="Group 21"/>
              <p:cNvGrpSpPr>
                <a:grpSpLocks/>
              </p:cNvGrpSpPr>
              <p:nvPr/>
            </p:nvGrpSpPr>
            <p:grpSpPr bwMode="auto">
              <a:xfrm>
                <a:off x="1800" y="2736"/>
                <a:ext cx="1680" cy="767"/>
                <a:chOff x="1800" y="2736"/>
                <a:chExt cx="1680" cy="767"/>
              </a:xfrm>
            </p:grpSpPr>
            <p:sp>
              <p:nvSpPr>
                <p:cNvPr id="2" name="Line 10"/>
                <p:cNvSpPr>
                  <a:spLocks noChangeShapeType="1"/>
                </p:cNvSpPr>
                <p:nvPr/>
              </p:nvSpPr>
              <p:spPr bwMode="auto">
                <a:xfrm rot="16200000" flipH="1" flipV="1">
                  <a:off x="2712" y="2687"/>
                  <a:ext cx="720" cy="819"/>
                </a:xfrm>
                <a:prstGeom prst="line">
                  <a:avLst/>
                </a:prstGeom>
                <a:noFill/>
                <a:ln w="25400">
                  <a:solidFill>
                    <a:schemeClr val="bg1"/>
                  </a:solidFill>
                  <a:round/>
                  <a:headEnd type="none" w="sm" len="sm"/>
                  <a:tailEnd type="none" w="sm" len="sm"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Arial" pitchFamily="34" charset="0"/>
                  </a:endParaRPr>
                </a:p>
              </p:txBody>
            </p:sp>
            <p:sp>
              <p:nvSpPr>
                <p:cNvPr id="3" name="Line 10"/>
                <p:cNvSpPr>
                  <a:spLocks noChangeShapeType="1"/>
                </p:cNvSpPr>
                <p:nvPr/>
              </p:nvSpPr>
              <p:spPr bwMode="auto">
                <a:xfrm rot="5400000" flipH="1">
                  <a:off x="1872" y="2664"/>
                  <a:ext cx="720" cy="864"/>
                </a:xfrm>
                <a:prstGeom prst="line">
                  <a:avLst/>
                </a:prstGeom>
                <a:noFill/>
                <a:ln w="25400">
                  <a:solidFill>
                    <a:schemeClr val="bg1"/>
                  </a:solidFill>
                  <a:round/>
                  <a:headEnd type="none" w="sm" len="sm"/>
                  <a:tailEnd type="none" w="sm" len="sm"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Arial" pitchFamily="34" charset="0"/>
                  </a:endParaRPr>
                </a:p>
              </p:txBody>
            </p:sp>
            <p:sp>
              <p:nvSpPr>
                <p:cNvPr id="23576" name="Oval 24"/>
                <p:cNvSpPr>
                  <a:spLocks noChangeArrowheads="1"/>
                </p:cNvSpPr>
                <p:nvPr/>
              </p:nvSpPr>
              <p:spPr bwMode="auto">
                <a:xfrm>
                  <a:off x="2636" y="3393"/>
                  <a:ext cx="54" cy="110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accent3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Arial" pitchFamily="34" charset="0"/>
                  </a:endParaRPr>
                </a:p>
              </p:txBody>
            </p:sp>
          </p:grpSp>
          <p:grpSp>
            <p:nvGrpSpPr>
              <p:cNvPr id="18463" name="Group 28"/>
              <p:cNvGrpSpPr>
                <a:grpSpLocks/>
              </p:cNvGrpSpPr>
              <p:nvPr/>
            </p:nvGrpSpPr>
            <p:grpSpPr bwMode="auto">
              <a:xfrm>
                <a:off x="1807" y="2731"/>
                <a:ext cx="1673" cy="767"/>
                <a:chOff x="1807" y="2731"/>
                <a:chExt cx="1673" cy="767"/>
              </a:xfrm>
            </p:grpSpPr>
            <p:sp>
              <p:nvSpPr>
                <p:cNvPr id="23581" name="Oval 29"/>
                <p:cNvSpPr>
                  <a:spLocks noChangeArrowheads="1"/>
                </p:cNvSpPr>
                <p:nvPr/>
              </p:nvSpPr>
              <p:spPr bwMode="auto">
                <a:xfrm>
                  <a:off x="2279" y="3389"/>
                  <a:ext cx="51" cy="111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accent3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Arial" pitchFamily="34" charset="0"/>
                  </a:endParaRPr>
                </a:p>
              </p:txBody>
            </p:sp>
            <p:sp>
              <p:nvSpPr>
                <p:cNvPr id="4" name="Line 10"/>
                <p:cNvSpPr>
                  <a:spLocks noChangeShapeType="1"/>
                </p:cNvSpPr>
                <p:nvPr/>
              </p:nvSpPr>
              <p:spPr bwMode="auto">
                <a:xfrm rot="5400000" flipH="1">
                  <a:off x="1698" y="2840"/>
                  <a:ext cx="714" cy="496"/>
                </a:xfrm>
                <a:prstGeom prst="line">
                  <a:avLst/>
                </a:prstGeom>
                <a:noFill/>
                <a:ln w="25400">
                  <a:solidFill>
                    <a:schemeClr val="bg1"/>
                  </a:solidFill>
                  <a:round/>
                  <a:headEnd type="none" w="sm" len="sm"/>
                  <a:tailEnd type="none" w="sm" len="sm"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Arial" pitchFamily="34" charset="0"/>
                  </a:endParaRPr>
                </a:p>
              </p:txBody>
            </p:sp>
            <p:sp>
              <p:nvSpPr>
                <p:cNvPr id="58" name="Line 10"/>
                <p:cNvSpPr>
                  <a:spLocks noChangeShapeType="1"/>
                </p:cNvSpPr>
                <p:nvPr/>
              </p:nvSpPr>
              <p:spPr bwMode="auto">
                <a:xfrm rot="16200000" flipH="1" flipV="1">
                  <a:off x="2542" y="2505"/>
                  <a:ext cx="710" cy="1177"/>
                </a:xfrm>
                <a:prstGeom prst="line">
                  <a:avLst/>
                </a:prstGeom>
                <a:solidFill>
                  <a:schemeClr val="bg1"/>
                </a:solidFill>
                <a:ln w="25400">
                  <a:solidFill>
                    <a:schemeClr val="bg1"/>
                  </a:solidFill>
                  <a:round/>
                  <a:headEnd type="none" w="sm" len="sm"/>
                  <a:tailEnd type="none" w="sm" len="sm"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Arial" pitchFamily="34" charset="0"/>
                  </a:endParaRPr>
                </a:p>
              </p:txBody>
            </p:sp>
          </p:grpSp>
          <p:grpSp>
            <p:nvGrpSpPr>
              <p:cNvPr id="18464" name="Group 32"/>
              <p:cNvGrpSpPr>
                <a:grpSpLocks/>
              </p:cNvGrpSpPr>
              <p:nvPr/>
            </p:nvGrpSpPr>
            <p:grpSpPr bwMode="auto">
              <a:xfrm>
                <a:off x="1872" y="2752"/>
                <a:ext cx="1605" cy="740"/>
                <a:chOff x="1872" y="2752"/>
                <a:chExt cx="1605" cy="740"/>
              </a:xfrm>
            </p:grpSpPr>
            <p:sp>
              <p:nvSpPr>
                <p:cNvPr id="23585" name="Oval 33"/>
                <p:cNvSpPr>
                  <a:spLocks noChangeArrowheads="1"/>
                </p:cNvSpPr>
                <p:nvPr/>
              </p:nvSpPr>
              <p:spPr bwMode="auto">
                <a:xfrm>
                  <a:off x="3020" y="3383"/>
                  <a:ext cx="51" cy="111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accent3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Arial" pitchFamily="34" charset="0"/>
                  </a:endParaRPr>
                </a:p>
              </p:txBody>
            </p:sp>
            <p:sp>
              <p:nvSpPr>
                <p:cNvPr id="56" name="Line 10"/>
                <p:cNvSpPr>
                  <a:spLocks noChangeShapeType="1"/>
                </p:cNvSpPr>
                <p:nvPr/>
              </p:nvSpPr>
              <p:spPr bwMode="auto">
                <a:xfrm rot="5400000" flipH="1">
                  <a:off x="2131" y="2523"/>
                  <a:ext cx="662" cy="1190"/>
                </a:xfrm>
                <a:prstGeom prst="line">
                  <a:avLst/>
                </a:prstGeom>
                <a:noFill/>
                <a:ln w="25400">
                  <a:solidFill>
                    <a:schemeClr val="bg1"/>
                  </a:solidFill>
                  <a:round/>
                  <a:headEnd type="none" w="sm" len="sm"/>
                  <a:tailEnd type="none" w="sm" len="sm"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Arial" pitchFamily="34" charset="0"/>
                  </a:endParaRPr>
                </a:p>
              </p:txBody>
            </p:sp>
            <p:sp>
              <p:nvSpPr>
                <p:cNvPr id="5" name="Line 10"/>
                <p:cNvSpPr>
                  <a:spLocks noChangeShapeType="1"/>
                </p:cNvSpPr>
                <p:nvPr/>
              </p:nvSpPr>
              <p:spPr bwMode="auto">
                <a:xfrm rot="-5400000">
                  <a:off x="2931" y="2885"/>
                  <a:ext cx="680" cy="417"/>
                </a:xfrm>
                <a:prstGeom prst="line">
                  <a:avLst/>
                </a:prstGeom>
                <a:noFill/>
                <a:ln w="25400">
                  <a:solidFill>
                    <a:schemeClr val="bg1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Arial" pitchFamily="34" charset="0"/>
                  </a:endParaRPr>
                </a:p>
              </p:txBody>
            </p:sp>
          </p:grpSp>
          <p:sp>
            <p:nvSpPr>
              <p:cNvPr id="23589" name="AutoShape 37" descr="White marble"/>
              <p:cNvSpPr>
                <a:spLocks noChangeArrowheads="1"/>
              </p:cNvSpPr>
              <p:nvPr/>
            </p:nvSpPr>
            <p:spPr bwMode="auto">
              <a:xfrm>
                <a:off x="1244" y="3314"/>
                <a:ext cx="2976" cy="266"/>
              </a:xfrm>
              <a:prstGeom prst="parallelogram">
                <a:avLst>
                  <a:gd name="adj" fmla="val 280283"/>
                </a:avLst>
              </a:prstGeom>
              <a:noFill/>
              <a:ln w="9525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Arial" pitchFamily="34" charset="0"/>
                </a:endParaRPr>
              </a:p>
            </p:txBody>
          </p:sp>
          <p:sp>
            <p:nvSpPr>
              <p:cNvPr id="5154" name="Oval 4"/>
              <p:cNvSpPr>
                <a:spLocks noChangeArrowheads="1"/>
              </p:cNvSpPr>
              <p:nvPr/>
            </p:nvSpPr>
            <p:spPr bwMode="auto">
              <a:xfrm rot="16200000" flipH="1">
                <a:off x="2544" y="1849"/>
                <a:ext cx="192" cy="1774"/>
              </a:xfrm>
              <a:prstGeom prst="ellipse">
                <a:avLst/>
              </a:prstGeom>
              <a:solidFill>
                <a:schemeClr val="accent5"/>
              </a:solidFill>
              <a:ln w="12700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pPr>
                  <a:defRPr/>
                </a:pPr>
                <a:endParaRPr lang="en-US">
                  <a:latin typeface="Arial" pitchFamily="34" charset="0"/>
                </a:endParaRPr>
              </a:p>
            </p:txBody>
          </p:sp>
        </p:grpSp>
      </p:grpSp>
      <p:sp>
        <p:nvSpPr>
          <p:cNvPr id="4115" name="Rectangle 36"/>
          <p:cNvSpPr>
            <a:spLocks noChangeArrowheads="1"/>
          </p:cNvSpPr>
          <p:nvPr/>
        </p:nvSpPr>
        <p:spPr bwMode="auto">
          <a:xfrm flipH="1">
            <a:off x="658813" y="6065838"/>
            <a:ext cx="3716337" cy="50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5928" tIns="42965" rIns="85928" bIns="42965">
            <a:spAutoFit/>
          </a:bodyPr>
          <a:lstStyle/>
          <a:p>
            <a:pPr>
              <a:defRPr/>
            </a:pPr>
            <a:r>
              <a:rPr lang="en-US" altLang="en-US" sz="2700" dirty="0">
                <a:solidFill>
                  <a:schemeClr val="accent3"/>
                </a:solidFill>
                <a:latin typeface="Times"/>
              </a:rPr>
              <a:t>SKIN</a:t>
            </a:r>
          </a:p>
        </p:txBody>
      </p:sp>
      <p:pic>
        <p:nvPicPr>
          <p:cNvPr id="23599" name="Picture 47"/>
          <p:cNvPicPr>
            <a:picLocks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6488" y="1209675"/>
            <a:ext cx="1955800" cy="1608138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601" name="Picture 49"/>
          <p:cNvPicPr>
            <a:picLocks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38" b="17891"/>
          <a:stretch>
            <a:fillRect/>
          </a:stretch>
        </p:blipFill>
        <p:spPr bwMode="auto">
          <a:xfrm>
            <a:off x="6332538" y="1503363"/>
            <a:ext cx="1949450" cy="1735137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603" name="Picture 5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832"/>
          <a:stretch>
            <a:fillRect/>
          </a:stretch>
        </p:blipFill>
        <p:spPr bwMode="auto">
          <a:xfrm>
            <a:off x="6526213" y="1766888"/>
            <a:ext cx="2025650" cy="1671637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605" name="Picture 5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864"/>
          <a:stretch>
            <a:fillRect/>
          </a:stretch>
        </p:blipFill>
        <p:spPr bwMode="auto">
          <a:xfrm>
            <a:off x="6726238" y="1955800"/>
            <a:ext cx="1973262" cy="163512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455" name="Line 8"/>
          <p:cNvSpPr>
            <a:spLocks noChangeShapeType="1"/>
          </p:cNvSpPr>
          <p:nvPr/>
        </p:nvSpPr>
        <p:spPr bwMode="auto">
          <a:xfrm rot="-5400000" flipH="1" flipV="1">
            <a:off x="1813719" y="1794669"/>
            <a:ext cx="1828800" cy="1897062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85336" tIns="42668" rIns="85336" bIns="42668" anchor="ctr"/>
          <a:lstStyle/>
          <a:p>
            <a:endParaRPr lang="en-US"/>
          </a:p>
        </p:txBody>
      </p:sp>
      <p:sp>
        <p:nvSpPr>
          <p:cNvPr id="4111" name="Rectangle 36"/>
          <p:cNvSpPr>
            <a:spLocks noChangeArrowheads="1"/>
          </p:cNvSpPr>
          <p:nvPr/>
        </p:nvSpPr>
        <p:spPr bwMode="auto">
          <a:xfrm flipH="1">
            <a:off x="1674813" y="3590925"/>
            <a:ext cx="2635250" cy="501650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85928" tIns="42965" rIns="85928" bIns="42965">
            <a:spAutoFit/>
          </a:bodyPr>
          <a:lstStyle/>
          <a:p>
            <a:pPr>
              <a:defRPr/>
            </a:pPr>
            <a:r>
              <a:rPr lang="en-US" altLang="en-US" sz="2700" dirty="0">
                <a:solidFill>
                  <a:schemeClr val="accent3"/>
                </a:solidFill>
                <a:latin typeface="Times"/>
              </a:rPr>
              <a:t>SCANNER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66667E-6 -1.38778E-17 L 6.66667E-6 0.05047 " pathEditMode="relative" ptsTypes="AA">
                                      <p:cBhvr>
                                        <p:cTn id="6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3000"/>
                                        <p:tgtEl>
                                          <p:spTgt spid="235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1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3000"/>
                                        <p:tgtEl>
                                          <p:spTgt spid="236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6000"/>
                            </p:stCondLst>
                            <p:childTnLst>
                              <p:par>
                                <p:cTn id="1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3000"/>
                                        <p:tgtEl>
                                          <p:spTgt spid="236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9000"/>
                            </p:stCondLst>
                            <p:childTnLst>
                              <p:par>
                                <p:cTn id="2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3000"/>
                                        <p:tgtEl>
                                          <p:spTgt spid="236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Box 1"/>
          <p:cNvSpPr txBox="1">
            <a:spLocks noChangeArrowheads="1"/>
          </p:cNvSpPr>
          <p:nvPr/>
        </p:nvSpPr>
        <p:spPr bwMode="auto">
          <a:xfrm>
            <a:off x="1752600" y="558800"/>
            <a:ext cx="571500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 sz="3200" dirty="0"/>
              <a:t>Resolution</a:t>
            </a:r>
          </a:p>
          <a:p>
            <a:r>
              <a:rPr lang="en-US" altLang="en-US" sz="3200" dirty="0"/>
              <a:t>And </a:t>
            </a:r>
          </a:p>
          <a:p>
            <a:r>
              <a:rPr lang="en-US" altLang="en-US" sz="3200" dirty="0"/>
              <a:t>Optical Sectioning</a:t>
            </a:r>
          </a:p>
        </p:txBody>
      </p:sp>
      <p:sp>
        <p:nvSpPr>
          <p:cNvPr id="19463" name="TextBox 6"/>
          <p:cNvSpPr txBox="1">
            <a:spLocks noChangeArrowheads="1"/>
          </p:cNvSpPr>
          <p:nvPr/>
        </p:nvSpPr>
        <p:spPr bwMode="auto">
          <a:xfrm>
            <a:off x="609600" y="4038600"/>
            <a:ext cx="5638800" cy="20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/>
            <a:r>
              <a:rPr lang="en-US" altLang="en-US"/>
              <a:t>Other considerations:</a:t>
            </a:r>
          </a:p>
          <a:p>
            <a:pPr algn="l"/>
            <a:r>
              <a:rPr lang="en-US" altLang="en-US"/>
              <a:t>-Long wavelengths scatter less in tissue, therefore allow deeper imaging</a:t>
            </a:r>
          </a:p>
          <a:p>
            <a:pPr algn="l"/>
            <a:r>
              <a:rPr lang="en-US" altLang="en-US"/>
              <a:t>-Small pinhole leads to speckle noise, but larger pinhole reduces both lateral resolution and axial sectioning</a:t>
            </a:r>
          </a:p>
          <a:p>
            <a:endParaRPr lang="en-US" altLang="en-US"/>
          </a:p>
        </p:txBody>
      </p:sp>
      <p:pic>
        <p:nvPicPr>
          <p:cNvPr id="19464" name="Picture 2" descr="http://upload.wikimedia.org/wikipedia/commons/thumb/0/08/Numerical_aperture_for_a_lens.svg/250px-Numerical_aperture_for_a_lens.svg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4162425"/>
            <a:ext cx="2057400" cy="162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5" name="TextBox 8"/>
          <p:cNvSpPr txBox="1">
            <a:spLocks noChangeArrowheads="1"/>
          </p:cNvSpPr>
          <p:nvPr/>
        </p:nvSpPr>
        <p:spPr bwMode="auto">
          <a:xfrm>
            <a:off x="6477000" y="5867400"/>
            <a:ext cx="2057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 dirty="0"/>
              <a:t>NA = </a:t>
            </a:r>
            <a:r>
              <a:rPr lang="en-US" altLang="en-US" dirty="0" err="1"/>
              <a:t>nsin</a:t>
            </a:r>
            <a:r>
              <a:rPr lang="el-GR" altLang="en-US" dirty="0"/>
              <a:t>θ</a:t>
            </a:r>
            <a:endParaRPr lang="en-US" alt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762000" y="2209800"/>
            <a:ext cx="76962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Depend on wavelength or COLOR of the light used</a:t>
            </a:r>
          </a:p>
          <a:p>
            <a:r>
              <a:rPr lang="en-US" sz="2400" dirty="0"/>
              <a:t>Depend on how sharply the objective lens focuses</a:t>
            </a:r>
            <a:r>
              <a:rPr lang="en-US" dirty="0"/>
              <a:t>.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5"/>
          <p:cNvSpPr>
            <a:spLocks noChangeArrowheads="1"/>
          </p:cNvSpPr>
          <p:nvPr/>
        </p:nvSpPr>
        <p:spPr bwMode="auto">
          <a:xfrm>
            <a:off x="182563" y="546100"/>
            <a:ext cx="8807450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5336" tIns="42668" rIns="85336" bIns="42668">
            <a:spAutoFit/>
          </a:bodyPr>
          <a:lstStyle>
            <a:lvl1pPr defTabSz="60960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60960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609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609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609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609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609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609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609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 sz="2400">
                <a:solidFill>
                  <a:srgbClr val="FFFF00"/>
                </a:solidFill>
                <a:cs typeface="Arial" charset="0"/>
              </a:rPr>
              <a:t>Light back-scattering produces </a:t>
            </a:r>
          </a:p>
          <a:p>
            <a:r>
              <a:rPr lang="en-US" altLang="en-US" sz="2400">
                <a:solidFill>
                  <a:srgbClr val="FFFF00"/>
                </a:solidFill>
                <a:cs typeface="Arial" charset="0"/>
              </a:rPr>
              <a:t>			endogenous </a:t>
            </a:r>
            <a:r>
              <a:rPr lang="en-US" altLang="en-US" sz="2400" u="sng">
                <a:solidFill>
                  <a:srgbClr val="FFFF00"/>
                </a:solidFill>
                <a:cs typeface="Arial" charset="0"/>
              </a:rPr>
              <a:t>reflectance</a:t>
            </a:r>
            <a:r>
              <a:rPr lang="en-US" altLang="en-US" sz="2400">
                <a:solidFill>
                  <a:srgbClr val="FFFF00"/>
                </a:solidFill>
                <a:cs typeface="Arial" charset="0"/>
              </a:rPr>
              <a:t> contrast</a:t>
            </a:r>
          </a:p>
        </p:txBody>
      </p:sp>
      <p:grpSp>
        <p:nvGrpSpPr>
          <p:cNvPr id="20483" name="Group 17"/>
          <p:cNvGrpSpPr>
            <a:grpSpLocks/>
          </p:cNvGrpSpPr>
          <p:nvPr/>
        </p:nvGrpSpPr>
        <p:grpSpPr bwMode="auto">
          <a:xfrm>
            <a:off x="166688" y="1774825"/>
            <a:ext cx="8620125" cy="3616325"/>
            <a:chOff x="17926" y="1208835"/>
            <a:chExt cx="6464324" cy="2412899"/>
          </a:xfrm>
        </p:grpSpPr>
        <p:pic>
          <p:nvPicPr>
            <p:cNvPr id="20485" name="Picture 20"/>
            <p:cNvPicPr>
              <a:picLocks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43"/>
            <a:stretch>
              <a:fillRect/>
            </a:stretch>
          </p:blipFill>
          <p:spPr bwMode="auto">
            <a:xfrm>
              <a:off x="3173900" y="1208835"/>
              <a:ext cx="3308350" cy="21859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0486" name="Group 16"/>
            <p:cNvGrpSpPr>
              <a:grpSpLocks/>
            </p:cNvGrpSpPr>
            <p:nvPr/>
          </p:nvGrpSpPr>
          <p:grpSpPr bwMode="auto">
            <a:xfrm>
              <a:off x="17926" y="1413714"/>
              <a:ext cx="4099979" cy="2208020"/>
              <a:chOff x="17926" y="1413714"/>
              <a:chExt cx="4099979" cy="2208020"/>
            </a:xfrm>
          </p:grpSpPr>
          <p:sp>
            <p:nvSpPr>
              <p:cNvPr id="20487" name="Rectangle 4"/>
              <p:cNvSpPr>
                <a:spLocks noChangeArrowheads="1"/>
              </p:cNvSpPr>
              <p:nvPr/>
            </p:nvSpPr>
            <p:spPr bwMode="auto">
              <a:xfrm>
                <a:off x="62751" y="1413714"/>
                <a:ext cx="3075096" cy="8364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19050" tIns="26988" rIns="19050" bIns="26988"/>
              <a:lstStyle>
                <a:lvl1pPr>
                  <a:tabLst>
                    <a:tab pos="457200" algn="l"/>
                    <a:tab pos="914400" algn="l"/>
                    <a:tab pos="13716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tabLst>
                    <a:tab pos="457200" algn="l"/>
                    <a:tab pos="914400" algn="l"/>
                    <a:tab pos="13716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tabLst>
                    <a:tab pos="457200" algn="l"/>
                    <a:tab pos="914400" algn="l"/>
                    <a:tab pos="13716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tabLst>
                    <a:tab pos="457200" algn="l"/>
                    <a:tab pos="914400" algn="l"/>
                    <a:tab pos="13716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tabLst>
                    <a:tab pos="457200" algn="l"/>
                    <a:tab pos="914400" algn="l"/>
                    <a:tab pos="13716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457200" algn="l"/>
                    <a:tab pos="914400" algn="l"/>
                    <a:tab pos="13716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457200" algn="l"/>
                    <a:tab pos="914400" algn="l"/>
                    <a:tab pos="13716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457200" algn="l"/>
                    <a:tab pos="914400" algn="l"/>
                    <a:tab pos="13716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457200" algn="l"/>
                    <a:tab pos="914400" algn="l"/>
                    <a:tab pos="13716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l">
                  <a:lnSpc>
                    <a:spcPts val="3925"/>
                  </a:lnSpc>
                </a:pPr>
                <a:r>
                  <a:rPr lang="en-US" altLang="en-US" sz="2800">
                    <a:solidFill>
                      <a:srgbClr val="FFFFFF"/>
                    </a:solidFill>
                    <a:latin typeface="Times New Roman" pitchFamily="18" charset="0"/>
                  </a:rPr>
                  <a:t> </a:t>
                </a:r>
                <a:r>
                  <a:rPr lang="en-US" altLang="en-US" sz="2800">
                    <a:solidFill>
                      <a:schemeClr val="bg1"/>
                    </a:solidFill>
                    <a:cs typeface="Arial" charset="0"/>
                  </a:rPr>
                  <a:t>Nuclei appear dark </a:t>
                </a:r>
                <a:endParaRPr lang="en-US" altLang="en-US" sz="2800">
                  <a:solidFill>
                    <a:schemeClr val="bg1"/>
                  </a:solidFill>
                  <a:cs typeface="Arial" charset="0"/>
                  <a:sym typeface="Wingdings" pitchFamily="2" charset="2"/>
                </a:endParaRPr>
              </a:p>
              <a:p>
                <a:pPr algn="l">
                  <a:lnSpc>
                    <a:spcPts val="3925"/>
                  </a:lnSpc>
                </a:pPr>
                <a:r>
                  <a:rPr lang="en-US" altLang="en-US" sz="2000">
                    <a:solidFill>
                      <a:schemeClr val="bg1"/>
                    </a:solidFill>
                    <a:cs typeface="Arial" charset="0"/>
                    <a:sym typeface="Wingdings" pitchFamily="2" charset="2"/>
                  </a:rPr>
                  <a:t>weak backscatter from chromatin</a:t>
                </a:r>
                <a:endParaRPr lang="en-US" altLang="en-US" sz="2000">
                  <a:solidFill>
                    <a:schemeClr val="bg1"/>
                  </a:solidFill>
                  <a:cs typeface="Arial" charset="0"/>
                </a:endParaRPr>
              </a:p>
            </p:txBody>
          </p:sp>
          <p:sp>
            <p:nvSpPr>
              <p:cNvPr id="20488" name="Line 36"/>
              <p:cNvSpPr>
                <a:spLocks noChangeShapeType="1"/>
              </p:cNvSpPr>
              <p:nvPr/>
            </p:nvSpPr>
            <p:spPr bwMode="auto">
              <a:xfrm flipV="1">
                <a:off x="2160495" y="2537012"/>
                <a:ext cx="1434352" cy="134468"/>
              </a:xfrm>
              <a:prstGeom prst="line">
                <a:avLst/>
              </a:prstGeom>
              <a:noFill/>
              <a:ln w="38100">
                <a:solidFill>
                  <a:srgbClr val="66FFFF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20489" name="Group 15"/>
              <p:cNvGrpSpPr>
                <a:grpSpLocks/>
              </p:cNvGrpSpPr>
              <p:nvPr/>
            </p:nvGrpSpPr>
            <p:grpSpPr bwMode="auto">
              <a:xfrm>
                <a:off x="2689413" y="1527921"/>
                <a:ext cx="1428492" cy="487364"/>
                <a:chOff x="2680447" y="1527921"/>
                <a:chExt cx="1428492" cy="487364"/>
              </a:xfrm>
            </p:grpSpPr>
            <p:sp>
              <p:nvSpPr>
                <p:cNvPr id="20491" name="Line 37"/>
                <p:cNvSpPr>
                  <a:spLocks noChangeShapeType="1"/>
                </p:cNvSpPr>
                <p:nvPr/>
              </p:nvSpPr>
              <p:spPr bwMode="auto">
                <a:xfrm>
                  <a:off x="2689412" y="1703294"/>
                  <a:ext cx="1143302" cy="311991"/>
                </a:xfrm>
                <a:prstGeom prst="line">
                  <a:avLst/>
                </a:prstGeom>
                <a:noFill/>
                <a:ln w="38100">
                  <a:solidFill>
                    <a:srgbClr val="21FF21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492" name="Line 39"/>
                <p:cNvSpPr>
                  <a:spLocks noChangeShapeType="1"/>
                </p:cNvSpPr>
                <p:nvPr/>
              </p:nvSpPr>
              <p:spPr bwMode="auto">
                <a:xfrm flipV="1">
                  <a:off x="2680447" y="1527921"/>
                  <a:ext cx="1428492" cy="112619"/>
                </a:xfrm>
                <a:prstGeom prst="line">
                  <a:avLst/>
                </a:prstGeom>
                <a:noFill/>
                <a:ln w="38100">
                  <a:solidFill>
                    <a:srgbClr val="21FF21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20490" name="Rectangle 4"/>
              <p:cNvSpPr>
                <a:spLocks noChangeArrowheads="1"/>
              </p:cNvSpPr>
              <p:nvPr/>
            </p:nvSpPr>
            <p:spPr bwMode="auto">
              <a:xfrm>
                <a:off x="17926" y="2471543"/>
                <a:ext cx="3110754" cy="11501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19050" tIns="26988" rIns="19050" bIns="26988"/>
              <a:lstStyle>
                <a:lvl1pPr>
                  <a:tabLst>
                    <a:tab pos="457200" algn="l"/>
                    <a:tab pos="914400" algn="l"/>
                    <a:tab pos="13716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tabLst>
                    <a:tab pos="457200" algn="l"/>
                    <a:tab pos="914400" algn="l"/>
                    <a:tab pos="13716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tabLst>
                    <a:tab pos="457200" algn="l"/>
                    <a:tab pos="914400" algn="l"/>
                    <a:tab pos="13716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tabLst>
                    <a:tab pos="457200" algn="l"/>
                    <a:tab pos="914400" algn="l"/>
                    <a:tab pos="13716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tabLst>
                    <a:tab pos="457200" algn="l"/>
                    <a:tab pos="914400" algn="l"/>
                    <a:tab pos="13716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457200" algn="l"/>
                    <a:tab pos="914400" algn="l"/>
                    <a:tab pos="13716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457200" algn="l"/>
                    <a:tab pos="914400" algn="l"/>
                    <a:tab pos="13716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457200" algn="l"/>
                    <a:tab pos="914400" algn="l"/>
                    <a:tab pos="13716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457200" algn="l"/>
                    <a:tab pos="914400" algn="l"/>
                    <a:tab pos="13716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r>
                  <a:rPr lang="en-US" altLang="en-US" sz="2800">
                    <a:solidFill>
                      <a:srgbClr val="FFFFFF"/>
                    </a:solidFill>
                    <a:cs typeface="Arial" charset="0"/>
                  </a:rPr>
                  <a:t>Cellular cytoplasm </a:t>
                </a:r>
              </a:p>
              <a:p>
                <a:r>
                  <a:rPr lang="en-US" altLang="en-US" sz="2800">
                    <a:solidFill>
                      <a:srgbClr val="FFFFFF"/>
                    </a:solidFill>
                    <a:cs typeface="Arial" charset="0"/>
                  </a:rPr>
                  <a:t>appears bright  </a:t>
                </a:r>
                <a:endParaRPr lang="en-US" altLang="en-US" sz="2800">
                  <a:solidFill>
                    <a:srgbClr val="FFFFFF"/>
                  </a:solidFill>
                  <a:cs typeface="Arial" charset="0"/>
                  <a:sym typeface="Wingdings" pitchFamily="2" charset="2"/>
                </a:endParaRPr>
              </a:p>
              <a:p>
                <a:pPr>
                  <a:lnSpc>
                    <a:spcPts val="3925"/>
                  </a:lnSpc>
                </a:pPr>
                <a:r>
                  <a:rPr lang="en-US" altLang="en-US" sz="2000">
                    <a:solidFill>
                      <a:srgbClr val="FFFFFF"/>
                    </a:solidFill>
                    <a:cs typeface="Arial" charset="0"/>
                    <a:sym typeface="Wingdings" pitchFamily="2" charset="2"/>
                  </a:rPr>
                  <a:t>strong backscatter from organelles</a:t>
                </a:r>
                <a:endParaRPr lang="en-US" altLang="en-US" sz="2000">
                  <a:solidFill>
                    <a:srgbClr val="FFFFFF"/>
                  </a:solidFill>
                  <a:cs typeface="Arial" charset="0"/>
                </a:endParaRPr>
              </a:p>
            </p:txBody>
          </p:sp>
        </p:grpSp>
      </p:grpSp>
      <p:sp>
        <p:nvSpPr>
          <p:cNvPr id="20484" name="Rectangle 5"/>
          <p:cNvSpPr>
            <a:spLocks noChangeArrowheads="1"/>
          </p:cNvSpPr>
          <p:nvPr/>
        </p:nvSpPr>
        <p:spPr bwMode="auto">
          <a:xfrm>
            <a:off x="3657600" y="5810250"/>
            <a:ext cx="5403850" cy="871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5336" tIns="42668" rIns="85336" bIns="42668">
            <a:spAutoFit/>
          </a:bodyPr>
          <a:lstStyle>
            <a:lvl1pPr defTabSz="60960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60960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609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609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609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609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609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609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609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 sz="1700">
                <a:solidFill>
                  <a:srgbClr val="66FFFF"/>
                </a:solidFill>
                <a:latin typeface="Times New Roman" pitchFamily="18" charset="0"/>
              </a:rPr>
              <a:t>Rajadhyaksha et al., J. Invest Dermatol, 1995 </a:t>
            </a:r>
          </a:p>
          <a:p>
            <a:r>
              <a:rPr lang="en-US" altLang="en-US" sz="1700">
                <a:solidFill>
                  <a:srgbClr val="66FFFF"/>
                </a:solidFill>
                <a:latin typeface="Times New Roman" pitchFamily="18" charset="0"/>
              </a:rPr>
              <a:t>Rajadhyaksha et al., J. Invest Dermatol, 1999 </a:t>
            </a:r>
          </a:p>
          <a:p>
            <a:r>
              <a:rPr lang="en-US" altLang="en-US" sz="1700">
                <a:solidFill>
                  <a:srgbClr val="66FFFF"/>
                </a:solidFill>
                <a:latin typeface="Times New Roman" pitchFamily="18" charset="0"/>
              </a:rPr>
              <a:t>Rajadhyaksha et al., J. Biomed Optics, 2004 </a:t>
            </a:r>
          </a:p>
        </p:txBody>
      </p:sp>
    </p:spTree>
  </p:cSld>
  <p:clrMapOvr>
    <a:masterClrMapping/>
  </p:clrMapOvr>
  <p:transition advTm="2000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Epidermi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1738" y="1371600"/>
            <a:ext cx="6767512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7" name="TextBox 1"/>
          <p:cNvSpPr txBox="1">
            <a:spLocks noChangeArrowheads="1"/>
          </p:cNvSpPr>
          <p:nvPr/>
        </p:nvSpPr>
        <p:spPr bwMode="auto">
          <a:xfrm>
            <a:off x="609600" y="457200"/>
            <a:ext cx="81534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 sz="3200"/>
              <a:t>Structure of Epidermis</a:t>
            </a:r>
          </a:p>
        </p:txBody>
      </p:sp>
      <p:sp>
        <p:nvSpPr>
          <p:cNvPr id="21508" name="Rectangle 2"/>
          <p:cNvSpPr>
            <a:spLocks noChangeArrowheads="1"/>
          </p:cNvSpPr>
          <p:nvPr/>
        </p:nvSpPr>
        <p:spPr bwMode="auto">
          <a:xfrm>
            <a:off x="4152900" y="6326188"/>
            <a:ext cx="4800600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/>
            <a:r>
              <a:rPr lang="en-US" altLang="en-US" sz="1200"/>
              <a:t>http://kreativestudios.com/Tooltip/05Integument/02epidermis.html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6" name="Group 11"/>
          <p:cNvGrpSpPr>
            <a:grpSpLocks/>
          </p:cNvGrpSpPr>
          <p:nvPr/>
        </p:nvGrpSpPr>
        <p:grpSpPr bwMode="auto">
          <a:xfrm>
            <a:off x="120650" y="117475"/>
            <a:ext cx="8932863" cy="6643688"/>
            <a:chOff x="90421" y="77788"/>
            <a:chExt cx="6699317" cy="4429125"/>
          </a:xfrm>
        </p:grpSpPr>
        <p:grpSp>
          <p:nvGrpSpPr>
            <p:cNvPr id="3078" name="Group 16"/>
            <p:cNvGrpSpPr>
              <a:grpSpLocks/>
            </p:cNvGrpSpPr>
            <p:nvPr/>
          </p:nvGrpSpPr>
          <p:grpSpPr bwMode="auto">
            <a:xfrm>
              <a:off x="111125" y="77788"/>
              <a:ext cx="6678613" cy="4429125"/>
              <a:chOff x="70" y="49"/>
              <a:chExt cx="4207" cy="2790"/>
            </a:xfrm>
          </p:grpSpPr>
          <p:grpSp>
            <p:nvGrpSpPr>
              <p:cNvPr id="3080" name="Group 13"/>
              <p:cNvGrpSpPr>
                <a:grpSpLocks/>
              </p:cNvGrpSpPr>
              <p:nvPr/>
            </p:nvGrpSpPr>
            <p:grpSpPr bwMode="auto">
              <a:xfrm>
                <a:off x="1757" y="49"/>
                <a:ext cx="2520" cy="1399"/>
                <a:chOff x="1622" y="28"/>
                <a:chExt cx="2520" cy="1399"/>
              </a:xfrm>
            </p:grpSpPr>
            <p:graphicFrame>
              <p:nvGraphicFramePr>
                <p:cNvPr id="3074" name="Object 3"/>
                <p:cNvGraphicFramePr>
                  <a:graphicFrameLocks noChangeAspect="1"/>
                </p:cNvGraphicFramePr>
                <p:nvPr/>
              </p:nvGraphicFramePr>
              <p:xfrm>
                <a:off x="2088" y="320"/>
                <a:ext cx="1656" cy="1107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name="Image" r:id="rId4" imgW="6755556" imgH="5079365" progId="">
                        <p:embed/>
                      </p:oleObj>
                    </mc:Choice>
                    <mc:Fallback>
                      <p:oleObj name="Image" r:id="rId4" imgW="6755556" imgH="5079365" progId="">
                        <p:embed/>
                        <p:pic>
                          <p:nvPicPr>
                            <p:cNvPr id="3074" name="Object 3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88" y="320"/>
                              <a:ext cx="1656" cy="1107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chemeClr val="accent1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chemeClr val="tx1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chemeClr val="bg2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sp>
              <p:nvSpPr>
                <p:cNvPr id="3084" name="AutoShape 4"/>
                <p:cNvSpPr>
                  <a:spLocks noChangeArrowheads="1"/>
                </p:cNvSpPr>
                <p:nvPr/>
              </p:nvSpPr>
              <p:spPr bwMode="auto">
                <a:xfrm>
                  <a:off x="1622" y="495"/>
                  <a:ext cx="2520" cy="416"/>
                </a:xfrm>
                <a:prstGeom prst="parallelogram">
                  <a:avLst>
                    <a:gd name="adj" fmla="val 154696"/>
                  </a:avLst>
                </a:prstGeom>
                <a:solidFill>
                  <a:schemeClr val="folHlink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endParaRPr lang="en-US" altLang="en-US"/>
                </a:p>
              </p:txBody>
            </p:sp>
            <p:graphicFrame>
              <p:nvGraphicFramePr>
                <p:cNvPr id="3075" name="Object 4"/>
                <p:cNvGraphicFramePr>
                  <a:graphicFrameLocks noChangeAspect="1"/>
                </p:cNvGraphicFramePr>
                <p:nvPr/>
              </p:nvGraphicFramePr>
              <p:xfrm>
                <a:off x="2091" y="28"/>
                <a:ext cx="1656" cy="706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name="Image" r:id="rId6" imgW="6755556" imgH="3238095" progId="">
                        <p:embed/>
                      </p:oleObj>
                    </mc:Choice>
                    <mc:Fallback>
                      <p:oleObj name="Image" r:id="rId6" imgW="6755556" imgH="3238095" progId="">
                        <p:embed/>
                        <p:pic>
                          <p:nvPicPr>
                            <p:cNvPr id="3075" name="Object 4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7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91" y="28"/>
                              <a:ext cx="1656" cy="706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chemeClr val="accent1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chemeClr val="tx1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chemeClr val="bg2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p:grpSp>
          <p:sp>
            <p:nvSpPr>
              <p:cNvPr id="3081" name="Line 9"/>
              <p:cNvSpPr>
                <a:spLocks noChangeShapeType="1"/>
              </p:cNvSpPr>
              <p:nvPr/>
            </p:nvSpPr>
            <p:spPr bwMode="auto">
              <a:xfrm flipH="1">
                <a:off x="1551" y="941"/>
                <a:ext cx="529" cy="430"/>
              </a:xfrm>
              <a:prstGeom prst="line">
                <a:avLst/>
              </a:prstGeom>
              <a:noFill/>
              <a:ln w="76200">
                <a:solidFill>
                  <a:srgbClr val="F8F208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" name="Text Box 11"/>
              <p:cNvSpPr txBox="1">
                <a:spLocks noChangeArrowheads="1"/>
              </p:cNvSpPr>
              <p:nvPr/>
            </p:nvSpPr>
            <p:spPr bwMode="auto">
              <a:xfrm>
                <a:off x="108" y="192"/>
                <a:ext cx="2082" cy="9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lIns="65306" tIns="32653" rIns="65306" bIns="32653">
                <a:spAutoFit/>
              </a:bodyPr>
              <a:lstStyle/>
              <a:p>
                <a:pPr defTabSz="913448">
                  <a:defRPr/>
                </a:pPr>
                <a:r>
                  <a:rPr lang="en-US" sz="2800" dirty="0">
                    <a:solidFill>
                      <a:srgbClr val="FFFF00"/>
                    </a:solidFill>
                  </a:rPr>
                  <a:t>    </a:t>
                </a:r>
                <a:r>
                  <a:rPr lang="en-US" sz="2800" dirty="0">
                    <a:solidFill>
                      <a:srgbClr val="FFFF00"/>
                    </a:solidFill>
                    <a:latin typeface="Arial" pitchFamily="34" charset="0"/>
                    <a:cs typeface="Arial" pitchFamily="34" charset="0"/>
                  </a:rPr>
                  <a:t>CONFOCAL IMAGES </a:t>
                </a:r>
              </a:p>
              <a:p>
                <a:pPr defTabSz="913448">
                  <a:defRPr/>
                </a:pPr>
                <a:endParaRPr lang="en-US" sz="2800" dirty="0">
                  <a:solidFill>
                    <a:srgbClr val="FFFF00"/>
                  </a:solidFill>
                  <a:latin typeface="Arial" pitchFamily="34" charset="0"/>
                  <a:cs typeface="Arial" pitchFamily="34" charset="0"/>
                </a:endParaRPr>
              </a:p>
              <a:p>
                <a:pPr defTabSz="913448">
                  <a:defRPr/>
                </a:pPr>
                <a:r>
                  <a:rPr lang="en-US" sz="2800" i="1" dirty="0">
                    <a:solidFill>
                      <a:schemeClr val="accent3"/>
                    </a:solidFill>
                    <a:latin typeface="Arial" pitchFamily="34" charset="0"/>
                    <a:cs typeface="Arial" pitchFamily="34" charset="0"/>
                  </a:rPr>
                  <a:t>En face </a:t>
                </a:r>
                <a:r>
                  <a:rPr lang="en-US" sz="2800" dirty="0">
                    <a:solidFill>
                      <a:schemeClr val="accent3"/>
                    </a:solidFill>
                    <a:latin typeface="Arial" pitchFamily="34" charset="0"/>
                    <a:cs typeface="Arial" pitchFamily="34" charset="0"/>
                  </a:rPr>
                  <a:t>sections </a:t>
                </a:r>
              </a:p>
              <a:p>
                <a:pPr defTabSz="913448">
                  <a:defRPr/>
                </a:pPr>
                <a:endParaRPr lang="en-US" sz="2800" dirty="0">
                  <a:solidFill>
                    <a:schemeClr val="accent3"/>
                  </a:solidFill>
                  <a:latin typeface="Arial" pitchFamily="34" charset="0"/>
                  <a:cs typeface="Arial" pitchFamily="34" charset="0"/>
                </a:endParaRPr>
              </a:p>
              <a:p>
                <a:pPr defTabSz="913448">
                  <a:defRPr/>
                </a:pPr>
                <a:r>
                  <a:rPr lang="en-US" sz="2800" dirty="0">
                    <a:solidFill>
                      <a:schemeClr val="accent3"/>
                    </a:solidFill>
                    <a:latin typeface="Arial" pitchFamily="34" charset="0"/>
                    <a:cs typeface="Arial" pitchFamily="34" charset="0"/>
                  </a:rPr>
                  <a:t>Parallel to skin surface</a:t>
                </a:r>
                <a:r>
                  <a:rPr lang="en-US" sz="2800" dirty="0">
                    <a:solidFill>
                      <a:schemeClr val="accent3"/>
                    </a:solidFill>
                  </a:rPr>
                  <a:t> </a:t>
                </a:r>
              </a:p>
            </p:txBody>
          </p:sp>
          <p:pic>
            <p:nvPicPr>
              <p:cNvPr id="3083" name="Picture 9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14546"/>
              <a:stretch>
                <a:fillRect/>
              </a:stretch>
            </p:blipFill>
            <p:spPr bwMode="auto">
              <a:xfrm>
                <a:off x="70" y="1440"/>
                <a:ext cx="1786" cy="13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1" name="Rectangle 10"/>
            <p:cNvSpPr/>
            <p:nvPr/>
          </p:nvSpPr>
          <p:spPr>
            <a:xfrm>
              <a:off x="90421" y="2055813"/>
              <a:ext cx="1996580" cy="23600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913448">
                <a:defRPr/>
              </a:pPr>
              <a:r>
                <a:rPr lang="en-US" sz="1700" dirty="0">
                  <a:solidFill>
                    <a:schemeClr val="accent3"/>
                  </a:solidFill>
                  <a:latin typeface="Arial" pitchFamily="34" charset="0"/>
                  <a:cs typeface="Arial" pitchFamily="34" charset="0"/>
                </a:rPr>
                <a:t>Basal cells at DE-junction</a:t>
              </a:r>
              <a:endParaRPr lang="en-US" sz="1700" dirty="0">
                <a:solidFill>
                  <a:schemeClr val="accent3"/>
                </a:solidFill>
              </a:endParaRPr>
            </a:p>
          </p:txBody>
        </p:sp>
      </p:grpSp>
      <p:sp>
        <p:nvSpPr>
          <p:cNvPr id="3077" name="TextBox 13"/>
          <p:cNvSpPr txBox="1">
            <a:spLocks noChangeArrowheads="1"/>
          </p:cNvSpPr>
          <p:nvPr/>
        </p:nvSpPr>
        <p:spPr bwMode="auto">
          <a:xfrm>
            <a:off x="4038600" y="3810000"/>
            <a:ext cx="5105400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 dirty="0"/>
              <a:t>&lt; 1 um lateral resolution</a:t>
            </a:r>
          </a:p>
          <a:p>
            <a:r>
              <a:rPr lang="en-US" altLang="en-US" dirty="0"/>
              <a:t>3-5 um axial sectioning</a:t>
            </a:r>
          </a:p>
          <a:p>
            <a:endParaRPr lang="en-US" altLang="en-US" dirty="0"/>
          </a:p>
          <a:p>
            <a:r>
              <a:rPr lang="en-US" altLang="en-US" dirty="0"/>
              <a:t>Reflectance or fluorescence contrast:</a:t>
            </a:r>
          </a:p>
          <a:p>
            <a:r>
              <a:rPr lang="en-US" altLang="en-US" dirty="0"/>
              <a:t>	Acetic or citric acid whitening of nuclei</a:t>
            </a:r>
          </a:p>
          <a:p>
            <a:r>
              <a:rPr lang="en-US" altLang="en-US" dirty="0"/>
              <a:t>	</a:t>
            </a:r>
            <a:r>
              <a:rPr lang="en-US" altLang="en-US" dirty="0" err="1"/>
              <a:t>Acridine</a:t>
            </a:r>
            <a:r>
              <a:rPr lang="en-US" altLang="en-US" dirty="0"/>
              <a:t> orange, </a:t>
            </a:r>
            <a:r>
              <a:rPr lang="en-US" altLang="en-US" dirty="0" err="1"/>
              <a:t>methylene</a:t>
            </a:r>
            <a:r>
              <a:rPr lang="en-US" altLang="en-US" dirty="0"/>
              <a:t> blue…</a:t>
            </a:r>
          </a:p>
          <a:p>
            <a:endParaRPr lang="en-US" altLang="en-US" dirty="0"/>
          </a:p>
          <a:p>
            <a:r>
              <a:rPr lang="en-US" altLang="en-US" dirty="0"/>
              <a:t>In vivo or ex vivo imaging</a:t>
            </a:r>
          </a:p>
        </p:txBody>
      </p:sp>
    </p:spTree>
    <p:custDataLst>
      <p:tags r:id="rId1"/>
    </p:custDataLst>
  </p:cSld>
  <p:clrMapOvr>
    <a:masterClrMapping/>
  </p:clrMapOvr>
  <p:transition spd="slow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 Box 9"/>
          <p:cNvSpPr txBox="1">
            <a:spLocks noChangeArrowheads="1"/>
          </p:cNvSpPr>
          <p:nvPr/>
        </p:nvSpPr>
        <p:spPr bwMode="auto">
          <a:xfrm>
            <a:off x="1028700" y="1263650"/>
            <a:ext cx="7061200" cy="1779588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5336" tIns="42668" rIns="85336" bIns="42668">
            <a:spAutoFit/>
          </a:bodyPr>
          <a:lstStyle>
            <a:lvl1pPr defTabSz="854075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854075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854075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854075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854075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8540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8540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8540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8540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en-US" altLang="en-US" sz="2000" dirty="0">
                <a:solidFill>
                  <a:srgbClr val="FFFF00"/>
                </a:solidFill>
                <a:cs typeface="Arial" charset="0"/>
              </a:rPr>
              <a:t>			   </a:t>
            </a:r>
            <a:r>
              <a:rPr lang="en-US" altLang="en-US" sz="2000" dirty="0">
                <a:cs typeface="Arial" charset="0"/>
              </a:rPr>
              <a:t>SENSITIVITY    	  SPECIFICITY </a:t>
            </a:r>
          </a:p>
          <a:p>
            <a:pPr algn="l" eaLnBrk="1" hangingPunct="1"/>
            <a:r>
              <a:rPr lang="en-US" altLang="en-US" sz="2200" dirty="0">
                <a:cs typeface="Arial" charset="0"/>
              </a:rPr>
              <a:t>CONFOCAL:</a:t>
            </a:r>
            <a:r>
              <a:rPr lang="en-US" altLang="en-US" sz="2800" dirty="0">
                <a:latin typeface="Verdana" pitchFamily="34" charset="0"/>
              </a:rPr>
              <a:t> 	  </a:t>
            </a:r>
            <a:r>
              <a:rPr lang="en-US" altLang="en-US" sz="2200" dirty="0">
                <a:latin typeface="Verdana" pitchFamily="34" charset="0"/>
              </a:rPr>
              <a:t>85-92% 	    	    84-69% </a:t>
            </a:r>
          </a:p>
          <a:p>
            <a:pPr algn="l" eaLnBrk="1" hangingPunct="1"/>
            <a:r>
              <a:rPr lang="en-US" altLang="en-US" sz="2000" dirty="0">
                <a:latin typeface="Verdana" pitchFamily="34" charset="0"/>
              </a:rPr>
              <a:t>DERMOSCOPY: 	     62-91% 		     39-31% </a:t>
            </a:r>
          </a:p>
          <a:p>
            <a:pPr algn="l" eaLnBrk="1" hangingPunct="1"/>
            <a:endParaRPr lang="en-US" altLang="en-US" sz="1400" dirty="0">
              <a:latin typeface="Verdana" pitchFamily="34" charset="0"/>
            </a:endParaRPr>
          </a:p>
          <a:p>
            <a:pPr algn="l" eaLnBrk="1" hangingPunct="1"/>
            <a:r>
              <a:rPr lang="en-US" altLang="en-US" sz="1400" dirty="0">
                <a:latin typeface="Verdana" pitchFamily="34" charset="0"/>
              </a:rPr>
              <a:t>20 Pathologists: 		    87% (55-100%) 	    94% (83-100%) </a:t>
            </a:r>
          </a:p>
          <a:p>
            <a:pPr algn="l" eaLnBrk="1" hangingPunct="1"/>
            <a:r>
              <a:rPr lang="en-US" altLang="en-US" sz="1400" dirty="0" err="1">
                <a:latin typeface="Verdana" pitchFamily="34" charset="0"/>
              </a:rPr>
              <a:t>Dermatopathologists</a:t>
            </a:r>
            <a:r>
              <a:rPr lang="en-US" altLang="en-US" sz="1400" dirty="0">
                <a:latin typeface="Verdana" pitchFamily="34" charset="0"/>
              </a:rPr>
              <a:t>:	        90.4% 		        86.5% </a:t>
            </a:r>
          </a:p>
        </p:txBody>
      </p:sp>
      <p:pic>
        <p:nvPicPr>
          <p:cNvPr id="23555" name="Picture 2" descr="Immagine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9" t="5685"/>
          <a:stretch>
            <a:fillRect/>
          </a:stretch>
        </p:blipFill>
        <p:spPr bwMode="auto">
          <a:xfrm>
            <a:off x="2743200" y="3276600"/>
            <a:ext cx="5824538" cy="317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6" name="Text Box 5"/>
          <p:cNvSpPr txBox="1">
            <a:spLocks noChangeArrowheads="1"/>
          </p:cNvSpPr>
          <p:nvPr/>
        </p:nvSpPr>
        <p:spPr bwMode="auto">
          <a:xfrm>
            <a:off x="2895600" y="6513513"/>
            <a:ext cx="6030913" cy="344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5336" tIns="42668" rIns="85336" bIns="42668">
            <a:spAutoFit/>
          </a:bodyPr>
          <a:lstStyle>
            <a:lvl1pPr defTabSz="854075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854075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854075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854075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854075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8540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8540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8540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8540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altLang="en-US" sz="1500">
                <a:solidFill>
                  <a:srgbClr val="FFFFFF"/>
                </a:solidFill>
                <a:latin typeface="Verdana" pitchFamily="34" charset="0"/>
              </a:rPr>
              <a:t>351 DERMOSCOPIC EQUIVOCAL lesions</a:t>
            </a:r>
            <a:endParaRPr lang="it-IT" altLang="en-US" sz="1500">
              <a:solidFill>
                <a:srgbClr val="FFFFFF"/>
              </a:solidFill>
              <a:latin typeface="Verdana" pitchFamily="34" charset="0"/>
            </a:endParaRPr>
          </a:p>
        </p:txBody>
      </p:sp>
      <p:sp>
        <p:nvSpPr>
          <p:cNvPr id="7173" name="Text Box 8"/>
          <p:cNvSpPr txBox="1">
            <a:spLocks noChangeArrowheads="1"/>
          </p:cNvSpPr>
          <p:nvPr/>
        </p:nvSpPr>
        <p:spPr bwMode="auto">
          <a:xfrm>
            <a:off x="395288" y="303213"/>
            <a:ext cx="8424862" cy="763587"/>
          </a:xfrm>
          <a:prstGeom prst="rect">
            <a:avLst/>
          </a:prstGeom>
          <a:noFill/>
          <a:ln w="76200" cmpd="tri">
            <a:noFill/>
            <a:miter lim="800000"/>
            <a:headEnd/>
            <a:tailEnd/>
          </a:ln>
        </p:spPr>
        <p:txBody>
          <a:bodyPr lIns="85336" tIns="42668" rIns="85336" bIns="42668">
            <a:spAutoFit/>
          </a:bodyPr>
          <a:lstStyle/>
          <a:p>
            <a:pPr defTabSz="854075">
              <a:defRPr/>
            </a:pPr>
            <a:r>
              <a:rPr lang="en-US" sz="4400" b="1" dirty="0">
                <a:latin typeface="Adobe Garamond Pro" pitchFamily="18" charset="0"/>
                <a:cs typeface="Arial" charset="0"/>
              </a:rPr>
              <a:t>Diagnosing melanoma </a:t>
            </a:r>
            <a:r>
              <a:rPr lang="en-US" sz="4400" b="1" i="1" dirty="0">
                <a:latin typeface="Adobe Garamond Pro" pitchFamily="18" charset="0"/>
                <a:cs typeface="Arial" charset="0"/>
              </a:rPr>
              <a:t>in vivo</a:t>
            </a:r>
            <a:endParaRPr lang="it-IT" sz="4400" b="1" baseline="30000" dirty="0">
              <a:latin typeface="Adobe Garamond Pro" pitchFamily="18" charset="0"/>
              <a:cs typeface="Arial" charset="0"/>
            </a:endParaRPr>
          </a:p>
        </p:txBody>
      </p:sp>
      <p:sp>
        <p:nvSpPr>
          <p:cNvPr id="7174" name="Text Box 4"/>
          <p:cNvSpPr txBox="1">
            <a:spLocks noChangeArrowheads="1"/>
          </p:cNvSpPr>
          <p:nvPr/>
        </p:nvSpPr>
        <p:spPr bwMode="auto">
          <a:xfrm>
            <a:off x="801688" y="914400"/>
            <a:ext cx="7562850" cy="36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5336" tIns="42668" rIns="85336" bIns="42668">
            <a:spAutoFit/>
          </a:bodyPr>
          <a:lstStyle/>
          <a:p>
            <a:pPr algn="l" defTabSz="854075" eaLnBrk="1" hangingPunct="1">
              <a:spcBef>
                <a:spcPct val="50000"/>
              </a:spcBef>
              <a:defRPr/>
            </a:pPr>
            <a:r>
              <a:rPr lang="it-IT" dirty="0">
                <a:solidFill>
                  <a:schemeClr val="bg2">
                    <a:lumMod val="20000"/>
                    <a:lumOff val="80000"/>
                  </a:schemeClr>
                </a:solidFill>
                <a:cs typeface="Arial" charset="0"/>
              </a:rPr>
              <a:t>Guitera, Pellacani and Menzies,  J Invest Dermatol., 2007, 2009, 2010 </a:t>
            </a:r>
          </a:p>
        </p:txBody>
      </p:sp>
      <p:pic>
        <p:nvPicPr>
          <p:cNvPr id="23559" name="Picture 5" descr="LucidVivaScope1500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429000"/>
            <a:ext cx="188595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60" name="TextBox 7"/>
          <p:cNvSpPr txBox="1">
            <a:spLocks noChangeArrowheads="1"/>
          </p:cNvSpPr>
          <p:nvPr/>
        </p:nvSpPr>
        <p:spPr bwMode="auto">
          <a:xfrm>
            <a:off x="533400" y="6019800"/>
            <a:ext cx="17526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 sz="1400"/>
              <a:t>www.lucid-tech.com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19" name="Group 10"/>
          <p:cNvGrpSpPr>
            <a:grpSpLocks/>
          </p:cNvGrpSpPr>
          <p:nvPr/>
        </p:nvGrpSpPr>
        <p:grpSpPr bwMode="auto">
          <a:xfrm>
            <a:off x="373063" y="1908175"/>
            <a:ext cx="3535362" cy="1979613"/>
            <a:chOff x="614" y="570"/>
            <a:chExt cx="1808" cy="957"/>
          </a:xfrm>
        </p:grpSpPr>
        <p:pic>
          <p:nvPicPr>
            <p:cNvPr id="9235" name="Picture 4"/>
            <p:cNvPicPr preferRelativeResize="0"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333"/>
            <a:stretch>
              <a:fillRect/>
            </a:stretch>
          </p:blipFill>
          <p:spPr bwMode="auto">
            <a:xfrm>
              <a:off x="1537" y="575"/>
              <a:ext cx="885" cy="952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236" name="Picture 6"/>
            <p:cNvPicPr preferRelativeResize="0">
              <a:picLocks noChangeAspect="1" noChangeArrowheads="1"/>
            </p:cNvPicPr>
            <p:nvPr/>
          </p:nvPicPr>
          <p:blipFill>
            <a:blip r:embed="rId4" cstate="print">
              <a:lum bright="-1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4" y="570"/>
              <a:ext cx="888" cy="954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28" name="Text Box 15"/>
          <p:cNvSpPr txBox="1">
            <a:spLocks noChangeArrowheads="1"/>
          </p:cNvSpPr>
          <p:nvPr/>
        </p:nvSpPr>
        <p:spPr bwMode="auto">
          <a:xfrm>
            <a:off x="381000" y="3886200"/>
            <a:ext cx="3392488" cy="61595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none" lIns="128016" tIns="64008" rIns="128016" bIns="64008">
            <a:spAutoFit/>
          </a:bodyPr>
          <a:lstStyle/>
          <a:p>
            <a:pPr marL="639763" indent="-639763" algn="l" defTabSz="1279525">
              <a:defRPr/>
            </a:pPr>
            <a:r>
              <a:rPr lang="en-US" sz="1600" dirty="0">
                <a:solidFill>
                  <a:schemeClr val="bg2">
                    <a:lumMod val="20000"/>
                    <a:lumOff val="80000"/>
                  </a:schemeClr>
                </a:solidFill>
                <a:latin typeface="Times New Roman" pitchFamily="18" charset="0"/>
              </a:rPr>
              <a:t>elongated nuclei, </a:t>
            </a:r>
            <a:r>
              <a:rPr lang="en-US" sz="1600" dirty="0" err="1">
                <a:solidFill>
                  <a:schemeClr val="bg2">
                    <a:lumMod val="20000"/>
                    <a:lumOff val="80000"/>
                  </a:schemeClr>
                </a:solidFill>
                <a:latin typeface="Times New Roman" pitchFamily="18" charset="0"/>
              </a:rPr>
              <a:t>monomorphic</a:t>
            </a:r>
            <a:r>
              <a:rPr lang="en-US" sz="1600" dirty="0">
                <a:solidFill>
                  <a:schemeClr val="bg2">
                    <a:lumMod val="20000"/>
                    <a:lumOff val="80000"/>
                  </a:schemeClr>
                </a:solidFill>
                <a:latin typeface="Times New Roman" pitchFamily="18" charset="0"/>
              </a:rPr>
              <a:t> nuclei</a:t>
            </a:r>
          </a:p>
          <a:p>
            <a:pPr marL="639763" indent="-639763" algn="l" defTabSz="1279525">
              <a:defRPr/>
            </a:pPr>
            <a:r>
              <a:rPr lang="en-US" sz="1600" dirty="0">
                <a:solidFill>
                  <a:schemeClr val="bg2">
                    <a:lumMod val="20000"/>
                    <a:lumOff val="80000"/>
                  </a:schemeClr>
                </a:solidFill>
                <a:latin typeface="Times New Roman" pitchFamily="18" charset="0"/>
              </a:rPr>
              <a:t>polarized (highly oriented) nuclei</a:t>
            </a:r>
          </a:p>
        </p:txBody>
      </p:sp>
      <p:pic>
        <p:nvPicPr>
          <p:cNvPr id="9221" name="Picture 12"/>
          <p:cNvPicPr preferRelativeResize="0"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75" r="23212"/>
          <a:stretch>
            <a:fillRect/>
          </a:stretch>
        </p:blipFill>
        <p:spPr bwMode="auto">
          <a:xfrm>
            <a:off x="5891213" y="1857375"/>
            <a:ext cx="1852612" cy="2052638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9218" name="Object 13"/>
          <p:cNvGraphicFramePr>
            <a:graphicFrameLocks noChangeAspect="1"/>
          </p:cNvGraphicFramePr>
          <p:nvPr/>
        </p:nvGraphicFramePr>
        <p:xfrm>
          <a:off x="3978275" y="1868488"/>
          <a:ext cx="1855788" cy="2016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6" imgW="7929403" imgH="5947053" progId="">
                  <p:embed/>
                </p:oleObj>
              </mc:Choice>
              <mc:Fallback>
                <p:oleObj name="Image" r:id="rId6" imgW="7929403" imgH="5947053" progId="">
                  <p:embed/>
                  <p:pic>
                    <p:nvPicPr>
                      <p:cNvPr id="9218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2306" t="1538" r="11531"/>
                      <a:stretch>
                        <a:fillRect/>
                      </a:stretch>
                    </p:blipFill>
                    <p:spPr bwMode="auto">
                      <a:xfrm>
                        <a:off x="3978275" y="1868488"/>
                        <a:ext cx="1855788" cy="2016125"/>
                      </a:xfrm>
                      <a:prstGeom prst="rect">
                        <a:avLst/>
                      </a:prstGeom>
                      <a:noFill/>
                      <a:ln w="57150">
                        <a:solidFill>
                          <a:schemeClr val="tx1"/>
                        </a:solidFill>
                        <a:miter lim="800000"/>
                        <a:headEnd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0" name="Text Box 18"/>
          <p:cNvSpPr txBox="1">
            <a:spLocks noChangeArrowheads="1"/>
          </p:cNvSpPr>
          <p:nvPr/>
        </p:nvSpPr>
        <p:spPr bwMode="auto">
          <a:xfrm>
            <a:off x="4267200" y="3886200"/>
            <a:ext cx="2938463" cy="376238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lIns="128016" tIns="64008" rIns="128016" bIns="64008">
            <a:spAutoFit/>
          </a:bodyPr>
          <a:lstStyle/>
          <a:p>
            <a:pPr marL="639763" indent="-639763" algn="l" defTabSz="1279525">
              <a:defRPr/>
            </a:pPr>
            <a:r>
              <a:rPr lang="en-US" sz="1600" dirty="0" err="1">
                <a:solidFill>
                  <a:schemeClr val="bg2">
                    <a:lumMod val="20000"/>
                    <a:lumOff val="80000"/>
                  </a:schemeClr>
                </a:solidFill>
                <a:latin typeface="Times New Roman" pitchFamily="18" charset="0"/>
              </a:rPr>
              <a:t>pleomorphic</a:t>
            </a:r>
            <a:r>
              <a:rPr lang="en-US" sz="1600" dirty="0">
                <a:solidFill>
                  <a:schemeClr val="bg2">
                    <a:lumMod val="20000"/>
                    <a:lumOff val="80000"/>
                  </a:schemeClr>
                </a:solidFill>
                <a:latin typeface="Times New Roman" pitchFamily="18" charset="0"/>
              </a:rPr>
              <a:t>, </a:t>
            </a:r>
            <a:r>
              <a:rPr lang="en-US" sz="1600" dirty="0" err="1">
                <a:solidFill>
                  <a:schemeClr val="bg2">
                    <a:lumMod val="20000"/>
                    <a:lumOff val="80000"/>
                  </a:schemeClr>
                </a:solidFill>
                <a:latin typeface="Times New Roman" pitchFamily="18" charset="0"/>
              </a:rPr>
              <a:t>basaloid</a:t>
            </a:r>
            <a:r>
              <a:rPr lang="en-US" sz="1600" dirty="0">
                <a:solidFill>
                  <a:schemeClr val="bg2">
                    <a:lumMod val="20000"/>
                    <a:lumOff val="80000"/>
                  </a:schemeClr>
                </a:solidFill>
                <a:latin typeface="Times New Roman" pitchFamily="18" charset="0"/>
              </a:rPr>
              <a:t> epidermis</a:t>
            </a:r>
          </a:p>
        </p:txBody>
      </p:sp>
      <p:grpSp>
        <p:nvGrpSpPr>
          <p:cNvPr id="9223" name="Group 19"/>
          <p:cNvGrpSpPr>
            <a:grpSpLocks/>
          </p:cNvGrpSpPr>
          <p:nvPr/>
        </p:nvGrpSpPr>
        <p:grpSpPr bwMode="auto">
          <a:xfrm>
            <a:off x="2443163" y="4589463"/>
            <a:ext cx="4418012" cy="1811337"/>
            <a:chOff x="839" y="1012"/>
            <a:chExt cx="3693" cy="1789"/>
          </a:xfrm>
        </p:grpSpPr>
        <p:pic>
          <p:nvPicPr>
            <p:cNvPr id="9229" name="Picture 20"/>
            <p:cNvPicPr preferRelativeResize="0"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223" b="5000"/>
            <a:stretch>
              <a:fillRect/>
            </a:stretch>
          </p:blipFill>
          <p:spPr bwMode="auto">
            <a:xfrm>
              <a:off x="839" y="1018"/>
              <a:ext cx="1821" cy="1772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9230" name="Group 21"/>
            <p:cNvGrpSpPr>
              <a:grpSpLocks noChangeAspect="1"/>
            </p:cNvGrpSpPr>
            <p:nvPr/>
          </p:nvGrpSpPr>
          <p:grpSpPr bwMode="auto">
            <a:xfrm>
              <a:off x="2744" y="1012"/>
              <a:ext cx="1788" cy="1789"/>
              <a:chOff x="806" y="2165"/>
              <a:chExt cx="1840" cy="1840"/>
            </a:xfrm>
          </p:grpSpPr>
          <p:pic>
            <p:nvPicPr>
              <p:cNvPr id="9231" name="Picture 22"/>
              <p:cNvPicPr preferRelativeResize="0">
                <a:picLocks noChangeAspect="1" noChangeArrowheads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06" y="2165"/>
                <a:ext cx="1840" cy="1840"/>
              </a:xfrm>
              <a:prstGeom prst="rect">
                <a:avLst/>
              </a:prstGeom>
              <a:noFill/>
              <a:ln w="38100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9232" name="Line 23"/>
              <p:cNvSpPr>
                <a:spLocks noChangeAspect="1" noChangeShapeType="1"/>
              </p:cNvSpPr>
              <p:nvPr/>
            </p:nvSpPr>
            <p:spPr bwMode="auto">
              <a:xfrm flipH="1">
                <a:off x="1872" y="2616"/>
                <a:ext cx="200" cy="184"/>
              </a:xfrm>
              <a:prstGeom prst="lin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  <a:headEnd/>
                    <a:tailEnd type="triangle" w="med" len="med"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233" name="Line 24"/>
              <p:cNvSpPr>
                <a:spLocks noChangeAspect="1" noChangeShapeType="1"/>
              </p:cNvSpPr>
              <p:nvPr/>
            </p:nvSpPr>
            <p:spPr bwMode="auto">
              <a:xfrm flipV="1">
                <a:off x="1112" y="2552"/>
                <a:ext cx="256" cy="48"/>
              </a:xfrm>
              <a:prstGeom prst="lin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  <a:headEnd/>
                    <a:tailEnd type="triangle" w="med" len="med"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234" name="Line 25"/>
              <p:cNvSpPr>
                <a:spLocks noChangeAspect="1" noChangeShapeType="1"/>
              </p:cNvSpPr>
              <p:nvPr/>
            </p:nvSpPr>
            <p:spPr bwMode="auto">
              <a:xfrm flipH="1" flipV="1">
                <a:off x="2160" y="3576"/>
                <a:ext cx="200" cy="208"/>
              </a:xfrm>
              <a:prstGeom prst="lin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  <a:headEnd/>
                    <a:tailEnd type="triangle" w="med" len="med"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1032" name="Text Box 26"/>
          <p:cNvSpPr txBox="1">
            <a:spLocks noChangeArrowheads="1"/>
          </p:cNvSpPr>
          <p:nvPr/>
        </p:nvSpPr>
        <p:spPr bwMode="auto">
          <a:xfrm>
            <a:off x="2286000" y="6400800"/>
            <a:ext cx="4862513" cy="376238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lIns="128016" tIns="64008" rIns="128016" bIns="64008">
            <a:spAutoFit/>
          </a:bodyPr>
          <a:lstStyle/>
          <a:p>
            <a:pPr marL="639763" indent="-639763" algn="l" defTabSz="1279525">
              <a:defRPr/>
            </a:pPr>
            <a:r>
              <a:rPr lang="en-US" sz="1600" dirty="0">
                <a:solidFill>
                  <a:schemeClr val="bg2">
                    <a:lumMod val="20000"/>
                    <a:lumOff val="80000"/>
                  </a:schemeClr>
                </a:solidFill>
                <a:latin typeface="Times New Roman" pitchFamily="18" charset="0"/>
              </a:rPr>
              <a:t>increased </a:t>
            </a:r>
            <a:r>
              <a:rPr lang="en-US" sz="1600" dirty="0" err="1">
                <a:solidFill>
                  <a:schemeClr val="bg2">
                    <a:lumMod val="20000"/>
                    <a:lumOff val="80000"/>
                  </a:schemeClr>
                </a:solidFill>
                <a:latin typeface="Times New Roman" pitchFamily="18" charset="0"/>
              </a:rPr>
              <a:t>vascularity</a:t>
            </a:r>
            <a:r>
              <a:rPr lang="en-US" sz="1600" dirty="0">
                <a:solidFill>
                  <a:schemeClr val="bg2">
                    <a:lumMod val="20000"/>
                    <a:lumOff val="80000"/>
                  </a:schemeClr>
                </a:solidFill>
                <a:latin typeface="Times New Roman" pitchFamily="18" charset="0"/>
              </a:rPr>
              <a:t>, inflammatory infiltrates in dermis</a:t>
            </a:r>
          </a:p>
        </p:txBody>
      </p:sp>
      <p:pic>
        <p:nvPicPr>
          <p:cNvPr id="9225" name="Picture 36"/>
          <p:cNvPicPr>
            <a:picLocks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55"/>
          <a:stretch>
            <a:fillRect/>
          </a:stretch>
        </p:blipFill>
        <p:spPr bwMode="auto">
          <a:xfrm>
            <a:off x="7229475" y="4032250"/>
            <a:ext cx="1827213" cy="279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4" name="Text Box 42"/>
          <p:cNvSpPr txBox="1">
            <a:spLocks noChangeArrowheads="1"/>
          </p:cNvSpPr>
          <p:nvPr/>
        </p:nvSpPr>
        <p:spPr bwMode="auto">
          <a:xfrm>
            <a:off x="411163" y="371475"/>
            <a:ext cx="8489950" cy="695325"/>
          </a:xfrm>
          <a:prstGeom prst="rect">
            <a:avLst/>
          </a:prstGeom>
          <a:noFill/>
          <a:ln w="76200" cmpd="tri">
            <a:noFill/>
            <a:miter lim="800000"/>
            <a:headEnd/>
            <a:tailEnd/>
          </a:ln>
        </p:spPr>
        <p:txBody>
          <a:bodyPr lIns="85336" tIns="42668" rIns="85336" bIns="42668">
            <a:spAutoFit/>
          </a:bodyPr>
          <a:lstStyle/>
          <a:p>
            <a:pPr algn="l" defTabSz="854075">
              <a:defRPr/>
            </a:pPr>
            <a:r>
              <a:rPr lang="en-US" sz="4000" b="1" dirty="0">
                <a:latin typeface="Adobe Garamond Pro" pitchFamily="18" charset="0"/>
                <a:cs typeface="Arial" charset="0"/>
              </a:rPr>
              <a:t>Diagnosing basal cell carcinoma </a:t>
            </a:r>
            <a:r>
              <a:rPr lang="en-US" sz="4000" b="1" i="1" dirty="0">
                <a:latin typeface="Adobe Garamond Pro" pitchFamily="18" charset="0"/>
                <a:cs typeface="Arial" charset="0"/>
              </a:rPr>
              <a:t>in vivo</a:t>
            </a:r>
            <a:endParaRPr lang="it-IT" sz="4000" b="1" baseline="30000" dirty="0">
              <a:latin typeface="Adobe Garamond Pro" pitchFamily="18" charset="0"/>
              <a:cs typeface="Arial" charset="0"/>
            </a:endParaRPr>
          </a:p>
        </p:txBody>
      </p:sp>
      <p:sp>
        <p:nvSpPr>
          <p:cNvPr id="1035" name="Text Box 43"/>
          <p:cNvSpPr txBox="1">
            <a:spLocks noChangeArrowheads="1"/>
          </p:cNvSpPr>
          <p:nvPr/>
        </p:nvSpPr>
        <p:spPr bwMode="auto">
          <a:xfrm>
            <a:off x="246063" y="1312863"/>
            <a:ext cx="8845550" cy="512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5336" tIns="42668" rIns="85336" bIns="42668">
            <a:spAutoFit/>
          </a:bodyPr>
          <a:lstStyle/>
          <a:p>
            <a:pPr defTabSz="854075" eaLnBrk="1" hangingPunct="1">
              <a:defRPr/>
            </a:pPr>
            <a:r>
              <a:rPr lang="en-US" sz="2800" dirty="0">
                <a:solidFill>
                  <a:schemeClr val="bg2">
                    <a:lumMod val="20000"/>
                    <a:lumOff val="80000"/>
                  </a:schemeClr>
                </a:solidFill>
                <a:latin typeface="Verdana" pitchFamily="34" charset="0"/>
              </a:rPr>
              <a:t>Sensitivity - 92%,  specificity - 97% </a:t>
            </a:r>
          </a:p>
        </p:txBody>
      </p:sp>
      <p:sp>
        <p:nvSpPr>
          <p:cNvPr id="1036" name="Rectangle 24"/>
          <p:cNvSpPr>
            <a:spLocks noChangeArrowheads="1"/>
          </p:cNvSpPr>
          <p:nvPr/>
        </p:nvSpPr>
        <p:spPr bwMode="auto">
          <a:xfrm>
            <a:off x="214313" y="1027112"/>
            <a:ext cx="8929687" cy="34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8016" tIns="64008" rIns="128016" bIns="64008">
            <a:spAutoFit/>
          </a:bodyPr>
          <a:lstStyle/>
          <a:p>
            <a:pPr algn="l" defTabSz="1279525">
              <a:tabLst>
                <a:tab pos="639763" algn="l"/>
                <a:tab pos="1279525" algn="l"/>
                <a:tab pos="1920875" algn="l"/>
              </a:tabLst>
              <a:defRPr/>
            </a:pPr>
            <a:r>
              <a:rPr lang="en-US" sz="1400" dirty="0" err="1">
                <a:solidFill>
                  <a:schemeClr val="bg2">
                    <a:lumMod val="20000"/>
                    <a:lumOff val="80000"/>
                  </a:schemeClr>
                </a:solidFill>
                <a:cs typeface="Arial" charset="0"/>
              </a:rPr>
              <a:t>Nori</a:t>
            </a:r>
            <a:r>
              <a:rPr lang="en-US" sz="1400" dirty="0">
                <a:solidFill>
                  <a:schemeClr val="bg2">
                    <a:lumMod val="20000"/>
                    <a:lumOff val="80000"/>
                  </a:schemeClr>
                </a:solidFill>
                <a:cs typeface="Arial" charset="0"/>
              </a:rPr>
              <a:t> &amp; Gonzalez, J. Amer. Acad. </a:t>
            </a:r>
            <a:r>
              <a:rPr lang="en-US" sz="1400" dirty="0" err="1">
                <a:solidFill>
                  <a:schemeClr val="bg2">
                    <a:lumMod val="20000"/>
                    <a:lumOff val="80000"/>
                  </a:schemeClr>
                </a:solidFill>
                <a:cs typeface="Arial" charset="0"/>
              </a:rPr>
              <a:t>Dermatol</a:t>
            </a:r>
            <a:r>
              <a:rPr lang="en-US" sz="1400" dirty="0">
                <a:solidFill>
                  <a:schemeClr val="bg2">
                    <a:lumMod val="20000"/>
                    <a:lumOff val="80000"/>
                  </a:schemeClr>
                </a:solidFill>
                <a:cs typeface="Arial" charset="0"/>
              </a:rPr>
              <a:t>., 2004;  Gonzalez &amp; </a:t>
            </a:r>
            <a:r>
              <a:rPr lang="en-US" sz="1400" dirty="0" err="1">
                <a:solidFill>
                  <a:schemeClr val="bg2">
                    <a:lumMod val="20000"/>
                    <a:lumOff val="80000"/>
                  </a:schemeClr>
                </a:solidFill>
                <a:cs typeface="Arial" charset="0"/>
              </a:rPr>
              <a:t>Tannous</a:t>
            </a:r>
            <a:r>
              <a:rPr lang="en-US" sz="1400" dirty="0">
                <a:solidFill>
                  <a:schemeClr val="bg2">
                    <a:lumMod val="20000"/>
                    <a:lumOff val="80000"/>
                  </a:schemeClr>
                </a:solidFill>
                <a:cs typeface="Arial" charset="0"/>
              </a:rPr>
              <a:t>, J. Amer. Acad. </a:t>
            </a:r>
            <a:r>
              <a:rPr lang="en-US" sz="1400" dirty="0" err="1">
                <a:solidFill>
                  <a:schemeClr val="bg2">
                    <a:lumMod val="20000"/>
                    <a:lumOff val="80000"/>
                  </a:schemeClr>
                </a:solidFill>
                <a:cs typeface="Arial" charset="0"/>
              </a:rPr>
              <a:t>Dermatol</a:t>
            </a:r>
            <a:r>
              <a:rPr lang="en-US" sz="1400" dirty="0">
                <a:solidFill>
                  <a:schemeClr val="bg2">
                    <a:lumMod val="20000"/>
                    <a:lumOff val="80000"/>
                  </a:schemeClr>
                </a:solidFill>
                <a:cs typeface="Arial" charset="0"/>
              </a:rPr>
              <a:t>., 2002</a:t>
            </a:r>
          </a:p>
        </p:txBody>
      </p:sp>
    </p:spTree>
  </p:cSld>
  <p:clrMapOvr>
    <a:masterClrMapping/>
  </p:clrMapOvr>
  <p:transition advTm="2000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19E9AA-7982-4F17-B58E-EEFF369A58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short history of medical imaging</a:t>
            </a:r>
          </a:p>
        </p:txBody>
      </p:sp>
      <p:pic>
        <p:nvPicPr>
          <p:cNvPr id="12290" name="Picture 2">
            <a:extLst>
              <a:ext uri="{FF2B5EF4-FFF2-40B4-BE49-F238E27FC236}">
                <a16:creationId xmlns:a16="http://schemas.microsoft.com/office/drawing/2014/main" id="{AE3E19E3-0F91-46DA-9392-DC491249405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752600"/>
            <a:ext cx="2447925" cy="1866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2653ABF-F5FF-49BA-A106-3D6B181EB54D}"/>
              </a:ext>
            </a:extLst>
          </p:cNvPr>
          <p:cNvSpPr txBox="1"/>
          <p:nvPr/>
        </p:nvSpPr>
        <p:spPr>
          <a:xfrm>
            <a:off x="4343400" y="1752600"/>
            <a:ext cx="3810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Roentgen’s first human x-ray image in 1895 was revolutionary to the practice of medicine.</a:t>
            </a:r>
          </a:p>
          <a:p>
            <a:r>
              <a:rPr lang="en-US" dirty="0"/>
              <a:t>100 years later: conventional tomography, computed tomography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6A9CD67-2ACE-4F05-B901-09DDD7E45B7A}"/>
              </a:ext>
            </a:extLst>
          </p:cNvPr>
          <p:cNvSpPr txBox="1"/>
          <p:nvPr/>
        </p:nvSpPr>
        <p:spPr>
          <a:xfrm>
            <a:off x="1143000" y="3875498"/>
            <a:ext cx="701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Continuous push toward higher resolution, faster times, larger scan areas and lower dose.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04CBD16-BB90-44D1-8444-40084F8C3A2A}"/>
              </a:ext>
            </a:extLst>
          </p:cNvPr>
          <p:cNvSpPr txBox="1"/>
          <p:nvPr/>
        </p:nvSpPr>
        <p:spPr>
          <a:xfrm>
            <a:off x="152400" y="4876800"/>
            <a:ext cx="655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Image contrast is from density differences</a:t>
            </a:r>
          </a:p>
        </p:txBody>
      </p:sp>
    </p:spTree>
    <p:extLst>
      <p:ext uri="{BB962C8B-B14F-4D97-AF65-F5344CB8AC3E}">
        <p14:creationId xmlns:p14="http://schemas.microsoft.com/office/powerpoint/2010/main" val="416050185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This is great for skin…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But confocal microscopy only images </a:t>
            </a:r>
            <a:r>
              <a:rPr lang="en-US" b="1" dirty="0"/>
              <a:t>200 microns </a:t>
            </a:r>
            <a:r>
              <a:rPr lang="en-US" dirty="0"/>
              <a:t>deep!</a:t>
            </a:r>
          </a:p>
          <a:p>
            <a:endParaRPr lang="en-US" dirty="0"/>
          </a:p>
          <a:p>
            <a:r>
              <a:rPr lang="en-US" dirty="0"/>
              <a:t>What about other cancers?</a:t>
            </a:r>
          </a:p>
          <a:p>
            <a:r>
              <a:rPr lang="en-US" dirty="0"/>
              <a:t>What if we could quickly image </a:t>
            </a:r>
            <a:r>
              <a:rPr lang="en-US" b="1" dirty="0"/>
              <a:t>freshly excised tissues</a:t>
            </a:r>
            <a:r>
              <a:rPr lang="en-US" dirty="0"/>
              <a:t>?</a:t>
            </a:r>
          </a:p>
          <a:p>
            <a:pPr lvl="1"/>
            <a:r>
              <a:rPr lang="en-US" dirty="0"/>
              <a:t>Guide surgery: margin detection at the bedside!</a:t>
            </a:r>
          </a:p>
          <a:p>
            <a:pPr lvl="1"/>
            <a:r>
              <a:rPr lang="en-US" dirty="0"/>
              <a:t>We can use dyes: better imaging contrast!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Imaging of Excised Tissue</a:t>
            </a:r>
          </a:p>
        </p:txBody>
      </p:sp>
      <p:sp>
        <p:nvSpPr>
          <p:cNvPr id="2560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/>
              <a:t>Breast lumpectomy surgery</a:t>
            </a:r>
          </a:p>
          <a:p>
            <a:pPr lvl="1"/>
            <a:r>
              <a:rPr lang="en-US" altLang="en-US"/>
              <a:t>Tumor is removed based on radiology and visual inspection</a:t>
            </a:r>
          </a:p>
          <a:p>
            <a:pPr lvl="1"/>
            <a:r>
              <a:rPr lang="en-US" altLang="en-US"/>
              <a:t>Patient is sent home</a:t>
            </a:r>
          </a:p>
          <a:p>
            <a:pPr lvl="2"/>
            <a:r>
              <a:rPr lang="en-US" altLang="en-US"/>
              <a:t>Frozen pathology not routinely performed due to fattiness of breast tissue</a:t>
            </a:r>
          </a:p>
          <a:p>
            <a:pPr lvl="1"/>
            <a:r>
              <a:rPr lang="en-US" altLang="en-US"/>
              <a:t>Positive margins on excised tissue results in second surgery (re-excision rates can be as high as 60% at some institutions)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Imaging of Excised Tissue</a:t>
            </a:r>
          </a:p>
        </p:txBody>
      </p:sp>
      <p:sp>
        <p:nvSpPr>
          <p:cNvPr id="2662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/>
              <a:t>Confocal microscopy has a small field of view (0.5 mm x 0.5 mm)</a:t>
            </a:r>
          </a:p>
          <a:p>
            <a:endParaRPr lang="en-US" altLang="en-US" dirty="0"/>
          </a:p>
          <a:p>
            <a:r>
              <a:rPr lang="en-US" altLang="en-US" dirty="0"/>
              <a:t>How can we image large pieces of tissue with high resolution?</a:t>
            </a:r>
          </a:p>
          <a:p>
            <a:endParaRPr lang="en-US" altLang="en-US" dirty="0"/>
          </a:p>
          <a:p>
            <a:r>
              <a:rPr lang="en-US" altLang="en-US" dirty="0">
                <a:sym typeface="Wingdings" pitchFamily="2" charset="2"/>
              </a:rPr>
              <a:t> </a:t>
            </a:r>
            <a:r>
              <a:rPr lang="en-US" altLang="en-US" dirty="0" err="1">
                <a:sym typeface="Wingdings" pitchFamily="2" charset="2"/>
              </a:rPr>
              <a:t>Mosaicking</a:t>
            </a:r>
            <a:r>
              <a:rPr lang="en-US" altLang="en-US" dirty="0">
                <a:sym typeface="Wingdings" pitchFamily="2" charset="2"/>
              </a:rPr>
              <a:t> (tiling of images)</a:t>
            </a:r>
            <a:endParaRPr lang="en-US" altLang="en-US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304800"/>
            <a:ext cx="7772400" cy="6858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3200" dirty="0" err="1">
                <a:solidFill>
                  <a:schemeClr val="bg1">
                    <a:lumMod val="95000"/>
                  </a:schemeClr>
                </a:solidFill>
              </a:rPr>
              <a:t>Mosaicking</a:t>
            </a:r>
            <a:r>
              <a:rPr lang="en-US" sz="3200" dirty="0">
                <a:solidFill>
                  <a:schemeClr val="bg1">
                    <a:lumMod val="95000"/>
                  </a:schemeClr>
                </a:solidFill>
              </a:rPr>
              <a:t> Strategies</a:t>
            </a:r>
          </a:p>
        </p:txBody>
      </p:sp>
      <p:sp>
        <p:nvSpPr>
          <p:cNvPr id="16386" name="Rectangle 3"/>
          <p:cNvSpPr>
            <a:spLocks noChangeArrowheads="1"/>
          </p:cNvSpPr>
          <p:nvPr/>
        </p:nvSpPr>
        <p:spPr bwMode="auto">
          <a:xfrm>
            <a:off x="381000" y="977900"/>
            <a:ext cx="6248400" cy="443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2400" dirty="0">
                <a:solidFill>
                  <a:srgbClr val="C00000"/>
                </a:solidFill>
                <a:latin typeface="+mj-lt"/>
              </a:rPr>
              <a:t>Traditional </a:t>
            </a:r>
            <a:r>
              <a:rPr lang="en-US" sz="2400" dirty="0" err="1">
                <a:solidFill>
                  <a:srgbClr val="C00000"/>
                </a:solidFill>
                <a:latin typeface="+mj-lt"/>
              </a:rPr>
              <a:t>mosaicking</a:t>
            </a:r>
            <a:r>
              <a:rPr lang="en-US" dirty="0">
                <a:solidFill>
                  <a:srgbClr val="C00000"/>
                </a:solidFill>
                <a:latin typeface="+mj-lt"/>
              </a:rPr>
              <a:t> </a:t>
            </a:r>
            <a:r>
              <a:rPr lang="en-US" sz="2400" dirty="0">
                <a:solidFill>
                  <a:srgbClr val="C00000"/>
                </a:solidFill>
                <a:latin typeface="+mj-lt"/>
              </a:rPr>
              <a:t>method :</a:t>
            </a:r>
          </a:p>
          <a:p>
            <a:pPr>
              <a:defRPr/>
            </a:pPr>
            <a:r>
              <a:rPr lang="en-US" sz="2800" dirty="0">
                <a:latin typeface="Calibri" pitchFamily="34" charset="0"/>
              </a:rPr>
              <a:t>Two Dimensional </a:t>
            </a:r>
            <a:r>
              <a:rPr lang="en-US" sz="2800" dirty="0" err="1">
                <a:latin typeface="Calibri" pitchFamily="34" charset="0"/>
              </a:rPr>
              <a:t>Mosaicking</a:t>
            </a:r>
            <a:r>
              <a:rPr lang="en-US" sz="2800" dirty="0">
                <a:latin typeface="Calibri" pitchFamily="34" charset="0"/>
              </a:rPr>
              <a:t> - individual square images merged</a:t>
            </a:r>
            <a:r>
              <a:rPr lang="en-US" sz="2400" dirty="0">
                <a:latin typeface="Calibri" pitchFamily="34" charset="0"/>
              </a:rPr>
              <a:t> </a:t>
            </a:r>
          </a:p>
          <a:p>
            <a:pPr>
              <a:defRPr/>
            </a:pPr>
            <a:r>
              <a:rPr lang="en-US" dirty="0"/>
              <a:t>(</a:t>
            </a:r>
            <a:r>
              <a:rPr lang="en-US" sz="1400" dirty="0"/>
              <a:t>Gareau D et.al, J. Microscopy 233: 149-159, 2009</a:t>
            </a:r>
            <a:r>
              <a:rPr lang="en-US" dirty="0"/>
              <a:t>)</a:t>
            </a:r>
          </a:p>
          <a:p>
            <a:pPr>
              <a:defRPr/>
            </a:pPr>
            <a:r>
              <a:rPr lang="en-US" sz="2000" b="1" dirty="0">
                <a:latin typeface="Calibri" pitchFamily="34" charset="0"/>
              </a:rPr>
              <a:t>10 minutes </a:t>
            </a:r>
            <a:r>
              <a:rPr lang="en-US" sz="2000" dirty="0">
                <a:latin typeface="Calibri" pitchFamily="34" charset="0"/>
              </a:rPr>
              <a:t>to scan 10 x 10 mm</a:t>
            </a:r>
            <a:r>
              <a:rPr lang="en-US" sz="2000" baseline="30000" dirty="0">
                <a:latin typeface="Calibri" pitchFamily="34" charset="0"/>
              </a:rPr>
              <a:t>2</a:t>
            </a:r>
          </a:p>
          <a:p>
            <a:pPr lvl="1">
              <a:defRPr/>
            </a:pPr>
            <a:endParaRPr lang="en-US" sz="2000" dirty="0">
              <a:latin typeface="Calibri" pitchFamily="34" charset="0"/>
            </a:endParaRPr>
          </a:p>
          <a:p>
            <a:pPr>
              <a:defRPr/>
            </a:pPr>
            <a:r>
              <a:rPr lang="en-US" sz="2400" dirty="0">
                <a:solidFill>
                  <a:srgbClr val="C00000"/>
                </a:solidFill>
                <a:latin typeface="Calibri" pitchFamily="34" charset="0"/>
              </a:rPr>
              <a:t>New </a:t>
            </a:r>
            <a:r>
              <a:rPr lang="en-US" sz="2400" dirty="0" err="1">
                <a:solidFill>
                  <a:srgbClr val="C00000"/>
                </a:solidFill>
                <a:latin typeface="Calibri" pitchFamily="34" charset="0"/>
              </a:rPr>
              <a:t>mosaicking</a:t>
            </a:r>
            <a:r>
              <a:rPr lang="en-US" sz="2400" dirty="0">
                <a:solidFill>
                  <a:srgbClr val="C00000"/>
                </a:solidFill>
                <a:latin typeface="Calibri" pitchFamily="34" charset="0"/>
              </a:rPr>
              <a:t> method:</a:t>
            </a:r>
          </a:p>
          <a:p>
            <a:pPr>
              <a:defRPr/>
            </a:pPr>
            <a:r>
              <a:rPr lang="en-US" sz="2800" dirty="0">
                <a:latin typeface="Calibri" pitchFamily="34" charset="0"/>
              </a:rPr>
              <a:t>New Strip </a:t>
            </a:r>
            <a:r>
              <a:rPr lang="en-US" sz="2800" dirty="0" err="1">
                <a:latin typeface="Calibri" pitchFamily="34" charset="0"/>
              </a:rPr>
              <a:t>Mosaicking</a:t>
            </a:r>
            <a:r>
              <a:rPr lang="en-US" sz="2800" dirty="0">
                <a:latin typeface="Calibri" pitchFamily="34" charset="0"/>
              </a:rPr>
              <a:t> – image strips are merged in one dimension</a:t>
            </a:r>
          </a:p>
          <a:p>
            <a:pPr algn="l">
              <a:defRPr/>
            </a:pPr>
            <a:r>
              <a:rPr lang="en-US" sz="2400" dirty="0">
                <a:latin typeface="Calibri" pitchFamily="34" charset="0"/>
              </a:rPr>
              <a:t>	- </a:t>
            </a:r>
            <a:r>
              <a:rPr lang="en-US" sz="2000" dirty="0">
                <a:latin typeface="Calibri" pitchFamily="34" charset="0"/>
              </a:rPr>
              <a:t>reduced acquisition time</a:t>
            </a:r>
          </a:p>
          <a:p>
            <a:pPr algn="l">
              <a:defRPr/>
            </a:pPr>
            <a:r>
              <a:rPr lang="en-US" sz="2000" dirty="0">
                <a:latin typeface="Calibri" pitchFamily="34" charset="0"/>
              </a:rPr>
              <a:t>	- 50% reduction in merging time </a:t>
            </a:r>
          </a:p>
          <a:p>
            <a:pPr algn="l">
              <a:defRPr/>
            </a:pPr>
            <a:r>
              <a:rPr lang="en-US" sz="2000" dirty="0">
                <a:latin typeface="Calibri" pitchFamily="34" charset="0"/>
              </a:rPr>
              <a:t>	- 50% of illumination artifacts due to falloff</a:t>
            </a:r>
          </a:p>
        </p:txBody>
      </p:sp>
      <p:pic>
        <p:nvPicPr>
          <p:cNvPr id="28676" name="Picture 7" descr="scanning cartoon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838200"/>
            <a:ext cx="2220913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7" name="Rectangle 4"/>
          <p:cNvSpPr>
            <a:spLocks noChangeArrowheads="1"/>
          </p:cNvSpPr>
          <p:nvPr/>
        </p:nvSpPr>
        <p:spPr bwMode="auto">
          <a:xfrm>
            <a:off x="228600" y="5791200"/>
            <a:ext cx="5105400" cy="1016000"/>
          </a:xfrm>
          <a:prstGeom prst="rect">
            <a:avLst/>
          </a:prstGeom>
          <a:noFill/>
          <a:ln w="25400">
            <a:solidFill>
              <a:srgbClr val="FFC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 sz="2000" b="1">
                <a:latin typeface="Calibri" pitchFamily="34" charset="0"/>
              </a:rPr>
              <a:t>Proof of Principle:</a:t>
            </a:r>
            <a:r>
              <a:rPr lang="en-US" altLang="en-US" sz="2000" b="1">
                <a:solidFill>
                  <a:srgbClr val="00B050"/>
                </a:solidFill>
                <a:latin typeface="Calibri" pitchFamily="34" charset="0"/>
              </a:rPr>
              <a:t>  </a:t>
            </a:r>
          </a:p>
          <a:p>
            <a:r>
              <a:rPr lang="en-US" altLang="en-US" sz="2000" b="1">
                <a:solidFill>
                  <a:srgbClr val="003300"/>
                </a:solidFill>
                <a:latin typeface="Calibri" pitchFamily="34" charset="0"/>
              </a:rPr>
              <a:t>Abeytunge et.al, JBO Letters, 050504, </a:t>
            </a:r>
          </a:p>
          <a:p>
            <a:r>
              <a:rPr lang="en-US" altLang="en-US" sz="2000" b="1">
                <a:solidFill>
                  <a:srgbClr val="003300"/>
                </a:solidFill>
                <a:latin typeface="Calibri" pitchFamily="34" charset="0"/>
              </a:rPr>
              <a:t>May 2011, Vol 16(5)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ChangeArrowheads="1"/>
          </p:cNvSpPr>
          <p:nvPr/>
        </p:nvSpPr>
        <p:spPr bwMode="auto">
          <a:xfrm>
            <a:off x="152400" y="2362200"/>
            <a:ext cx="8839200" cy="3276600"/>
          </a:xfrm>
          <a:prstGeom prst="rect">
            <a:avLst/>
          </a:prstGeom>
          <a:solidFill>
            <a:srgbClr val="CFDDED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2133600" y="3048000"/>
            <a:ext cx="3276600" cy="1828800"/>
            <a:chOff x="1392" y="3360"/>
            <a:chExt cx="2064" cy="1152"/>
          </a:xfrm>
        </p:grpSpPr>
        <p:sp>
          <p:nvSpPr>
            <p:cNvPr id="41192" name="Rectangle 48" descr="25%"/>
            <p:cNvSpPr>
              <a:spLocks noChangeArrowheads="1"/>
            </p:cNvSpPr>
            <p:nvPr/>
          </p:nvSpPr>
          <p:spPr bwMode="auto">
            <a:xfrm>
              <a:off x="1392" y="3360"/>
              <a:ext cx="2064" cy="1152"/>
            </a:xfrm>
            <a:prstGeom prst="rect">
              <a:avLst/>
            </a:prstGeom>
            <a:pattFill prst="pct25">
              <a:fgClr>
                <a:srgbClr val="CFCAA9"/>
              </a:fgClr>
              <a:bgClr>
                <a:schemeClr val="bg1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41193" name="Text Box 5"/>
            <p:cNvSpPr txBox="1">
              <a:spLocks noChangeArrowheads="1"/>
            </p:cNvSpPr>
            <p:nvPr/>
          </p:nvSpPr>
          <p:spPr bwMode="auto">
            <a:xfrm>
              <a:off x="1645" y="3639"/>
              <a:ext cx="1589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altLang="en-US" sz="1600"/>
                <a:t>common constant velocity</a:t>
              </a:r>
            </a:p>
          </p:txBody>
        </p:sp>
      </p:grpSp>
      <p:sp>
        <p:nvSpPr>
          <p:cNvPr id="40964" name="Rectangle 6"/>
          <p:cNvSpPr>
            <a:spLocks noChangeArrowheads="1"/>
          </p:cNvSpPr>
          <p:nvPr/>
        </p:nvSpPr>
        <p:spPr bwMode="auto">
          <a:xfrm>
            <a:off x="152400" y="609600"/>
            <a:ext cx="8839200" cy="1447800"/>
          </a:xfrm>
          <a:prstGeom prst="rect">
            <a:avLst/>
          </a:prstGeom>
          <a:solidFill>
            <a:srgbClr val="CFDDED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40965" name="Line 4"/>
          <p:cNvSpPr>
            <a:spLocks noChangeShapeType="1"/>
          </p:cNvSpPr>
          <p:nvPr/>
        </p:nvSpPr>
        <p:spPr bwMode="auto">
          <a:xfrm>
            <a:off x="533400" y="2438400"/>
            <a:ext cx="0" cy="2438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966" name="Line 5"/>
          <p:cNvSpPr>
            <a:spLocks noChangeShapeType="1"/>
          </p:cNvSpPr>
          <p:nvPr/>
        </p:nvSpPr>
        <p:spPr bwMode="auto">
          <a:xfrm>
            <a:off x="533400" y="4876800"/>
            <a:ext cx="67818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2221" name="Line 13"/>
          <p:cNvSpPr>
            <a:spLocks noChangeShapeType="1"/>
          </p:cNvSpPr>
          <p:nvPr/>
        </p:nvSpPr>
        <p:spPr bwMode="auto">
          <a:xfrm>
            <a:off x="2133600" y="3048000"/>
            <a:ext cx="228600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2223" name="Line 15"/>
          <p:cNvSpPr>
            <a:spLocks noChangeShapeType="1"/>
          </p:cNvSpPr>
          <p:nvPr/>
        </p:nvSpPr>
        <p:spPr bwMode="auto">
          <a:xfrm>
            <a:off x="2362200" y="3048000"/>
            <a:ext cx="1828800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2224" name="Line 16"/>
          <p:cNvSpPr>
            <a:spLocks noChangeShapeType="1"/>
          </p:cNvSpPr>
          <p:nvPr/>
        </p:nvSpPr>
        <p:spPr bwMode="auto">
          <a:xfrm>
            <a:off x="4191000" y="3048000"/>
            <a:ext cx="1219200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2226" name="Line 18"/>
          <p:cNvSpPr>
            <a:spLocks noChangeShapeType="1"/>
          </p:cNvSpPr>
          <p:nvPr/>
        </p:nvSpPr>
        <p:spPr bwMode="auto">
          <a:xfrm>
            <a:off x="5410200" y="3048000"/>
            <a:ext cx="533400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2227" name="Line 19"/>
          <p:cNvSpPr>
            <a:spLocks noChangeShapeType="1"/>
          </p:cNvSpPr>
          <p:nvPr/>
        </p:nvSpPr>
        <p:spPr bwMode="auto">
          <a:xfrm flipV="1">
            <a:off x="1524000" y="3048000"/>
            <a:ext cx="609600" cy="5334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2228" name="Line 20"/>
          <p:cNvSpPr>
            <a:spLocks noChangeShapeType="1"/>
          </p:cNvSpPr>
          <p:nvPr/>
        </p:nvSpPr>
        <p:spPr bwMode="auto">
          <a:xfrm flipV="1">
            <a:off x="685800" y="3581400"/>
            <a:ext cx="838200" cy="7620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2229" name="Line 21"/>
          <p:cNvSpPr>
            <a:spLocks noChangeShapeType="1"/>
          </p:cNvSpPr>
          <p:nvPr/>
        </p:nvSpPr>
        <p:spPr bwMode="auto">
          <a:xfrm>
            <a:off x="5943600" y="3048000"/>
            <a:ext cx="457200" cy="6858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2230" name="Line 22"/>
          <p:cNvSpPr>
            <a:spLocks noChangeShapeType="1"/>
          </p:cNvSpPr>
          <p:nvPr/>
        </p:nvSpPr>
        <p:spPr bwMode="auto">
          <a:xfrm>
            <a:off x="6400800" y="3733800"/>
            <a:ext cx="381000" cy="6096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4988" name="Line 23"/>
          <p:cNvSpPr>
            <a:spLocks noChangeShapeType="1"/>
          </p:cNvSpPr>
          <p:nvPr/>
        </p:nvSpPr>
        <p:spPr bwMode="auto">
          <a:xfrm>
            <a:off x="5410200" y="2971800"/>
            <a:ext cx="685800" cy="685800"/>
          </a:xfrm>
          <a:prstGeom prst="line">
            <a:avLst/>
          </a:prstGeom>
          <a:noFill/>
          <a:ln w="19050">
            <a:solidFill>
              <a:schemeClr val="hlink"/>
            </a:solidFill>
            <a:round/>
            <a:headEnd type="arrow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4989" name="Line 25"/>
          <p:cNvSpPr>
            <a:spLocks noChangeShapeType="1"/>
          </p:cNvSpPr>
          <p:nvPr/>
        </p:nvSpPr>
        <p:spPr bwMode="auto">
          <a:xfrm>
            <a:off x="6096000" y="3657600"/>
            <a:ext cx="685800" cy="685800"/>
          </a:xfrm>
          <a:prstGeom prst="line">
            <a:avLst/>
          </a:prstGeom>
          <a:noFill/>
          <a:ln w="19050">
            <a:solidFill>
              <a:schemeClr val="hlink"/>
            </a:solidFill>
            <a:round/>
            <a:headEnd type="arrow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4990" name="Line 26"/>
          <p:cNvSpPr>
            <a:spLocks noChangeShapeType="1"/>
          </p:cNvSpPr>
          <p:nvPr/>
        </p:nvSpPr>
        <p:spPr bwMode="auto">
          <a:xfrm>
            <a:off x="4419600" y="2971800"/>
            <a:ext cx="762000" cy="0"/>
          </a:xfrm>
          <a:prstGeom prst="line">
            <a:avLst/>
          </a:prstGeom>
          <a:noFill/>
          <a:ln w="19050">
            <a:solidFill>
              <a:schemeClr val="hlink"/>
            </a:solidFill>
            <a:round/>
            <a:headEnd type="arrow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4991" name="Line 27"/>
          <p:cNvSpPr>
            <a:spLocks noChangeShapeType="1"/>
          </p:cNvSpPr>
          <p:nvPr/>
        </p:nvSpPr>
        <p:spPr bwMode="auto">
          <a:xfrm>
            <a:off x="3429000" y="2971800"/>
            <a:ext cx="990600" cy="0"/>
          </a:xfrm>
          <a:prstGeom prst="line">
            <a:avLst/>
          </a:prstGeom>
          <a:noFill/>
          <a:ln w="19050">
            <a:solidFill>
              <a:schemeClr val="hlink"/>
            </a:solidFill>
            <a:round/>
            <a:headEnd type="arrow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4992" name="Line 28"/>
          <p:cNvSpPr>
            <a:spLocks noChangeShapeType="1"/>
          </p:cNvSpPr>
          <p:nvPr/>
        </p:nvSpPr>
        <p:spPr bwMode="auto">
          <a:xfrm>
            <a:off x="2438400" y="2971800"/>
            <a:ext cx="990600" cy="0"/>
          </a:xfrm>
          <a:prstGeom prst="line">
            <a:avLst/>
          </a:prstGeom>
          <a:noFill/>
          <a:ln w="19050">
            <a:solidFill>
              <a:schemeClr val="hlink"/>
            </a:solidFill>
            <a:round/>
            <a:headEnd type="arrow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4993" name="Line 29"/>
          <p:cNvSpPr>
            <a:spLocks noChangeShapeType="1"/>
          </p:cNvSpPr>
          <p:nvPr/>
        </p:nvSpPr>
        <p:spPr bwMode="auto">
          <a:xfrm>
            <a:off x="1828800" y="2971800"/>
            <a:ext cx="304800" cy="0"/>
          </a:xfrm>
          <a:prstGeom prst="line">
            <a:avLst/>
          </a:prstGeom>
          <a:noFill/>
          <a:ln w="19050">
            <a:solidFill>
              <a:schemeClr val="hlink"/>
            </a:solidFill>
            <a:round/>
            <a:headEnd type="arrow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4994" name="Line 31"/>
          <p:cNvSpPr>
            <a:spLocks noChangeShapeType="1"/>
          </p:cNvSpPr>
          <p:nvPr/>
        </p:nvSpPr>
        <p:spPr bwMode="auto">
          <a:xfrm flipV="1">
            <a:off x="685800" y="3657600"/>
            <a:ext cx="609600" cy="685800"/>
          </a:xfrm>
          <a:prstGeom prst="line">
            <a:avLst/>
          </a:prstGeom>
          <a:noFill/>
          <a:ln w="19050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4995" name="Line 33"/>
          <p:cNvSpPr>
            <a:spLocks noChangeShapeType="1"/>
          </p:cNvSpPr>
          <p:nvPr/>
        </p:nvSpPr>
        <p:spPr bwMode="auto">
          <a:xfrm flipV="1">
            <a:off x="1295400" y="2971800"/>
            <a:ext cx="533400" cy="685800"/>
          </a:xfrm>
          <a:prstGeom prst="line">
            <a:avLst/>
          </a:prstGeom>
          <a:noFill/>
          <a:ln w="19050">
            <a:solidFill>
              <a:schemeClr val="hlink"/>
            </a:solidFill>
            <a:round/>
            <a:headEnd type="arrow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983" name="Line 48"/>
          <p:cNvSpPr>
            <a:spLocks noChangeShapeType="1"/>
          </p:cNvSpPr>
          <p:nvPr/>
        </p:nvSpPr>
        <p:spPr bwMode="auto">
          <a:xfrm>
            <a:off x="0" y="1981200"/>
            <a:ext cx="7239000" cy="0"/>
          </a:xfrm>
          <a:prstGeom prst="line">
            <a:avLst/>
          </a:prstGeom>
          <a:noFill/>
          <a:ln w="28575">
            <a:solidFill>
              <a:srgbClr val="00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5025" name="Text Box 49"/>
          <p:cNvSpPr txBox="1">
            <a:spLocks noChangeArrowheads="1"/>
          </p:cNvSpPr>
          <p:nvPr/>
        </p:nvSpPr>
        <p:spPr bwMode="auto">
          <a:xfrm>
            <a:off x="533400" y="4953000"/>
            <a:ext cx="311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/>
              <a:t>0</a:t>
            </a:r>
            <a:endParaRPr lang="en-US" altLang="en-US" baseline="-25000"/>
          </a:p>
        </p:txBody>
      </p:sp>
      <p:sp>
        <p:nvSpPr>
          <p:cNvPr id="255027" name="Text Box 51"/>
          <p:cNvSpPr txBox="1">
            <a:spLocks noChangeArrowheads="1"/>
          </p:cNvSpPr>
          <p:nvPr/>
        </p:nvSpPr>
        <p:spPr bwMode="auto">
          <a:xfrm>
            <a:off x="5181600" y="4953000"/>
            <a:ext cx="438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/>
              <a:t>12</a:t>
            </a:r>
            <a:endParaRPr lang="en-US" altLang="en-US" baseline="-25000"/>
          </a:p>
        </p:txBody>
      </p:sp>
      <p:sp>
        <p:nvSpPr>
          <p:cNvPr id="255028" name="Text Box 52"/>
          <p:cNvSpPr txBox="1">
            <a:spLocks noChangeArrowheads="1"/>
          </p:cNvSpPr>
          <p:nvPr/>
        </p:nvSpPr>
        <p:spPr bwMode="auto">
          <a:xfrm>
            <a:off x="6553200" y="4953000"/>
            <a:ext cx="438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/>
              <a:t>14</a:t>
            </a:r>
            <a:endParaRPr lang="en-US" altLang="en-US" baseline="-25000"/>
          </a:p>
        </p:txBody>
      </p:sp>
      <p:sp>
        <p:nvSpPr>
          <p:cNvPr id="255029" name="Line 53"/>
          <p:cNvSpPr>
            <a:spLocks noChangeShapeType="1"/>
          </p:cNvSpPr>
          <p:nvPr/>
        </p:nvSpPr>
        <p:spPr bwMode="auto">
          <a:xfrm>
            <a:off x="685800" y="4343400"/>
            <a:ext cx="0" cy="533400"/>
          </a:xfrm>
          <a:prstGeom prst="line">
            <a:avLst/>
          </a:prstGeom>
          <a:noFill/>
          <a:ln w="19050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5026" name="Text Box 50"/>
          <p:cNvSpPr txBox="1">
            <a:spLocks noChangeArrowheads="1"/>
          </p:cNvSpPr>
          <p:nvPr/>
        </p:nvSpPr>
        <p:spPr bwMode="auto">
          <a:xfrm>
            <a:off x="1981200" y="4953000"/>
            <a:ext cx="311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/>
              <a:t>2</a:t>
            </a:r>
            <a:endParaRPr lang="en-US" altLang="en-US" baseline="-25000"/>
          </a:p>
        </p:txBody>
      </p:sp>
      <p:sp>
        <p:nvSpPr>
          <p:cNvPr id="255030" name="Line 54"/>
          <p:cNvSpPr>
            <a:spLocks noChangeShapeType="1"/>
          </p:cNvSpPr>
          <p:nvPr/>
        </p:nvSpPr>
        <p:spPr bwMode="auto">
          <a:xfrm>
            <a:off x="2133600" y="3048000"/>
            <a:ext cx="0" cy="1828800"/>
          </a:xfrm>
          <a:prstGeom prst="line">
            <a:avLst/>
          </a:prstGeom>
          <a:noFill/>
          <a:ln w="19050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5031" name="Line 55"/>
          <p:cNvSpPr>
            <a:spLocks noChangeShapeType="1"/>
          </p:cNvSpPr>
          <p:nvPr/>
        </p:nvSpPr>
        <p:spPr bwMode="auto">
          <a:xfrm>
            <a:off x="5410200" y="3048000"/>
            <a:ext cx="0" cy="1828800"/>
          </a:xfrm>
          <a:prstGeom prst="line">
            <a:avLst/>
          </a:prstGeom>
          <a:noFill/>
          <a:ln w="19050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5032" name="Line 56"/>
          <p:cNvSpPr>
            <a:spLocks noChangeShapeType="1"/>
          </p:cNvSpPr>
          <p:nvPr/>
        </p:nvSpPr>
        <p:spPr bwMode="auto">
          <a:xfrm>
            <a:off x="6781800" y="4343400"/>
            <a:ext cx="0" cy="533400"/>
          </a:xfrm>
          <a:prstGeom prst="line">
            <a:avLst/>
          </a:prstGeom>
          <a:noFill/>
          <a:ln w="19050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992" name="Text Box 57"/>
          <p:cNvSpPr txBox="1">
            <a:spLocks noChangeArrowheads="1"/>
          </p:cNvSpPr>
          <p:nvPr/>
        </p:nvSpPr>
        <p:spPr bwMode="auto">
          <a:xfrm>
            <a:off x="6934200" y="4953000"/>
            <a:ext cx="15938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/>
              <a:t>stage position</a:t>
            </a:r>
          </a:p>
          <a:p>
            <a:r>
              <a:rPr lang="en-US" altLang="en-US">
                <a:solidFill>
                  <a:srgbClr val="009900"/>
                </a:solidFill>
              </a:rPr>
              <a:t>mm</a:t>
            </a:r>
          </a:p>
        </p:txBody>
      </p:sp>
      <p:sp>
        <p:nvSpPr>
          <p:cNvPr id="40993" name="Text Box 58"/>
          <p:cNvSpPr txBox="1">
            <a:spLocks noChangeArrowheads="1"/>
          </p:cNvSpPr>
          <p:nvPr/>
        </p:nvSpPr>
        <p:spPr bwMode="auto">
          <a:xfrm rot="-5400000">
            <a:off x="-717550" y="3322638"/>
            <a:ext cx="2135188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/>
              <a:t>Velocity </a:t>
            </a:r>
            <a:r>
              <a:rPr lang="en-US" altLang="en-US">
                <a:solidFill>
                  <a:srgbClr val="009900"/>
                </a:solidFill>
              </a:rPr>
              <a:t>mm/sec</a:t>
            </a:r>
          </a:p>
        </p:txBody>
      </p:sp>
      <p:grpSp>
        <p:nvGrpSpPr>
          <p:cNvPr id="3" name="Group 127"/>
          <p:cNvGrpSpPr>
            <a:grpSpLocks/>
          </p:cNvGrpSpPr>
          <p:nvPr/>
        </p:nvGrpSpPr>
        <p:grpSpPr bwMode="auto">
          <a:xfrm>
            <a:off x="-17145000" y="1676400"/>
            <a:ext cx="17678400" cy="304800"/>
            <a:chOff x="-5040" y="1008"/>
            <a:chExt cx="11136" cy="192"/>
          </a:xfrm>
        </p:grpSpPr>
        <p:sp>
          <p:nvSpPr>
            <p:cNvPr id="41114" name="Rectangle 47"/>
            <p:cNvSpPr>
              <a:spLocks noChangeArrowheads="1"/>
            </p:cNvSpPr>
            <p:nvPr/>
          </p:nvSpPr>
          <p:spPr bwMode="auto">
            <a:xfrm>
              <a:off x="-5040" y="1008"/>
              <a:ext cx="48" cy="192"/>
            </a:xfrm>
            <a:prstGeom prst="rect">
              <a:avLst/>
            </a:prstGeom>
            <a:noFill/>
            <a:ln w="28575">
              <a:solidFill>
                <a:srgbClr val="0099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endParaRPr lang="en-US" altLang="en-US">
                <a:solidFill>
                  <a:srgbClr val="FF9900"/>
                </a:solidFill>
              </a:endParaRPr>
            </a:p>
          </p:txBody>
        </p:sp>
        <p:sp>
          <p:nvSpPr>
            <p:cNvPr id="41115" name="Rectangle 49"/>
            <p:cNvSpPr>
              <a:spLocks noChangeArrowheads="1"/>
            </p:cNvSpPr>
            <p:nvPr/>
          </p:nvSpPr>
          <p:spPr bwMode="auto">
            <a:xfrm>
              <a:off x="-4896" y="1008"/>
              <a:ext cx="48" cy="192"/>
            </a:xfrm>
            <a:prstGeom prst="rect">
              <a:avLst/>
            </a:prstGeom>
            <a:noFill/>
            <a:ln w="28575">
              <a:solidFill>
                <a:srgbClr val="0099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endParaRPr lang="en-US" altLang="en-US">
                <a:solidFill>
                  <a:srgbClr val="FF9900"/>
                </a:solidFill>
              </a:endParaRPr>
            </a:p>
          </p:txBody>
        </p:sp>
        <p:sp>
          <p:nvSpPr>
            <p:cNvPr id="41116" name="Rectangle 50"/>
            <p:cNvSpPr>
              <a:spLocks noChangeArrowheads="1"/>
            </p:cNvSpPr>
            <p:nvPr/>
          </p:nvSpPr>
          <p:spPr bwMode="auto">
            <a:xfrm>
              <a:off x="-4752" y="1008"/>
              <a:ext cx="48" cy="192"/>
            </a:xfrm>
            <a:prstGeom prst="rect">
              <a:avLst/>
            </a:prstGeom>
            <a:noFill/>
            <a:ln w="28575">
              <a:solidFill>
                <a:srgbClr val="0099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endParaRPr lang="en-US" altLang="en-US">
                <a:solidFill>
                  <a:srgbClr val="FF9900"/>
                </a:solidFill>
              </a:endParaRPr>
            </a:p>
          </p:txBody>
        </p:sp>
        <p:sp>
          <p:nvSpPr>
            <p:cNvPr id="41117" name="Rectangle 51"/>
            <p:cNvSpPr>
              <a:spLocks noChangeArrowheads="1"/>
            </p:cNvSpPr>
            <p:nvPr/>
          </p:nvSpPr>
          <p:spPr bwMode="auto">
            <a:xfrm>
              <a:off x="-4608" y="1008"/>
              <a:ext cx="48" cy="192"/>
            </a:xfrm>
            <a:prstGeom prst="rect">
              <a:avLst/>
            </a:prstGeom>
            <a:noFill/>
            <a:ln w="28575">
              <a:solidFill>
                <a:srgbClr val="0099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endParaRPr lang="en-US" altLang="en-US">
                <a:solidFill>
                  <a:srgbClr val="FF9900"/>
                </a:solidFill>
              </a:endParaRPr>
            </a:p>
          </p:txBody>
        </p:sp>
        <p:sp>
          <p:nvSpPr>
            <p:cNvPr id="41118" name="Rectangle 52"/>
            <p:cNvSpPr>
              <a:spLocks noChangeArrowheads="1"/>
            </p:cNvSpPr>
            <p:nvPr/>
          </p:nvSpPr>
          <p:spPr bwMode="auto">
            <a:xfrm>
              <a:off x="-4464" y="1008"/>
              <a:ext cx="48" cy="192"/>
            </a:xfrm>
            <a:prstGeom prst="rect">
              <a:avLst/>
            </a:prstGeom>
            <a:noFill/>
            <a:ln w="28575">
              <a:solidFill>
                <a:srgbClr val="0099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endParaRPr lang="en-US" altLang="en-US">
                <a:solidFill>
                  <a:srgbClr val="FF9900"/>
                </a:solidFill>
              </a:endParaRPr>
            </a:p>
          </p:txBody>
        </p:sp>
        <p:sp>
          <p:nvSpPr>
            <p:cNvPr id="41119" name="Rectangle 53"/>
            <p:cNvSpPr>
              <a:spLocks noChangeArrowheads="1"/>
            </p:cNvSpPr>
            <p:nvPr/>
          </p:nvSpPr>
          <p:spPr bwMode="auto">
            <a:xfrm>
              <a:off x="-4320" y="1008"/>
              <a:ext cx="48" cy="192"/>
            </a:xfrm>
            <a:prstGeom prst="rect">
              <a:avLst/>
            </a:prstGeom>
            <a:noFill/>
            <a:ln w="28575">
              <a:solidFill>
                <a:srgbClr val="0099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endParaRPr lang="en-US" altLang="en-US">
                <a:solidFill>
                  <a:srgbClr val="FF9900"/>
                </a:solidFill>
              </a:endParaRPr>
            </a:p>
          </p:txBody>
        </p:sp>
        <p:sp>
          <p:nvSpPr>
            <p:cNvPr id="41120" name="Rectangle 54"/>
            <p:cNvSpPr>
              <a:spLocks noChangeArrowheads="1"/>
            </p:cNvSpPr>
            <p:nvPr/>
          </p:nvSpPr>
          <p:spPr bwMode="auto">
            <a:xfrm>
              <a:off x="-4176" y="1008"/>
              <a:ext cx="48" cy="192"/>
            </a:xfrm>
            <a:prstGeom prst="rect">
              <a:avLst/>
            </a:prstGeom>
            <a:noFill/>
            <a:ln w="28575">
              <a:solidFill>
                <a:srgbClr val="0099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endParaRPr lang="en-US" altLang="en-US">
                <a:solidFill>
                  <a:srgbClr val="FF9900"/>
                </a:solidFill>
              </a:endParaRPr>
            </a:p>
          </p:txBody>
        </p:sp>
        <p:sp>
          <p:nvSpPr>
            <p:cNvPr id="41121" name="Rectangle 55"/>
            <p:cNvSpPr>
              <a:spLocks noChangeArrowheads="1"/>
            </p:cNvSpPr>
            <p:nvPr/>
          </p:nvSpPr>
          <p:spPr bwMode="auto">
            <a:xfrm>
              <a:off x="-4032" y="1008"/>
              <a:ext cx="48" cy="192"/>
            </a:xfrm>
            <a:prstGeom prst="rect">
              <a:avLst/>
            </a:prstGeom>
            <a:noFill/>
            <a:ln w="28575">
              <a:solidFill>
                <a:srgbClr val="0099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endParaRPr lang="en-US" altLang="en-US">
                <a:solidFill>
                  <a:srgbClr val="FF9900"/>
                </a:solidFill>
              </a:endParaRPr>
            </a:p>
          </p:txBody>
        </p:sp>
        <p:sp>
          <p:nvSpPr>
            <p:cNvPr id="41122" name="Rectangle 56"/>
            <p:cNvSpPr>
              <a:spLocks noChangeArrowheads="1"/>
            </p:cNvSpPr>
            <p:nvPr/>
          </p:nvSpPr>
          <p:spPr bwMode="auto">
            <a:xfrm>
              <a:off x="-3888" y="1008"/>
              <a:ext cx="48" cy="192"/>
            </a:xfrm>
            <a:prstGeom prst="rect">
              <a:avLst/>
            </a:prstGeom>
            <a:noFill/>
            <a:ln w="28575">
              <a:solidFill>
                <a:srgbClr val="0099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endParaRPr lang="en-US" altLang="en-US">
                <a:solidFill>
                  <a:srgbClr val="FF9900"/>
                </a:solidFill>
              </a:endParaRPr>
            </a:p>
          </p:txBody>
        </p:sp>
        <p:sp>
          <p:nvSpPr>
            <p:cNvPr id="41123" name="Rectangle 57"/>
            <p:cNvSpPr>
              <a:spLocks noChangeArrowheads="1"/>
            </p:cNvSpPr>
            <p:nvPr/>
          </p:nvSpPr>
          <p:spPr bwMode="auto">
            <a:xfrm>
              <a:off x="-3744" y="1008"/>
              <a:ext cx="48" cy="192"/>
            </a:xfrm>
            <a:prstGeom prst="rect">
              <a:avLst/>
            </a:prstGeom>
            <a:noFill/>
            <a:ln w="28575">
              <a:solidFill>
                <a:srgbClr val="0099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endParaRPr lang="en-US" altLang="en-US">
                <a:solidFill>
                  <a:srgbClr val="FF9900"/>
                </a:solidFill>
              </a:endParaRPr>
            </a:p>
          </p:txBody>
        </p:sp>
        <p:sp>
          <p:nvSpPr>
            <p:cNvPr id="41124" name="Rectangle 58"/>
            <p:cNvSpPr>
              <a:spLocks noChangeArrowheads="1"/>
            </p:cNvSpPr>
            <p:nvPr/>
          </p:nvSpPr>
          <p:spPr bwMode="auto">
            <a:xfrm>
              <a:off x="-3600" y="1008"/>
              <a:ext cx="48" cy="192"/>
            </a:xfrm>
            <a:prstGeom prst="rect">
              <a:avLst/>
            </a:prstGeom>
            <a:noFill/>
            <a:ln w="28575">
              <a:solidFill>
                <a:srgbClr val="0099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endParaRPr lang="en-US" altLang="en-US">
                <a:solidFill>
                  <a:srgbClr val="FF9900"/>
                </a:solidFill>
              </a:endParaRPr>
            </a:p>
          </p:txBody>
        </p:sp>
        <p:sp>
          <p:nvSpPr>
            <p:cNvPr id="41125" name="Rectangle 59"/>
            <p:cNvSpPr>
              <a:spLocks noChangeArrowheads="1"/>
            </p:cNvSpPr>
            <p:nvPr/>
          </p:nvSpPr>
          <p:spPr bwMode="auto">
            <a:xfrm>
              <a:off x="-3456" y="1008"/>
              <a:ext cx="48" cy="192"/>
            </a:xfrm>
            <a:prstGeom prst="rect">
              <a:avLst/>
            </a:prstGeom>
            <a:noFill/>
            <a:ln w="28575">
              <a:solidFill>
                <a:srgbClr val="0099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endParaRPr lang="en-US" altLang="en-US">
                <a:solidFill>
                  <a:srgbClr val="FF9900"/>
                </a:solidFill>
              </a:endParaRPr>
            </a:p>
          </p:txBody>
        </p:sp>
        <p:sp>
          <p:nvSpPr>
            <p:cNvPr id="41126" name="Rectangle 47"/>
            <p:cNvSpPr>
              <a:spLocks noChangeArrowheads="1"/>
            </p:cNvSpPr>
            <p:nvPr/>
          </p:nvSpPr>
          <p:spPr bwMode="auto">
            <a:xfrm>
              <a:off x="-3312" y="1008"/>
              <a:ext cx="48" cy="192"/>
            </a:xfrm>
            <a:prstGeom prst="rect">
              <a:avLst/>
            </a:prstGeom>
            <a:noFill/>
            <a:ln w="28575">
              <a:solidFill>
                <a:srgbClr val="0099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endParaRPr lang="en-US" altLang="en-US">
                <a:solidFill>
                  <a:srgbClr val="FF9900"/>
                </a:solidFill>
              </a:endParaRPr>
            </a:p>
          </p:txBody>
        </p:sp>
        <p:sp>
          <p:nvSpPr>
            <p:cNvPr id="41127" name="Rectangle 49"/>
            <p:cNvSpPr>
              <a:spLocks noChangeArrowheads="1"/>
            </p:cNvSpPr>
            <p:nvPr/>
          </p:nvSpPr>
          <p:spPr bwMode="auto">
            <a:xfrm>
              <a:off x="-3168" y="1008"/>
              <a:ext cx="48" cy="192"/>
            </a:xfrm>
            <a:prstGeom prst="rect">
              <a:avLst/>
            </a:prstGeom>
            <a:noFill/>
            <a:ln w="28575">
              <a:solidFill>
                <a:srgbClr val="0099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endParaRPr lang="en-US" altLang="en-US">
                <a:solidFill>
                  <a:srgbClr val="FF9900"/>
                </a:solidFill>
              </a:endParaRPr>
            </a:p>
          </p:txBody>
        </p:sp>
        <p:sp>
          <p:nvSpPr>
            <p:cNvPr id="41128" name="Rectangle 50"/>
            <p:cNvSpPr>
              <a:spLocks noChangeArrowheads="1"/>
            </p:cNvSpPr>
            <p:nvPr/>
          </p:nvSpPr>
          <p:spPr bwMode="auto">
            <a:xfrm>
              <a:off x="-3024" y="1008"/>
              <a:ext cx="48" cy="192"/>
            </a:xfrm>
            <a:prstGeom prst="rect">
              <a:avLst/>
            </a:prstGeom>
            <a:noFill/>
            <a:ln w="28575">
              <a:solidFill>
                <a:srgbClr val="0099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endParaRPr lang="en-US" altLang="en-US">
                <a:solidFill>
                  <a:srgbClr val="FF9900"/>
                </a:solidFill>
              </a:endParaRPr>
            </a:p>
          </p:txBody>
        </p:sp>
        <p:sp>
          <p:nvSpPr>
            <p:cNvPr id="41129" name="Rectangle 51"/>
            <p:cNvSpPr>
              <a:spLocks noChangeArrowheads="1"/>
            </p:cNvSpPr>
            <p:nvPr/>
          </p:nvSpPr>
          <p:spPr bwMode="auto">
            <a:xfrm>
              <a:off x="-2880" y="1008"/>
              <a:ext cx="48" cy="192"/>
            </a:xfrm>
            <a:prstGeom prst="rect">
              <a:avLst/>
            </a:prstGeom>
            <a:noFill/>
            <a:ln w="28575">
              <a:solidFill>
                <a:srgbClr val="0099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endParaRPr lang="en-US" altLang="en-US">
                <a:solidFill>
                  <a:srgbClr val="FF9900"/>
                </a:solidFill>
              </a:endParaRPr>
            </a:p>
          </p:txBody>
        </p:sp>
        <p:sp>
          <p:nvSpPr>
            <p:cNvPr id="41130" name="Rectangle 52"/>
            <p:cNvSpPr>
              <a:spLocks noChangeArrowheads="1"/>
            </p:cNvSpPr>
            <p:nvPr/>
          </p:nvSpPr>
          <p:spPr bwMode="auto">
            <a:xfrm>
              <a:off x="-2736" y="1008"/>
              <a:ext cx="48" cy="192"/>
            </a:xfrm>
            <a:prstGeom prst="rect">
              <a:avLst/>
            </a:prstGeom>
            <a:noFill/>
            <a:ln w="28575">
              <a:solidFill>
                <a:srgbClr val="0099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endParaRPr lang="en-US" altLang="en-US">
                <a:solidFill>
                  <a:srgbClr val="FF9900"/>
                </a:solidFill>
              </a:endParaRPr>
            </a:p>
          </p:txBody>
        </p:sp>
        <p:sp>
          <p:nvSpPr>
            <p:cNvPr id="41131" name="Rectangle 53"/>
            <p:cNvSpPr>
              <a:spLocks noChangeArrowheads="1"/>
            </p:cNvSpPr>
            <p:nvPr/>
          </p:nvSpPr>
          <p:spPr bwMode="auto">
            <a:xfrm>
              <a:off x="-2592" y="1008"/>
              <a:ext cx="48" cy="192"/>
            </a:xfrm>
            <a:prstGeom prst="rect">
              <a:avLst/>
            </a:prstGeom>
            <a:noFill/>
            <a:ln w="28575">
              <a:solidFill>
                <a:srgbClr val="0099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endParaRPr lang="en-US" altLang="en-US">
                <a:solidFill>
                  <a:srgbClr val="FF9900"/>
                </a:solidFill>
              </a:endParaRPr>
            </a:p>
          </p:txBody>
        </p:sp>
        <p:sp>
          <p:nvSpPr>
            <p:cNvPr id="41132" name="Rectangle 54"/>
            <p:cNvSpPr>
              <a:spLocks noChangeArrowheads="1"/>
            </p:cNvSpPr>
            <p:nvPr/>
          </p:nvSpPr>
          <p:spPr bwMode="auto">
            <a:xfrm>
              <a:off x="-2448" y="1008"/>
              <a:ext cx="48" cy="192"/>
            </a:xfrm>
            <a:prstGeom prst="rect">
              <a:avLst/>
            </a:prstGeom>
            <a:noFill/>
            <a:ln w="28575">
              <a:solidFill>
                <a:srgbClr val="0099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endParaRPr lang="en-US" altLang="en-US">
                <a:solidFill>
                  <a:srgbClr val="FF9900"/>
                </a:solidFill>
              </a:endParaRPr>
            </a:p>
          </p:txBody>
        </p:sp>
        <p:sp>
          <p:nvSpPr>
            <p:cNvPr id="41133" name="Rectangle 55"/>
            <p:cNvSpPr>
              <a:spLocks noChangeArrowheads="1"/>
            </p:cNvSpPr>
            <p:nvPr/>
          </p:nvSpPr>
          <p:spPr bwMode="auto">
            <a:xfrm>
              <a:off x="-2304" y="1008"/>
              <a:ext cx="48" cy="192"/>
            </a:xfrm>
            <a:prstGeom prst="rect">
              <a:avLst/>
            </a:prstGeom>
            <a:noFill/>
            <a:ln w="28575">
              <a:solidFill>
                <a:srgbClr val="0099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endParaRPr lang="en-US" altLang="en-US">
                <a:solidFill>
                  <a:srgbClr val="FF9900"/>
                </a:solidFill>
              </a:endParaRPr>
            </a:p>
          </p:txBody>
        </p:sp>
        <p:sp>
          <p:nvSpPr>
            <p:cNvPr id="41134" name="Rectangle 56"/>
            <p:cNvSpPr>
              <a:spLocks noChangeArrowheads="1"/>
            </p:cNvSpPr>
            <p:nvPr/>
          </p:nvSpPr>
          <p:spPr bwMode="auto">
            <a:xfrm>
              <a:off x="-2160" y="1008"/>
              <a:ext cx="48" cy="192"/>
            </a:xfrm>
            <a:prstGeom prst="rect">
              <a:avLst/>
            </a:prstGeom>
            <a:noFill/>
            <a:ln w="28575">
              <a:solidFill>
                <a:srgbClr val="0099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endParaRPr lang="en-US" altLang="en-US">
                <a:solidFill>
                  <a:srgbClr val="FF9900"/>
                </a:solidFill>
              </a:endParaRPr>
            </a:p>
          </p:txBody>
        </p:sp>
        <p:sp>
          <p:nvSpPr>
            <p:cNvPr id="41135" name="Rectangle 57"/>
            <p:cNvSpPr>
              <a:spLocks noChangeArrowheads="1"/>
            </p:cNvSpPr>
            <p:nvPr/>
          </p:nvSpPr>
          <p:spPr bwMode="auto">
            <a:xfrm>
              <a:off x="-2016" y="1008"/>
              <a:ext cx="48" cy="192"/>
            </a:xfrm>
            <a:prstGeom prst="rect">
              <a:avLst/>
            </a:prstGeom>
            <a:noFill/>
            <a:ln w="28575">
              <a:solidFill>
                <a:srgbClr val="0099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endParaRPr lang="en-US" altLang="en-US">
                <a:solidFill>
                  <a:srgbClr val="FF9900"/>
                </a:solidFill>
              </a:endParaRPr>
            </a:p>
          </p:txBody>
        </p:sp>
        <p:sp>
          <p:nvSpPr>
            <p:cNvPr id="41136" name="Rectangle 58"/>
            <p:cNvSpPr>
              <a:spLocks noChangeArrowheads="1"/>
            </p:cNvSpPr>
            <p:nvPr/>
          </p:nvSpPr>
          <p:spPr bwMode="auto">
            <a:xfrm>
              <a:off x="-1872" y="1008"/>
              <a:ext cx="48" cy="192"/>
            </a:xfrm>
            <a:prstGeom prst="rect">
              <a:avLst/>
            </a:prstGeom>
            <a:noFill/>
            <a:ln w="28575">
              <a:solidFill>
                <a:srgbClr val="0099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endParaRPr lang="en-US" altLang="en-US">
                <a:solidFill>
                  <a:srgbClr val="FF9900"/>
                </a:solidFill>
              </a:endParaRPr>
            </a:p>
          </p:txBody>
        </p:sp>
        <p:sp>
          <p:nvSpPr>
            <p:cNvPr id="41137" name="Rectangle 59"/>
            <p:cNvSpPr>
              <a:spLocks noChangeArrowheads="1"/>
            </p:cNvSpPr>
            <p:nvPr/>
          </p:nvSpPr>
          <p:spPr bwMode="auto">
            <a:xfrm>
              <a:off x="-1728" y="1008"/>
              <a:ext cx="48" cy="192"/>
            </a:xfrm>
            <a:prstGeom prst="rect">
              <a:avLst/>
            </a:prstGeom>
            <a:noFill/>
            <a:ln w="28575">
              <a:solidFill>
                <a:srgbClr val="0099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endParaRPr lang="en-US" altLang="en-US">
                <a:solidFill>
                  <a:srgbClr val="FF9900"/>
                </a:solidFill>
              </a:endParaRPr>
            </a:p>
          </p:txBody>
        </p:sp>
        <p:sp>
          <p:nvSpPr>
            <p:cNvPr id="41138" name="Rectangle 56"/>
            <p:cNvSpPr>
              <a:spLocks noChangeArrowheads="1"/>
            </p:cNvSpPr>
            <p:nvPr/>
          </p:nvSpPr>
          <p:spPr bwMode="auto">
            <a:xfrm>
              <a:off x="-1584" y="1008"/>
              <a:ext cx="48" cy="192"/>
            </a:xfrm>
            <a:prstGeom prst="rect">
              <a:avLst/>
            </a:prstGeom>
            <a:noFill/>
            <a:ln w="28575">
              <a:solidFill>
                <a:srgbClr val="0099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endParaRPr lang="en-US" altLang="en-US">
                <a:solidFill>
                  <a:srgbClr val="FF9900"/>
                </a:solidFill>
              </a:endParaRPr>
            </a:p>
          </p:txBody>
        </p:sp>
        <p:sp>
          <p:nvSpPr>
            <p:cNvPr id="41139" name="Rectangle 57"/>
            <p:cNvSpPr>
              <a:spLocks noChangeArrowheads="1"/>
            </p:cNvSpPr>
            <p:nvPr/>
          </p:nvSpPr>
          <p:spPr bwMode="auto">
            <a:xfrm>
              <a:off x="-1440" y="1008"/>
              <a:ext cx="48" cy="192"/>
            </a:xfrm>
            <a:prstGeom prst="rect">
              <a:avLst/>
            </a:prstGeom>
            <a:noFill/>
            <a:ln w="28575">
              <a:solidFill>
                <a:srgbClr val="0099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endParaRPr lang="en-US" altLang="en-US">
                <a:solidFill>
                  <a:srgbClr val="FF9900"/>
                </a:solidFill>
              </a:endParaRPr>
            </a:p>
          </p:txBody>
        </p:sp>
        <p:sp>
          <p:nvSpPr>
            <p:cNvPr id="41140" name="Rectangle 58"/>
            <p:cNvSpPr>
              <a:spLocks noChangeArrowheads="1"/>
            </p:cNvSpPr>
            <p:nvPr/>
          </p:nvSpPr>
          <p:spPr bwMode="auto">
            <a:xfrm>
              <a:off x="-1296" y="1008"/>
              <a:ext cx="48" cy="192"/>
            </a:xfrm>
            <a:prstGeom prst="rect">
              <a:avLst/>
            </a:prstGeom>
            <a:noFill/>
            <a:ln w="28575">
              <a:solidFill>
                <a:srgbClr val="0099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endParaRPr lang="en-US" altLang="en-US">
                <a:solidFill>
                  <a:srgbClr val="FF9900"/>
                </a:solidFill>
              </a:endParaRPr>
            </a:p>
          </p:txBody>
        </p:sp>
        <p:sp>
          <p:nvSpPr>
            <p:cNvPr id="41141" name="Rectangle 59"/>
            <p:cNvSpPr>
              <a:spLocks noChangeArrowheads="1"/>
            </p:cNvSpPr>
            <p:nvPr/>
          </p:nvSpPr>
          <p:spPr bwMode="auto">
            <a:xfrm>
              <a:off x="-1152" y="1008"/>
              <a:ext cx="48" cy="192"/>
            </a:xfrm>
            <a:prstGeom prst="rect">
              <a:avLst/>
            </a:prstGeom>
            <a:noFill/>
            <a:ln w="28575">
              <a:solidFill>
                <a:srgbClr val="0099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endParaRPr lang="en-US" altLang="en-US">
                <a:solidFill>
                  <a:srgbClr val="FF9900"/>
                </a:solidFill>
              </a:endParaRPr>
            </a:p>
          </p:txBody>
        </p:sp>
        <p:sp>
          <p:nvSpPr>
            <p:cNvPr id="41142" name="Rectangle 53"/>
            <p:cNvSpPr>
              <a:spLocks noChangeArrowheads="1"/>
            </p:cNvSpPr>
            <p:nvPr/>
          </p:nvSpPr>
          <p:spPr bwMode="auto">
            <a:xfrm>
              <a:off x="-1008" y="1008"/>
              <a:ext cx="48" cy="192"/>
            </a:xfrm>
            <a:prstGeom prst="rect">
              <a:avLst/>
            </a:prstGeom>
            <a:noFill/>
            <a:ln w="28575">
              <a:solidFill>
                <a:srgbClr val="0099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endParaRPr lang="en-US" altLang="en-US">
                <a:solidFill>
                  <a:srgbClr val="FF9900"/>
                </a:solidFill>
              </a:endParaRPr>
            </a:p>
          </p:txBody>
        </p:sp>
        <p:sp>
          <p:nvSpPr>
            <p:cNvPr id="41143" name="Rectangle 54"/>
            <p:cNvSpPr>
              <a:spLocks noChangeArrowheads="1"/>
            </p:cNvSpPr>
            <p:nvPr/>
          </p:nvSpPr>
          <p:spPr bwMode="auto">
            <a:xfrm>
              <a:off x="-864" y="1008"/>
              <a:ext cx="48" cy="192"/>
            </a:xfrm>
            <a:prstGeom prst="rect">
              <a:avLst/>
            </a:prstGeom>
            <a:noFill/>
            <a:ln w="28575">
              <a:solidFill>
                <a:srgbClr val="0099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endParaRPr lang="en-US" altLang="en-US">
                <a:solidFill>
                  <a:srgbClr val="FF9900"/>
                </a:solidFill>
              </a:endParaRPr>
            </a:p>
          </p:txBody>
        </p:sp>
        <p:sp>
          <p:nvSpPr>
            <p:cNvPr id="41144" name="Rectangle 55"/>
            <p:cNvSpPr>
              <a:spLocks noChangeArrowheads="1"/>
            </p:cNvSpPr>
            <p:nvPr/>
          </p:nvSpPr>
          <p:spPr bwMode="auto">
            <a:xfrm>
              <a:off x="-720" y="1008"/>
              <a:ext cx="48" cy="192"/>
            </a:xfrm>
            <a:prstGeom prst="rect">
              <a:avLst/>
            </a:prstGeom>
            <a:noFill/>
            <a:ln w="28575">
              <a:solidFill>
                <a:srgbClr val="0099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endParaRPr lang="en-US" altLang="en-US">
                <a:solidFill>
                  <a:srgbClr val="FF9900"/>
                </a:solidFill>
              </a:endParaRPr>
            </a:p>
          </p:txBody>
        </p:sp>
        <p:sp>
          <p:nvSpPr>
            <p:cNvPr id="41145" name="Rectangle 56"/>
            <p:cNvSpPr>
              <a:spLocks noChangeArrowheads="1"/>
            </p:cNvSpPr>
            <p:nvPr/>
          </p:nvSpPr>
          <p:spPr bwMode="auto">
            <a:xfrm>
              <a:off x="-576" y="1008"/>
              <a:ext cx="48" cy="192"/>
            </a:xfrm>
            <a:prstGeom prst="rect">
              <a:avLst/>
            </a:prstGeom>
            <a:noFill/>
            <a:ln w="28575">
              <a:solidFill>
                <a:srgbClr val="0099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endParaRPr lang="en-US" altLang="en-US">
                <a:solidFill>
                  <a:srgbClr val="FF9900"/>
                </a:solidFill>
              </a:endParaRPr>
            </a:p>
          </p:txBody>
        </p:sp>
        <p:sp>
          <p:nvSpPr>
            <p:cNvPr id="41146" name="Rectangle 57"/>
            <p:cNvSpPr>
              <a:spLocks noChangeArrowheads="1"/>
            </p:cNvSpPr>
            <p:nvPr/>
          </p:nvSpPr>
          <p:spPr bwMode="auto">
            <a:xfrm>
              <a:off x="-432" y="1008"/>
              <a:ext cx="48" cy="192"/>
            </a:xfrm>
            <a:prstGeom prst="rect">
              <a:avLst/>
            </a:prstGeom>
            <a:noFill/>
            <a:ln w="28575">
              <a:solidFill>
                <a:srgbClr val="0099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endParaRPr lang="en-US" altLang="en-US">
                <a:solidFill>
                  <a:srgbClr val="FF9900"/>
                </a:solidFill>
              </a:endParaRPr>
            </a:p>
          </p:txBody>
        </p:sp>
        <p:sp>
          <p:nvSpPr>
            <p:cNvPr id="41147" name="Rectangle 58"/>
            <p:cNvSpPr>
              <a:spLocks noChangeArrowheads="1"/>
            </p:cNvSpPr>
            <p:nvPr/>
          </p:nvSpPr>
          <p:spPr bwMode="auto">
            <a:xfrm>
              <a:off x="-288" y="1008"/>
              <a:ext cx="48" cy="192"/>
            </a:xfrm>
            <a:prstGeom prst="rect">
              <a:avLst/>
            </a:prstGeom>
            <a:noFill/>
            <a:ln w="28575">
              <a:solidFill>
                <a:srgbClr val="0099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endParaRPr lang="en-US" altLang="en-US">
                <a:solidFill>
                  <a:srgbClr val="FF9900"/>
                </a:solidFill>
              </a:endParaRPr>
            </a:p>
          </p:txBody>
        </p:sp>
        <p:sp>
          <p:nvSpPr>
            <p:cNvPr id="41148" name="Rectangle 59"/>
            <p:cNvSpPr>
              <a:spLocks noChangeArrowheads="1"/>
            </p:cNvSpPr>
            <p:nvPr/>
          </p:nvSpPr>
          <p:spPr bwMode="auto">
            <a:xfrm>
              <a:off x="-144" y="1008"/>
              <a:ext cx="48" cy="192"/>
            </a:xfrm>
            <a:prstGeom prst="rect">
              <a:avLst/>
            </a:prstGeom>
            <a:noFill/>
            <a:ln w="28575">
              <a:solidFill>
                <a:srgbClr val="0099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endParaRPr lang="en-US" altLang="en-US">
                <a:solidFill>
                  <a:srgbClr val="FF9900"/>
                </a:solidFill>
              </a:endParaRPr>
            </a:p>
          </p:txBody>
        </p:sp>
        <p:sp>
          <p:nvSpPr>
            <p:cNvPr id="41149" name="Rectangle 56"/>
            <p:cNvSpPr>
              <a:spLocks noChangeArrowheads="1"/>
            </p:cNvSpPr>
            <p:nvPr/>
          </p:nvSpPr>
          <p:spPr bwMode="auto">
            <a:xfrm>
              <a:off x="0" y="1008"/>
              <a:ext cx="48" cy="192"/>
            </a:xfrm>
            <a:prstGeom prst="rect">
              <a:avLst/>
            </a:prstGeom>
            <a:noFill/>
            <a:ln w="28575">
              <a:solidFill>
                <a:srgbClr val="0099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endParaRPr lang="en-US" altLang="en-US">
                <a:solidFill>
                  <a:srgbClr val="FF9900"/>
                </a:solidFill>
              </a:endParaRPr>
            </a:p>
          </p:txBody>
        </p:sp>
        <p:sp>
          <p:nvSpPr>
            <p:cNvPr id="41150" name="Rectangle 57"/>
            <p:cNvSpPr>
              <a:spLocks noChangeArrowheads="1"/>
            </p:cNvSpPr>
            <p:nvPr/>
          </p:nvSpPr>
          <p:spPr bwMode="auto">
            <a:xfrm>
              <a:off x="144" y="1008"/>
              <a:ext cx="48" cy="192"/>
            </a:xfrm>
            <a:prstGeom prst="rect">
              <a:avLst/>
            </a:prstGeom>
            <a:noFill/>
            <a:ln w="28575">
              <a:solidFill>
                <a:srgbClr val="0099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endParaRPr lang="en-US" altLang="en-US">
                <a:solidFill>
                  <a:srgbClr val="FF9900"/>
                </a:solidFill>
              </a:endParaRPr>
            </a:p>
          </p:txBody>
        </p:sp>
        <p:sp>
          <p:nvSpPr>
            <p:cNvPr id="41151" name="Rectangle 58"/>
            <p:cNvSpPr>
              <a:spLocks noChangeArrowheads="1"/>
            </p:cNvSpPr>
            <p:nvPr/>
          </p:nvSpPr>
          <p:spPr bwMode="auto">
            <a:xfrm>
              <a:off x="288" y="1008"/>
              <a:ext cx="48" cy="192"/>
            </a:xfrm>
            <a:prstGeom prst="rect">
              <a:avLst/>
            </a:prstGeom>
            <a:noFill/>
            <a:ln w="28575">
              <a:solidFill>
                <a:srgbClr val="0099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endParaRPr lang="en-US" altLang="en-US">
                <a:solidFill>
                  <a:srgbClr val="FF9900"/>
                </a:solidFill>
              </a:endParaRPr>
            </a:p>
          </p:txBody>
        </p:sp>
        <p:sp>
          <p:nvSpPr>
            <p:cNvPr id="41152" name="Rectangle 59"/>
            <p:cNvSpPr>
              <a:spLocks noChangeArrowheads="1"/>
            </p:cNvSpPr>
            <p:nvPr/>
          </p:nvSpPr>
          <p:spPr bwMode="auto">
            <a:xfrm>
              <a:off x="432" y="1008"/>
              <a:ext cx="48" cy="192"/>
            </a:xfrm>
            <a:prstGeom prst="rect">
              <a:avLst/>
            </a:prstGeom>
            <a:noFill/>
            <a:ln w="28575">
              <a:solidFill>
                <a:srgbClr val="0099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endParaRPr lang="en-US" altLang="en-US">
                <a:solidFill>
                  <a:srgbClr val="FF9900"/>
                </a:solidFill>
              </a:endParaRPr>
            </a:p>
          </p:txBody>
        </p:sp>
        <p:sp>
          <p:nvSpPr>
            <p:cNvPr id="41153" name="Rectangle 47"/>
            <p:cNvSpPr>
              <a:spLocks noChangeArrowheads="1"/>
            </p:cNvSpPr>
            <p:nvPr/>
          </p:nvSpPr>
          <p:spPr bwMode="auto">
            <a:xfrm>
              <a:off x="576" y="1008"/>
              <a:ext cx="48" cy="192"/>
            </a:xfrm>
            <a:prstGeom prst="rect">
              <a:avLst/>
            </a:prstGeom>
            <a:noFill/>
            <a:ln w="28575">
              <a:solidFill>
                <a:srgbClr val="0099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endParaRPr lang="en-US" altLang="en-US">
                <a:solidFill>
                  <a:srgbClr val="FF9900"/>
                </a:solidFill>
              </a:endParaRPr>
            </a:p>
          </p:txBody>
        </p:sp>
        <p:sp>
          <p:nvSpPr>
            <p:cNvPr id="41154" name="Rectangle 49"/>
            <p:cNvSpPr>
              <a:spLocks noChangeArrowheads="1"/>
            </p:cNvSpPr>
            <p:nvPr/>
          </p:nvSpPr>
          <p:spPr bwMode="auto">
            <a:xfrm>
              <a:off x="720" y="1008"/>
              <a:ext cx="48" cy="192"/>
            </a:xfrm>
            <a:prstGeom prst="rect">
              <a:avLst/>
            </a:prstGeom>
            <a:noFill/>
            <a:ln w="28575">
              <a:solidFill>
                <a:srgbClr val="0099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endParaRPr lang="en-US" altLang="en-US">
                <a:solidFill>
                  <a:srgbClr val="FF9900"/>
                </a:solidFill>
              </a:endParaRPr>
            </a:p>
          </p:txBody>
        </p:sp>
        <p:sp>
          <p:nvSpPr>
            <p:cNvPr id="41155" name="Rectangle 50"/>
            <p:cNvSpPr>
              <a:spLocks noChangeArrowheads="1"/>
            </p:cNvSpPr>
            <p:nvPr/>
          </p:nvSpPr>
          <p:spPr bwMode="auto">
            <a:xfrm>
              <a:off x="864" y="1008"/>
              <a:ext cx="48" cy="192"/>
            </a:xfrm>
            <a:prstGeom prst="rect">
              <a:avLst/>
            </a:prstGeom>
            <a:noFill/>
            <a:ln w="28575">
              <a:solidFill>
                <a:srgbClr val="0099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endParaRPr lang="en-US" altLang="en-US">
                <a:solidFill>
                  <a:srgbClr val="FF9900"/>
                </a:solidFill>
              </a:endParaRPr>
            </a:p>
          </p:txBody>
        </p:sp>
        <p:sp>
          <p:nvSpPr>
            <p:cNvPr id="41156" name="Rectangle 51"/>
            <p:cNvSpPr>
              <a:spLocks noChangeArrowheads="1"/>
            </p:cNvSpPr>
            <p:nvPr/>
          </p:nvSpPr>
          <p:spPr bwMode="auto">
            <a:xfrm>
              <a:off x="1008" y="1008"/>
              <a:ext cx="48" cy="192"/>
            </a:xfrm>
            <a:prstGeom prst="rect">
              <a:avLst/>
            </a:prstGeom>
            <a:noFill/>
            <a:ln w="28575">
              <a:solidFill>
                <a:srgbClr val="0099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endParaRPr lang="en-US" altLang="en-US">
                <a:solidFill>
                  <a:srgbClr val="FF9900"/>
                </a:solidFill>
              </a:endParaRPr>
            </a:p>
          </p:txBody>
        </p:sp>
        <p:sp>
          <p:nvSpPr>
            <p:cNvPr id="41157" name="Rectangle 52"/>
            <p:cNvSpPr>
              <a:spLocks noChangeArrowheads="1"/>
            </p:cNvSpPr>
            <p:nvPr/>
          </p:nvSpPr>
          <p:spPr bwMode="auto">
            <a:xfrm>
              <a:off x="1152" y="1008"/>
              <a:ext cx="48" cy="192"/>
            </a:xfrm>
            <a:prstGeom prst="rect">
              <a:avLst/>
            </a:prstGeom>
            <a:noFill/>
            <a:ln w="28575">
              <a:solidFill>
                <a:srgbClr val="0099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endParaRPr lang="en-US" altLang="en-US">
                <a:solidFill>
                  <a:srgbClr val="FF9900"/>
                </a:solidFill>
              </a:endParaRPr>
            </a:p>
          </p:txBody>
        </p:sp>
        <p:sp>
          <p:nvSpPr>
            <p:cNvPr id="41158" name="Rectangle 53"/>
            <p:cNvSpPr>
              <a:spLocks noChangeArrowheads="1"/>
            </p:cNvSpPr>
            <p:nvPr/>
          </p:nvSpPr>
          <p:spPr bwMode="auto">
            <a:xfrm>
              <a:off x="1296" y="1008"/>
              <a:ext cx="48" cy="192"/>
            </a:xfrm>
            <a:prstGeom prst="rect">
              <a:avLst/>
            </a:prstGeom>
            <a:noFill/>
            <a:ln w="28575">
              <a:solidFill>
                <a:srgbClr val="0099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endParaRPr lang="en-US" altLang="en-US">
                <a:solidFill>
                  <a:srgbClr val="FF9900"/>
                </a:solidFill>
              </a:endParaRPr>
            </a:p>
          </p:txBody>
        </p:sp>
        <p:sp>
          <p:nvSpPr>
            <p:cNvPr id="41159" name="Rectangle 54"/>
            <p:cNvSpPr>
              <a:spLocks noChangeArrowheads="1"/>
            </p:cNvSpPr>
            <p:nvPr/>
          </p:nvSpPr>
          <p:spPr bwMode="auto">
            <a:xfrm>
              <a:off x="1440" y="1008"/>
              <a:ext cx="48" cy="192"/>
            </a:xfrm>
            <a:prstGeom prst="rect">
              <a:avLst/>
            </a:prstGeom>
            <a:noFill/>
            <a:ln w="28575">
              <a:solidFill>
                <a:srgbClr val="0099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endParaRPr lang="en-US" altLang="en-US">
                <a:solidFill>
                  <a:srgbClr val="FF9900"/>
                </a:solidFill>
              </a:endParaRPr>
            </a:p>
          </p:txBody>
        </p:sp>
        <p:sp>
          <p:nvSpPr>
            <p:cNvPr id="41160" name="Rectangle 55"/>
            <p:cNvSpPr>
              <a:spLocks noChangeArrowheads="1"/>
            </p:cNvSpPr>
            <p:nvPr/>
          </p:nvSpPr>
          <p:spPr bwMode="auto">
            <a:xfrm>
              <a:off x="1584" y="1008"/>
              <a:ext cx="48" cy="192"/>
            </a:xfrm>
            <a:prstGeom prst="rect">
              <a:avLst/>
            </a:prstGeom>
            <a:noFill/>
            <a:ln w="28575">
              <a:solidFill>
                <a:srgbClr val="0099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endParaRPr lang="en-US" altLang="en-US">
                <a:solidFill>
                  <a:srgbClr val="FF9900"/>
                </a:solidFill>
              </a:endParaRPr>
            </a:p>
          </p:txBody>
        </p:sp>
        <p:sp>
          <p:nvSpPr>
            <p:cNvPr id="41161" name="Rectangle 56"/>
            <p:cNvSpPr>
              <a:spLocks noChangeArrowheads="1"/>
            </p:cNvSpPr>
            <p:nvPr/>
          </p:nvSpPr>
          <p:spPr bwMode="auto">
            <a:xfrm>
              <a:off x="1728" y="1008"/>
              <a:ext cx="48" cy="192"/>
            </a:xfrm>
            <a:prstGeom prst="rect">
              <a:avLst/>
            </a:prstGeom>
            <a:noFill/>
            <a:ln w="28575">
              <a:solidFill>
                <a:srgbClr val="0099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endParaRPr lang="en-US" altLang="en-US">
                <a:solidFill>
                  <a:srgbClr val="FF9900"/>
                </a:solidFill>
              </a:endParaRPr>
            </a:p>
          </p:txBody>
        </p:sp>
        <p:sp>
          <p:nvSpPr>
            <p:cNvPr id="41162" name="Rectangle 57"/>
            <p:cNvSpPr>
              <a:spLocks noChangeArrowheads="1"/>
            </p:cNvSpPr>
            <p:nvPr/>
          </p:nvSpPr>
          <p:spPr bwMode="auto">
            <a:xfrm>
              <a:off x="1872" y="1008"/>
              <a:ext cx="48" cy="192"/>
            </a:xfrm>
            <a:prstGeom prst="rect">
              <a:avLst/>
            </a:prstGeom>
            <a:noFill/>
            <a:ln w="28575">
              <a:solidFill>
                <a:srgbClr val="0099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endParaRPr lang="en-US" altLang="en-US">
                <a:solidFill>
                  <a:srgbClr val="FF9900"/>
                </a:solidFill>
              </a:endParaRPr>
            </a:p>
          </p:txBody>
        </p:sp>
        <p:sp>
          <p:nvSpPr>
            <p:cNvPr id="41163" name="Rectangle 58"/>
            <p:cNvSpPr>
              <a:spLocks noChangeArrowheads="1"/>
            </p:cNvSpPr>
            <p:nvPr/>
          </p:nvSpPr>
          <p:spPr bwMode="auto">
            <a:xfrm>
              <a:off x="2016" y="1008"/>
              <a:ext cx="48" cy="192"/>
            </a:xfrm>
            <a:prstGeom prst="rect">
              <a:avLst/>
            </a:prstGeom>
            <a:noFill/>
            <a:ln w="28575">
              <a:solidFill>
                <a:srgbClr val="0099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endParaRPr lang="en-US" altLang="en-US">
                <a:solidFill>
                  <a:srgbClr val="FF9900"/>
                </a:solidFill>
              </a:endParaRPr>
            </a:p>
          </p:txBody>
        </p:sp>
        <p:sp>
          <p:nvSpPr>
            <p:cNvPr id="41164" name="Rectangle 59"/>
            <p:cNvSpPr>
              <a:spLocks noChangeArrowheads="1"/>
            </p:cNvSpPr>
            <p:nvPr/>
          </p:nvSpPr>
          <p:spPr bwMode="auto">
            <a:xfrm>
              <a:off x="2160" y="1008"/>
              <a:ext cx="48" cy="192"/>
            </a:xfrm>
            <a:prstGeom prst="rect">
              <a:avLst/>
            </a:prstGeom>
            <a:noFill/>
            <a:ln w="28575">
              <a:solidFill>
                <a:srgbClr val="0099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endParaRPr lang="en-US" altLang="en-US">
                <a:solidFill>
                  <a:srgbClr val="FF9900"/>
                </a:solidFill>
              </a:endParaRPr>
            </a:p>
          </p:txBody>
        </p:sp>
        <p:sp>
          <p:nvSpPr>
            <p:cNvPr id="41165" name="Rectangle 47"/>
            <p:cNvSpPr>
              <a:spLocks noChangeArrowheads="1"/>
            </p:cNvSpPr>
            <p:nvPr/>
          </p:nvSpPr>
          <p:spPr bwMode="auto">
            <a:xfrm>
              <a:off x="2304" y="1008"/>
              <a:ext cx="48" cy="192"/>
            </a:xfrm>
            <a:prstGeom prst="rect">
              <a:avLst/>
            </a:prstGeom>
            <a:noFill/>
            <a:ln w="28575">
              <a:solidFill>
                <a:srgbClr val="0099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endParaRPr lang="en-US" altLang="en-US">
                <a:solidFill>
                  <a:srgbClr val="FF9900"/>
                </a:solidFill>
              </a:endParaRPr>
            </a:p>
          </p:txBody>
        </p:sp>
        <p:sp>
          <p:nvSpPr>
            <p:cNvPr id="41166" name="Rectangle 49"/>
            <p:cNvSpPr>
              <a:spLocks noChangeArrowheads="1"/>
            </p:cNvSpPr>
            <p:nvPr/>
          </p:nvSpPr>
          <p:spPr bwMode="auto">
            <a:xfrm>
              <a:off x="2448" y="1008"/>
              <a:ext cx="48" cy="192"/>
            </a:xfrm>
            <a:prstGeom prst="rect">
              <a:avLst/>
            </a:prstGeom>
            <a:noFill/>
            <a:ln w="28575">
              <a:solidFill>
                <a:srgbClr val="0099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endParaRPr lang="en-US" altLang="en-US">
                <a:solidFill>
                  <a:srgbClr val="FF9900"/>
                </a:solidFill>
              </a:endParaRPr>
            </a:p>
          </p:txBody>
        </p:sp>
        <p:sp>
          <p:nvSpPr>
            <p:cNvPr id="41167" name="Rectangle 50"/>
            <p:cNvSpPr>
              <a:spLocks noChangeArrowheads="1"/>
            </p:cNvSpPr>
            <p:nvPr/>
          </p:nvSpPr>
          <p:spPr bwMode="auto">
            <a:xfrm>
              <a:off x="2592" y="1008"/>
              <a:ext cx="48" cy="192"/>
            </a:xfrm>
            <a:prstGeom prst="rect">
              <a:avLst/>
            </a:prstGeom>
            <a:noFill/>
            <a:ln w="28575">
              <a:solidFill>
                <a:srgbClr val="0099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endParaRPr lang="en-US" altLang="en-US">
                <a:solidFill>
                  <a:srgbClr val="FF9900"/>
                </a:solidFill>
              </a:endParaRPr>
            </a:p>
          </p:txBody>
        </p:sp>
        <p:sp>
          <p:nvSpPr>
            <p:cNvPr id="41168" name="Rectangle 51"/>
            <p:cNvSpPr>
              <a:spLocks noChangeArrowheads="1"/>
            </p:cNvSpPr>
            <p:nvPr/>
          </p:nvSpPr>
          <p:spPr bwMode="auto">
            <a:xfrm>
              <a:off x="2736" y="1008"/>
              <a:ext cx="48" cy="192"/>
            </a:xfrm>
            <a:prstGeom prst="rect">
              <a:avLst/>
            </a:prstGeom>
            <a:noFill/>
            <a:ln w="28575">
              <a:solidFill>
                <a:srgbClr val="0099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endParaRPr lang="en-US" altLang="en-US">
                <a:solidFill>
                  <a:srgbClr val="FF9900"/>
                </a:solidFill>
              </a:endParaRPr>
            </a:p>
          </p:txBody>
        </p:sp>
        <p:sp>
          <p:nvSpPr>
            <p:cNvPr id="41169" name="Rectangle 52"/>
            <p:cNvSpPr>
              <a:spLocks noChangeArrowheads="1"/>
            </p:cNvSpPr>
            <p:nvPr/>
          </p:nvSpPr>
          <p:spPr bwMode="auto">
            <a:xfrm>
              <a:off x="2880" y="1008"/>
              <a:ext cx="48" cy="192"/>
            </a:xfrm>
            <a:prstGeom prst="rect">
              <a:avLst/>
            </a:prstGeom>
            <a:noFill/>
            <a:ln w="28575">
              <a:solidFill>
                <a:srgbClr val="0099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endParaRPr lang="en-US" altLang="en-US">
                <a:solidFill>
                  <a:srgbClr val="FF9900"/>
                </a:solidFill>
              </a:endParaRPr>
            </a:p>
          </p:txBody>
        </p:sp>
        <p:sp>
          <p:nvSpPr>
            <p:cNvPr id="41170" name="Rectangle 53"/>
            <p:cNvSpPr>
              <a:spLocks noChangeArrowheads="1"/>
            </p:cNvSpPr>
            <p:nvPr/>
          </p:nvSpPr>
          <p:spPr bwMode="auto">
            <a:xfrm>
              <a:off x="3024" y="1008"/>
              <a:ext cx="48" cy="192"/>
            </a:xfrm>
            <a:prstGeom prst="rect">
              <a:avLst/>
            </a:prstGeom>
            <a:noFill/>
            <a:ln w="28575">
              <a:solidFill>
                <a:srgbClr val="0099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endParaRPr lang="en-US" altLang="en-US">
                <a:solidFill>
                  <a:srgbClr val="FF9900"/>
                </a:solidFill>
              </a:endParaRPr>
            </a:p>
          </p:txBody>
        </p:sp>
        <p:sp>
          <p:nvSpPr>
            <p:cNvPr id="41171" name="Rectangle 54"/>
            <p:cNvSpPr>
              <a:spLocks noChangeArrowheads="1"/>
            </p:cNvSpPr>
            <p:nvPr/>
          </p:nvSpPr>
          <p:spPr bwMode="auto">
            <a:xfrm>
              <a:off x="3168" y="1008"/>
              <a:ext cx="48" cy="192"/>
            </a:xfrm>
            <a:prstGeom prst="rect">
              <a:avLst/>
            </a:prstGeom>
            <a:noFill/>
            <a:ln w="28575">
              <a:solidFill>
                <a:srgbClr val="0099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endParaRPr lang="en-US" altLang="en-US">
                <a:solidFill>
                  <a:srgbClr val="FF9900"/>
                </a:solidFill>
              </a:endParaRPr>
            </a:p>
          </p:txBody>
        </p:sp>
        <p:sp>
          <p:nvSpPr>
            <p:cNvPr id="41172" name="Rectangle 55"/>
            <p:cNvSpPr>
              <a:spLocks noChangeArrowheads="1"/>
            </p:cNvSpPr>
            <p:nvPr/>
          </p:nvSpPr>
          <p:spPr bwMode="auto">
            <a:xfrm>
              <a:off x="3312" y="1008"/>
              <a:ext cx="48" cy="192"/>
            </a:xfrm>
            <a:prstGeom prst="rect">
              <a:avLst/>
            </a:prstGeom>
            <a:noFill/>
            <a:ln w="28575">
              <a:solidFill>
                <a:srgbClr val="0099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endParaRPr lang="en-US" altLang="en-US">
                <a:solidFill>
                  <a:srgbClr val="FF9900"/>
                </a:solidFill>
              </a:endParaRPr>
            </a:p>
          </p:txBody>
        </p:sp>
        <p:sp>
          <p:nvSpPr>
            <p:cNvPr id="41173" name="Rectangle 56"/>
            <p:cNvSpPr>
              <a:spLocks noChangeArrowheads="1"/>
            </p:cNvSpPr>
            <p:nvPr/>
          </p:nvSpPr>
          <p:spPr bwMode="auto">
            <a:xfrm>
              <a:off x="3456" y="1008"/>
              <a:ext cx="48" cy="192"/>
            </a:xfrm>
            <a:prstGeom prst="rect">
              <a:avLst/>
            </a:prstGeom>
            <a:noFill/>
            <a:ln w="28575">
              <a:solidFill>
                <a:srgbClr val="0099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endParaRPr lang="en-US" altLang="en-US">
                <a:solidFill>
                  <a:srgbClr val="FF9900"/>
                </a:solidFill>
              </a:endParaRPr>
            </a:p>
          </p:txBody>
        </p:sp>
        <p:sp>
          <p:nvSpPr>
            <p:cNvPr id="41174" name="Rectangle 57"/>
            <p:cNvSpPr>
              <a:spLocks noChangeArrowheads="1"/>
            </p:cNvSpPr>
            <p:nvPr/>
          </p:nvSpPr>
          <p:spPr bwMode="auto">
            <a:xfrm>
              <a:off x="3600" y="1008"/>
              <a:ext cx="48" cy="192"/>
            </a:xfrm>
            <a:prstGeom prst="rect">
              <a:avLst/>
            </a:prstGeom>
            <a:noFill/>
            <a:ln w="28575">
              <a:solidFill>
                <a:srgbClr val="0099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endParaRPr lang="en-US" altLang="en-US">
                <a:solidFill>
                  <a:srgbClr val="FF9900"/>
                </a:solidFill>
              </a:endParaRPr>
            </a:p>
          </p:txBody>
        </p:sp>
        <p:sp>
          <p:nvSpPr>
            <p:cNvPr id="41175" name="Rectangle 58"/>
            <p:cNvSpPr>
              <a:spLocks noChangeArrowheads="1"/>
            </p:cNvSpPr>
            <p:nvPr/>
          </p:nvSpPr>
          <p:spPr bwMode="auto">
            <a:xfrm>
              <a:off x="3744" y="1008"/>
              <a:ext cx="48" cy="192"/>
            </a:xfrm>
            <a:prstGeom prst="rect">
              <a:avLst/>
            </a:prstGeom>
            <a:noFill/>
            <a:ln w="28575">
              <a:solidFill>
                <a:srgbClr val="0099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endParaRPr lang="en-US" altLang="en-US">
                <a:solidFill>
                  <a:srgbClr val="FF9900"/>
                </a:solidFill>
              </a:endParaRPr>
            </a:p>
          </p:txBody>
        </p:sp>
        <p:sp>
          <p:nvSpPr>
            <p:cNvPr id="41176" name="Rectangle 59"/>
            <p:cNvSpPr>
              <a:spLocks noChangeArrowheads="1"/>
            </p:cNvSpPr>
            <p:nvPr/>
          </p:nvSpPr>
          <p:spPr bwMode="auto">
            <a:xfrm>
              <a:off x="3888" y="1008"/>
              <a:ext cx="48" cy="192"/>
            </a:xfrm>
            <a:prstGeom prst="rect">
              <a:avLst/>
            </a:prstGeom>
            <a:noFill/>
            <a:ln w="28575">
              <a:solidFill>
                <a:srgbClr val="0099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endParaRPr lang="en-US" altLang="en-US">
                <a:solidFill>
                  <a:srgbClr val="FF9900"/>
                </a:solidFill>
              </a:endParaRPr>
            </a:p>
          </p:txBody>
        </p:sp>
        <p:sp>
          <p:nvSpPr>
            <p:cNvPr id="41177" name="Rectangle 56"/>
            <p:cNvSpPr>
              <a:spLocks noChangeArrowheads="1"/>
            </p:cNvSpPr>
            <p:nvPr/>
          </p:nvSpPr>
          <p:spPr bwMode="auto">
            <a:xfrm>
              <a:off x="4032" y="1008"/>
              <a:ext cx="48" cy="192"/>
            </a:xfrm>
            <a:prstGeom prst="rect">
              <a:avLst/>
            </a:prstGeom>
            <a:noFill/>
            <a:ln w="28575">
              <a:solidFill>
                <a:srgbClr val="0099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endParaRPr lang="en-US" altLang="en-US">
                <a:solidFill>
                  <a:srgbClr val="FF9900"/>
                </a:solidFill>
              </a:endParaRPr>
            </a:p>
          </p:txBody>
        </p:sp>
        <p:sp>
          <p:nvSpPr>
            <p:cNvPr id="41178" name="Rectangle 57"/>
            <p:cNvSpPr>
              <a:spLocks noChangeArrowheads="1"/>
            </p:cNvSpPr>
            <p:nvPr/>
          </p:nvSpPr>
          <p:spPr bwMode="auto">
            <a:xfrm>
              <a:off x="4176" y="1008"/>
              <a:ext cx="48" cy="192"/>
            </a:xfrm>
            <a:prstGeom prst="rect">
              <a:avLst/>
            </a:prstGeom>
            <a:noFill/>
            <a:ln w="28575">
              <a:solidFill>
                <a:srgbClr val="0099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endParaRPr lang="en-US" altLang="en-US">
                <a:solidFill>
                  <a:srgbClr val="FF9900"/>
                </a:solidFill>
              </a:endParaRPr>
            </a:p>
          </p:txBody>
        </p:sp>
        <p:sp>
          <p:nvSpPr>
            <p:cNvPr id="41179" name="Rectangle 58"/>
            <p:cNvSpPr>
              <a:spLocks noChangeArrowheads="1"/>
            </p:cNvSpPr>
            <p:nvPr/>
          </p:nvSpPr>
          <p:spPr bwMode="auto">
            <a:xfrm>
              <a:off x="4320" y="1008"/>
              <a:ext cx="48" cy="192"/>
            </a:xfrm>
            <a:prstGeom prst="rect">
              <a:avLst/>
            </a:prstGeom>
            <a:noFill/>
            <a:ln w="28575">
              <a:solidFill>
                <a:srgbClr val="0099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endParaRPr lang="en-US" altLang="en-US">
                <a:solidFill>
                  <a:srgbClr val="FF9900"/>
                </a:solidFill>
              </a:endParaRPr>
            </a:p>
          </p:txBody>
        </p:sp>
        <p:sp>
          <p:nvSpPr>
            <p:cNvPr id="41180" name="Rectangle 59"/>
            <p:cNvSpPr>
              <a:spLocks noChangeArrowheads="1"/>
            </p:cNvSpPr>
            <p:nvPr/>
          </p:nvSpPr>
          <p:spPr bwMode="auto">
            <a:xfrm>
              <a:off x="4464" y="1008"/>
              <a:ext cx="48" cy="192"/>
            </a:xfrm>
            <a:prstGeom prst="rect">
              <a:avLst/>
            </a:prstGeom>
            <a:noFill/>
            <a:ln w="28575">
              <a:solidFill>
                <a:srgbClr val="0099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endParaRPr lang="en-US" altLang="en-US">
                <a:solidFill>
                  <a:srgbClr val="FF9900"/>
                </a:solidFill>
              </a:endParaRPr>
            </a:p>
          </p:txBody>
        </p:sp>
        <p:sp>
          <p:nvSpPr>
            <p:cNvPr id="41181" name="Rectangle 53"/>
            <p:cNvSpPr>
              <a:spLocks noChangeArrowheads="1"/>
            </p:cNvSpPr>
            <p:nvPr/>
          </p:nvSpPr>
          <p:spPr bwMode="auto">
            <a:xfrm>
              <a:off x="4608" y="1008"/>
              <a:ext cx="48" cy="192"/>
            </a:xfrm>
            <a:prstGeom prst="rect">
              <a:avLst/>
            </a:prstGeom>
            <a:noFill/>
            <a:ln w="28575">
              <a:solidFill>
                <a:srgbClr val="0099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endParaRPr lang="en-US" altLang="en-US">
                <a:solidFill>
                  <a:srgbClr val="FF9900"/>
                </a:solidFill>
              </a:endParaRPr>
            </a:p>
          </p:txBody>
        </p:sp>
        <p:sp>
          <p:nvSpPr>
            <p:cNvPr id="41182" name="Rectangle 54"/>
            <p:cNvSpPr>
              <a:spLocks noChangeArrowheads="1"/>
            </p:cNvSpPr>
            <p:nvPr/>
          </p:nvSpPr>
          <p:spPr bwMode="auto">
            <a:xfrm>
              <a:off x="4752" y="1008"/>
              <a:ext cx="48" cy="192"/>
            </a:xfrm>
            <a:prstGeom prst="rect">
              <a:avLst/>
            </a:prstGeom>
            <a:noFill/>
            <a:ln w="28575">
              <a:solidFill>
                <a:srgbClr val="0099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endParaRPr lang="en-US" altLang="en-US">
                <a:solidFill>
                  <a:srgbClr val="FF9900"/>
                </a:solidFill>
              </a:endParaRPr>
            </a:p>
          </p:txBody>
        </p:sp>
        <p:sp>
          <p:nvSpPr>
            <p:cNvPr id="41183" name="Rectangle 55"/>
            <p:cNvSpPr>
              <a:spLocks noChangeArrowheads="1"/>
            </p:cNvSpPr>
            <p:nvPr/>
          </p:nvSpPr>
          <p:spPr bwMode="auto">
            <a:xfrm>
              <a:off x="4896" y="1008"/>
              <a:ext cx="48" cy="192"/>
            </a:xfrm>
            <a:prstGeom prst="rect">
              <a:avLst/>
            </a:prstGeom>
            <a:noFill/>
            <a:ln w="28575">
              <a:solidFill>
                <a:srgbClr val="0099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endParaRPr lang="en-US" altLang="en-US">
                <a:solidFill>
                  <a:srgbClr val="FF9900"/>
                </a:solidFill>
              </a:endParaRPr>
            </a:p>
          </p:txBody>
        </p:sp>
        <p:sp>
          <p:nvSpPr>
            <p:cNvPr id="41184" name="Rectangle 56"/>
            <p:cNvSpPr>
              <a:spLocks noChangeArrowheads="1"/>
            </p:cNvSpPr>
            <p:nvPr/>
          </p:nvSpPr>
          <p:spPr bwMode="auto">
            <a:xfrm>
              <a:off x="5040" y="1008"/>
              <a:ext cx="48" cy="192"/>
            </a:xfrm>
            <a:prstGeom prst="rect">
              <a:avLst/>
            </a:prstGeom>
            <a:noFill/>
            <a:ln w="28575">
              <a:solidFill>
                <a:srgbClr val="0099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endParaRPr lang="en-US" altLang="en-US">
                <a:solidFill>
                  <a:srgbClr val="FF9900"/>
                </a:solidFill>
              </a:endParaRPr>
            </a:p>
          </p:txBody>
        </p:sp>
        <p:sp>
          <p:nvSpPr>
            <p:cNvPr id="41185" name="Rectangle 57"/>
            <p:cNvSpPr>
              <a:spLocks noChangeArrowheads="1"/>
            </p:cNvSpPr>
            <p:nvPr/>
          </p:nvSpPr>
          <p:spPr bwMode="auto">
            <a:xfrm>
              <a:off x="5184" y="1008"/>
              <a:ext cx="48" cy="192"/>
            </a:xfrm>
            <a:prstGeom prst="rect">
              <a:avLst/>
            </a:prstGeom>
            <a:noFill/>
            <a:ln w="28575">
              <a:solidFill>
                <a:srgbClr val="0099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endParaRPr lang="en-US" altLang="en-US">
                <a:solidFill>
                  <a:srgbClr val="FF9900"/>
                </a:solidFill>
              </a:endParaRPr>
            </a:p>
          </p:txBody>
        </p:sp>
        <p:sp>
          <p:nvSpPr>
            <p:cNvPr id="41186" name="Rectangle 58"/>
            <p:cNvSpPr>
              <a:spLocks noChangeArrowheads="1"/>
            </p:cNvSpPr>
            <p:nvPr/>
          </p:nvSpPr>
          <p:spPr bwMode="auto">
            <a:xfrm>
              <a:off x="5328" y="1008"/>
              <a:ext cx="48" cy="192"/>
            </a:xfrm>
            <a:prstGeom prst="rect">
              <a:avLst/>
            </a:prstGeom>
            <a:noFill/>
            <a:ln w="28575">
              <a:solidFill>
                <a:srgbClr val="0099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endParaRPr lang="en-US" altLang="en-US">
                <a:solidFill>
                  <a:srgbClr val="FF9900"/>
                </a:solidFill>
              </a:endParaRPr>
            </a:p>
          </p:txBody>
        </p:sp>
        <p:sp>
          <p:nvSpPr>
            <p:cNvPr id="41187" name="Rectangle 59"/>
            <p:cNvSpPr>
              <a:spLocks noChangeArrowheads="1"/>
            </p:cNvSpPr>
            <p:nvPr/>
          </p:nvSpPr>
          <p:spPr bwMode="auto">
            <a:xfrm>
              <a:off x="5472" y="1008"/>
              <a:ext cx="48" cy="192"/>
            </a:xfrm>
            <a:prstGeom prst="rect">
              <a:avLst/>
            </a:prstGeom>
            <a:noFill/>
            <a:ln w="28575">
              <a:solidFill>
                <a:srgbClr val="0099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endParaRPr lang="en-US" altLang="en-US">
                <a:solidFill>
                  <a:srgbClr val="FF9900"/>
                </a:solidFill>
              </a:endParaRPr>
            </a:p>
          </p:txBody>
        </p:sp>
        <p:sp>
          <p:nvSpPr>
            <p:cNvPr id="41188" name="Rectangle 56"/>
            <p:cNvSpPr>
              <a:spLocks noChangeArrowheads="1"/>
            </p:cNvSpPr>
            <p:nvPr/>
          </p:nvSpPr>
          <p:spPr bwMode="auto">
            <a:xfrm>
              <a:off x="5616" y="1008"/>
              <a:ext cx="48" cy="192"/>
            </a:xfrm>
            <a:prstGeom prst="rect">
              <a:avLst/>
            </a:prstGeom>
            <a:noFill/>
            <a:ln w="28575">
              <a:solidFill>
                <a:srgbClr val="0099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endParaRPr lang="en-US" altLang="en-US">
                <a:solidFill>
                  <a:srgbClr val="FF9900"/>
                </a:solidFill>
              </a:endParaRPr>
            </a:p>
          </p:txBody>
        </p:sp>
        <p:sp>
          <p:nvSpPr>
            <p:cNvPr id="41189" name="Rectangle 57"/>
            <p:cNvSpPr>
              <a:spLocks noChangeArrowheads="1"/>
            </p:cNvSpPr>
            <p:nvPr/>
          </p:nvSpPr>
          <p:spPr bwMode="auto">
            <a:xfrm>
              <a:off x="5760" y="1008"/>
              <a:ext cx="48" cy="192"/>
            </a:xfrm>
            <a:prstGeom prst="rect">
              <a:avLst/>
            </a:prstGeom>
            <a:noFill/>
            <a:ln w="28575">
              <a:solidFill>
                <a:srgbClr val="0099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endParaRPr lang="en-US" altLang="en-US">
                <a:solidFill>
                  <a:srgbClr val="FF9900"/>
                </a:solidFill>
              </a:endParaRPr>
            </a:p>
          </p:txBody>
        </p:sp>
        <p:sp>
          <p:nvSpPr>
            <p:cNvPr id="41190" name="Rectangle 58"/>
            <p:cNvSpPr>
              <a:spLocks noChangeArrowheads="1"/>
            </p:cNvSpPr>
            <p:nvPr/>
          </p:nvSpPr>
          <p:spPr bwMode="auto">
            <a:xfrm>
              <a:off x="5904" y="1008"/>
              <a:ext cx="48" cy="192"/>
            </a:xfrm>
            <a:prstGeom prst="rect">
              <a:avLst/>
            </a:prstGeom>
            <a:noFill/>
            <a:ln w="28575">
              <a:solidFill>
                <a:srgbClr val="0099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endParaRPr lang="en-US" altLang="en-US">
                <a:solidFill>
                  <a:srgbClr val="FF9900"/>
                </a:solidFill>
              </a:endParaRPr>
            </a:p>
          </p:txBody>
        </p:sp>
        <p:sp>
          <p:nvSpPr>
            <p:cNvPr id="41191" name="Rectangle 59"/>
            <p:cNvSpPr>
              <a:spLocks noChangeArrowheads="1"/>
            </p:cNvSpPr>
            <p:nvPr/>
          </p:nvSpPr>
          <p:spPr bwMode="auto">
            <a:xfrm>
              <a:off x="6048" y="1008"/>
              <a:ext cx="48" cy="192"/>
            </a:xfrm>
            <a:prstGeom prst="rect">
              <a:avLst/>
            </a:prstGeom>
            <a:noFill/>
            <a:ln w="28575">
              <a:solidFill>
                <a:srgbClr val="0099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endParaRPr lang="en-US" altLang="en-US">
                <a:solidFill>
                  <a:srgbClr val="FF9900"/>
                </a:solidFill>
              </a:endParaRPr>
            </a:p>
          </p:txBody>
        </p:sp>
      </p:grpSp>
      <p:grpSp>
        <p:nvGrpSpPr>
          <p:cNvPr id="4" name="Group 207"/>
          <p:cNvGrpSpPr>
            <a:grpSpLocks/>
          </p:cNvGrpSpPr>
          <p:nvPr/>
        </p:nvGrpSpPr>
        <p:grpSpPr bwMode="auto">
          <a:xfrm>
            <a:off x="-15849600" y="1676400"/>
            <a:ext cx="23088600" cy="304800"/>
            <a:chOff x="-5040" y="1008"/>
            <a:chExt cx="11136" cy="192"/>
          </a:xfrm>
        </p:grpSpPr>
        <p:sp>
          <p:nvSpPr>
            <p:cNvPr id="41036" name="Rectangle 47"/>
            <p:cNvSpPr>
              <a:spLocks noChangeArrowheads="1"/>
            </p:cNvSpPr>
            <p:nvPr/>
          </p:nvSpPr>
          <p:spPr bwMode="auto">
            <a:xfrm>
              <a:off x="-5040" y="1008"/>
              <a:ext cx="48" cy="192"/>
            </a:xfrm>
            <a:prstGeom prst="rect">
              <a:avLst/>
            </a:prstGeom>
            <a:noFill/>
            <a:ln w="28575">
              <a:solidFill>
                <a:srgbClr val="0099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endParaRPr lang="en-US" altLang="en-US">
                <a:solidFill>
                  <a:srgbClr val="FF9900"/>
                </a:solidFill>
              </a:endParaRPr>
            </a:p>
          </p:txBody>
        </p:sp>
        <p:sp>
          <p:nvSpPr>
            <p:cNvPr id="41037" name="Rectangle 49"/>
            <p:cNvSpPr>
              <a:spLocks noChangeArrowheads="1"/>
            </p:cNvSpPr>
            <p:nvPr/>
          </p:nvSpPr>
          <p:spPr bwMode="auto">
            <a:xfrm>
              <a:off x="-4896" y="1008"/>
              <a:ext cx="48" cy="192"/>
            </a:xfrm>
            <a:prstGeom prst="rect">
              <a:avLst/>
            </a:prstGeom>
            <a:noFill/>
            <a:ln w="28575">
              <a:solidFill>
                <a:srgbClr val="0099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endParaRPr lang="en-US" altLang="en-US">
                <a:solidFill>
                  <a:srgbClr val="FF9900"/>
                </a:solidFill>
              </a:endParaRPr>
            </a:p>
          </p:txBody>
        </p:sp>
        <p:sp>
          <p:nvSpPr>
            <p:cNvPr id="41038" name="Rectangle 50"/>
            <p:cNvSpPr>
              <a:spLocks noChangeArrowheads="1"/>
            </p:cNvSpPr>
            <p:nvPr/>
          </p:nvSpPr>
          <p:spPr bwMode="auto">
            <a:xfrm>
              <a:off x="-4752" y="1008"/>
              <a:ext cx="48" cy="192"/>
            </a:xfrm>
            <a:prstGeom prst="rect">
              <a:avLst/>
            </a:prstGeom>
            <a:noFill/>
            <a:ln w="28575">
              <a:solidFill>
                <a:srgbClr val="0099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endParaRPr lang="en-US" altLang="en-US">
                <a:solidFill>
                  <a:srgbClr val="FF9900"/>
                </a:solidFill>
              </a:endParaRPr>
            </a:p>
          </p:txBody>
        </p:sp>
        <p:sp>
          <p:nvSpPr>
            <p:cNvPr id="41039" name="Rectangle 51"/>
            <p:cNvSpPr>
              <a:spLocks noChangeArrowheads="1"/>
            </p:cNvSpPr>
            <p:nvPr/>
          </p:nvSpPr>
          <p:spPr bwMode="auto">
            <a:xfrm>
              <a:off x="-4608" y="1008"/>
              <a:ext cx="48" cy="192"/>
            </a:xfrm>
            <a:prstGeom prst="rect">
              <a:avLst/>
            </a:prstGeom>
            <a:noFill/>
            <a:ln w="28575">
              <a:solidFill>
                <a:srgbClr val="0099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endParaRPr lang="en-US" altLang="en-US">
                <a:solidFill>
                  <a:srgbClr val="FF9900"/>
                </a:solidFill>
              </a:endParaRPr>
            </a:p>
          </p:txBody>
        </p:sp>
        <p:sp>
          <p:nvSpPr>
            <p:cNvPr id="41040" name="Rectangle 52"/>
            <p:cNvSpPr>
              <a:spLocks noChangeArrowheads="1"/>
            </p:cNvSpPr>
            <p:nvPr/>
          </p:nvSpPr>
          <p:spPr bwMode="auto">
            <a:xfrm>
              <a:off x="-4464" y="1008"/>
              <a:ext cx="48" cy="192"/>
            </a:xfrm>
            <a:prstGeom prst="rect">
              <a:avLst/>
            </a:prstGeom>
            <a:noFill/>
            <a:ln w="28575">
              <a:solidFill>
                <a:srgbClr val="0099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endParaRPr lang="en-US" altLang="en-US">
                <a:solidFill>
                  <a:srgbClr val="FF9900"/>
                </a:solidFill>
              </a:endParaRPr>
            </a:p>
          </p:txBody>
        </p:sp>
        <p:sp>
          <p:nvSpPr>
            <p:cNvPr id="41041" name="Rectangle 53"/>
            <p:cNvSpPr>
              <a:spLocks noChangeArrowheads="1"/>
            </p:cNvSpPr>
            <p:nvPr/>
          </p:nvSpPr>
          <p:spPr bwMode="auto">
            <a:xfrm>
              <a:off x="-4320" y="1008"/>
              <a:ext cx="48" cy="192"/>
            </a:xfrm>
            <a:prstGeom prst="rect">
              <a:avLst/>
            </a:prstGeom>
            <a:noFill/>
            <a:ln w="28575">
              <a:solidFill>
                <a:srgbClr val="0099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endParaRPr lang="en-US" altLang="en-US">
                <a:solidFill>
                  <a:srgbClr val="FF9900"/>
                </a:solidFill>
              </a:endParaRPr>
            </a:p>
          </p:txBody>
        </p:sp>
        <p:sp>
          <p:nvSpPr>
            <p:cNvPr id="41042" name="Rectangle 54"/>
            <p:cNvSpPr>
              <a:spLocks noChangeArrowheads="1"/>
            </p:cNvSpPr>
            <p:nvPr/>
          </p:nvSpPr>
          <p:spPr bwMode="auto">
            <a:xfrm>
              <a:off x="-4176" y="1008"/>
              <a:ext cx="48" cy="192"/>
            </a:xfrm>
            <a:prstGeom prst="rect">
              <a:avLst/>
            </a:prstGeom>
            <a:noFill/>
            <a:ln w="28575">
              <a:solidFill>
                <a:srgbClr val="0099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endParaRPr lang="en-US" altLang="en-US">
                <a:solidFill>
                  <a:srgbClr val="FF9900"/>
                </a:solidFill>
              </a:endParaRPr>
            </a:p>
          </p:txBody>
        </p:sp>
        <p:sp>
          <p:nvSpPr>
            <p:cNvPr id="41043" name="Rectangle 55"/>
            <p:cNvSpPr>
              <a:spLocks noChangeArrowheads="1"/>
            </p:cNvSpPr>
            <p:nvPr/>
          </p:nvSpPr>
          <p:spPr bwMode="auto">
            <a:xfrm>
              <a:off x="-4032" y="1008"/>
              <a:ext cx="48" cy="192"/>
            </a:xfrm>
            <a:prstGeom prst="rect">
              <a:avLst/>
            </a:prstGeom>
            <a:noFill/>
            <a:ln w="28575">
              <a:solidFill>
                <a:srgbClr val="0099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endParaRPr lang="en-US" altLang="en-US">
                <a:solidFill>
                  <a:srgbClr val="FF9900"/>
                </a:solidFill>
              </a:endParaRPr>
            </a:p>
          </p:txBody>
        </p:sp>
        <p:sp>
          <p:nvSpPr>
            <p:cNvPr id="41044" name="Rectangle 56"/>
            <p:cNvSpPr>
              <a:spLocks noChangeArrowheads="1"/>
            </p:cNvSpPr>
            <p:nvPr/>
          </p:nvSpPr>
          <p:spPr bwMode="auto">
            <a:xfrm>
              <a:off x="-3888" y="1008"/>
              <a:ext cx="48" cy="192"/>
            </a:xfrm>
            <a:prstGeom prst="rect">
              <a:avLst/>
            </a:prstGeom>
            <a:noFill/>
            <a:ln w="28575">
              <a:solidFill>
                <a:srgbClr val="0099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endParaRPr lang="en-US" altLang="en-US">
                <a:solidFill>
                  <a:srgbClr val="FF9900"/>
                </a:solidFill>
              </a:endParaRPr>
            </a:p>
          </p:txBody>
        </p:sp>
        <p:sp>
          <p:nvSpPr>
            <p:cNvPr id="41045" name="Rectangle 57"/>
            <p:cNvSpPr>
              <a:spLocks noChangeArrowheads="1"/>
            </p:cNvSpPr>
            <p:nvPr/>
          </p:nvSpPr>
          <p:spPr bwMode="auto">
            <a:xfrm>
              <a:off x="-3744" y="1008"/>
              <a:ext cx="48" cy="192"/>
            </a:xfrm>
            <a:prstGeom prst="rect">
              <a:avLst/>
            </a:prstGeom>
            <a:noFill/>
            <a:ln w="28575">
              <a:solidFill>
                <a:srgbClr val="0099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endParaRPr lang="en-US" altLang="en-US">
                <a:solidFill>
                  <a:srgbClr val="FF9900"/>
                </a:solidFill>
              </a:endParaRPr>
            </a:p>
          </p:txBody>
        </p:sp>
        <p:sp>
          <p:nvSpPr>
            <p:cNvPr id="41046" name="Rectangle 58"/>
            <p:cNvSpPr>
              <a:spLocks noChangeArrowheads="1"/>
            </p:cNvSpPr>
            <p:nvPr/>
          </p:nvSpPr>
          <p:spPr bwMode="auto">
            <a:xfrm>
              <a:off x="-3600" y="1008"/>
              <a:ext cx="48" cy="192"/>
            </a:xfrm>
            <a:prstGeom prst="rect">
              <a:avLst/>
            </a:prstGeom>
            <a:noFill/>
            <a:ln w="28575">
              <a:solidFill>
                <a:srgbClr val="0099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endParaRPr lang="en-US" altLang="en-US">
                <a:solidFill>
                  <a:srgbClr val="FF9900"/>
                </a:solidFill>
              </a:endParaRPr>
            </a:p>
          </p:txBody>
        </p:sp>
        <p:sp>
          <p:nvSpPr>
            <p:cNvPr id="41047" name="Rectangle 59"/>
            <p:cNvSpPr>
              <a:spLocks noChangeArrowheads="1"/>
            </p:cNvSpPr>
            <p:nvPr/>
          </p:nvSpPr>
          <p:spPr bwMode="auto">
            <a:xfrm>
              <a:off x="-3456" y="1008"/>
              <a:ext cx="48" cy="192"/>
            </a:xfrm>
            <a:prstGeom prst="rect">
              <a:avLst/>
            </a:prstGeom>
            <a:noFill/>
            <a:ln w="28575">
              <a:solidFill>
                <a:srgbClr val="0099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endParaRPr lang="en-US" altLang="en-US">
                <a:solidFill>
                  <a:srgbClr val="FF9900"/>
                </a:solidFill>
              </a:endParaRPr>
            </a:p>
          </p:txBody>
        </p:sp>
        <p:sp>
          <p:nvSpPr>
            <p:cNvPr id="41048" name="Rectangle 47"/>
            <p:cNvSpPr>
              <a:spLocks noChangeArrowheads="1"/>
            </p:cNvSpPr>
            <p:nvPr/>
          </p:nvSpPr>
          <p:spPr bwMode="auto">
            <a:xfrm>
              <a:off x="-3312" y="1008"/>
              <a:ext cx="48" cy="192"/>
            </a:xfrm>
            <a:prstGeom prst="rect">
              <a:avLst/>
            </a:prstGeom>
            <a:noFill/>
            <a:ln w="28575">
              <a:solidFill>
                <a:srgbClr val="0099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endParaRPr lang="en-US" altLang="en-US">
                <a:solidFill>
                  <a:srgbClr val="FF9900"/>
                </a:solidFill>
              </a:endParaRPr>
            </a:p>
          </p:txBody>
        </p:sp>
        <p:sp>
          <p:nvSpPr>
            <p:cNvPr id="41049" name="Rectangle 49"/>
            <p:cNvSpPr>
              <a:spLocks noChangeArrowheads="1"/>
            </p:cNvSpPr>
            <p:nvPr/>
          </p:nvSpPr>
          <p:spPr bwMode="auto">
            <a:xfrm>
              <a:off x="-3168" y="1008"/>
              <a:ext cx="48" cy="192"/>
            </a:xfrm>
            <a:prstGeom prst="rect">
              <a:avLst/>
            </a:prstGeom>
            <a:noFill/>
            <a:ln w="28575">
              <a:solidFill>
                <a:srgbClr val="0099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endParaRPr lang="en-US" altLang="en-US">
                <a:solidFill>
                  <a:srgbClr val="FF9900"/>
                </a:solidFill>
              </a:endParaRPr>
            </a:p>
          </p:txBody>
        </p:sp>
        <p:sp>
          <p:nvSpPr>
            <p:cNvPr id="41050" name="Rectangle 50"/>
            <p:cNvSpPr>
              <a:spLocks noChangeArrowheads="1"/>
            </p:cNvSpPr>
            <p:nvPr/>
          </p:nvSpPr>
          <p:spPr bwMode="auto">
            <a:xfrm>
              <a:off x="-3024" y="1008"/>
              <a:ext cx="48" cy="192"/>
            </a:xfrm>
            <a:prstGeom prst="rect">
              <a:avLst/>
            </a:prstGeom>
            <a:noFill/>
            <a:ln w="28575">
              <a:solidFill>
                <a:srgbClr val="0099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endParaRPr lang="en-US" altLang="en-US">
                <a:solidFill>
                  <a:srgbClr val="FF9900"/>
                </a:solidFill>
              </a:endParaRPr>
            </a:p>
          </p:txBody>
        </p:sp>
        <p:sp>
          <p:nvSpPr>
            <p:cNvPr id="41051" name="Rectangle 51"/>
            <p:cNvSpPr>
              <a:spLocks noChangeArrowheads="1"/>
            </p:cNvSpPr>
            <p:nvPr/>
          </p:nvSpPr>
          <p:spPr bwMode="auto">
            <a:xfrm>
              <a:off x="-2880" y="1008"/>
              <a:ext cx="48" cy="192"/>
            </a:xfrm>
            <a:prstGeom prst="rect">
              <a:avLst/>
            </a:prstGeom>
            <a:noFill/>
            <a:ln w="28575">
              <a:solidFill>
                <a:srgbClr val="0099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endParaRPr lang="en-US" altLang="en-US">
                <a:solidFill>
                  <a:srgbClr val="FF9900"/>
                </a:solidFill>
              </a:endParaRPr>
            </a:p>
          </p:txBody>
        </p:sp>
        <p:sp>
          <p:nvSpPr>
            <p:cNvPr id="41052" name="Rectangle 52"/>
            <p:cNvSpPr>
              <a:spLocks noChangeArrowheads="1"/>
            </p:cNvSpPr>
            <p:nvPr/>
          </p:nvSpPr>
          <p:spPr bwMode="auto">
            <a:xfrm>
              <a:off x="-2736" y="1008"/>
              <a:ext cx="48" cy="192"/>
            </a:xfrm>
            <a:prstGeom prst="rect">
              <a:avLst/>
            </a:prstGeom>
            <a:noFill/>
            <a:ln w="28575">
              <a:solidFill>
                <a:srgbClr val="0099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endParaRPr lang="en-US" altLang="en-US">
                <a:solidFill>
                  <a:srgbClr val="FF9900"/>
                </a:solidFill>
              </a:endParaRPr>
            </a:p>
          </p:txBody>
        </p:sp>
        <p:sp>
          <p:nvSpPr>
            <p:cNvPr id="41053" name="Rectangle 53"/>
            <p:cNvSpPr>
              <a:spLocks noChangeArrowheads="1"/>
            </p:cNvSpPr>
            <p:nvPr/>
          </p:nvSpPr>
          <p:spPr bwMode="auto">
            <a:xfrm>
              <a:off x="-2592" y="1008"/>
              <a:ext cx="48" cy="192"/>
            </a:xfrm>
            <a:prstGeom prst="rect">
              <a:avLst/>
            </a:prstGeom>
            <a:noFill/>
            <a:ln w="28575">
              <a:solidFill>
                <a:srgbClr val="0099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endParaRPr lang="en-US" altLang="en-US">
                <a:solidFill>
                  <a:srgbClr val="FF9900"/>
                </a:solidFill>
              </a:endParaRPr>
            </a:p>
          </p:txBody>
        </p:sp>
        <p:sp>
          <p:nvSpPr>
            <p:cNvPr id="41054" name="Rectangle 54"/>
            <p:cNvSpPr>
              <a:spLocks noChangeArrowheads="1"/>
            </p:cNvSpPr>
            <p:nvPr/>
          </p:nvSpPr>
          <p:spPr bwMode="auto">
            <a:xfrm>
              <a:off x="-2448" y="1008"/>
              <a:ext cx="48" cy="192"/>
            </a:xfrm>
            <a:prstGeom prst="rect">
              <a:avLst/>
            </a:prstGeom>
            <a:noFill/>
            <a:ln w="28575">
              <a:solidFill>
                <a:srgbClr val="0099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endParaRPr lang="en-US" altLang="en-US">
                <a:solidFill>
                  <a:srgbClr val="FF9900"/>
                </a:solidFill>
              </a:endParaRPr>
            </a:p>
          </p:txBody>
        </p:sp>
        <p:sp>
          <p:nvSpPr>
            <p:cNvPr id="41055" name="Rectangle 55"/>
            <p:cNvSpPr>
              <a:spLocks noChangeArrowheads="1"/>
            </p:cNvSpPr>
            <p:nvPr/>
          </p:nvSpPr>
          <p:spPr bwMode="auto">
            <a:xfrm>
              <a:off x="-2304" y="1008"/>
              <a:ext cx="48" cy="192"/>
            </a:xfrm>
            <a:prstGeom prst="rect">
              <a:avLst/>
            </a:prstGeom>
            <a:noFill/>
            <a:ln w="28575">
              <a:solidFill>
                <a:srgbClr val="0099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endParaRPr lang="en-US" altLang="en-US">
                <a:solidFill>
                  <a:srgbClr val="FF9900"/>
                </a:solidFill>
              </a:endParaRPr>
            </a:p>
          </p:txBody>
        </p:sp>
        <p:sp>
          <p:nvSpPr>
            <p:cNvPr id="41056" name="Rectangle 56"/>
            <p:cNvSpPr>
              <a:spLocks noChangeArrowheads="1"/>
            </p:cNvSpPr>
            <p:nvPr/>
          </p:nvSpPr>
          <p:spPr bwMode="auto">
            <a:xfrm>
              <a:off x="-2160" y="1008"/>
              <a:ext cx="48" cy="192"/>
            </a:xfrm>
            <a:prstGeom prst="rect">
              <a:avLst/>
            </a:prstGeom>
            <a:noFill/>
            <a:ln w="28575">
              <a:solidFill>
                <a:srgbClr val="0099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endParaRPr lang="en-US" altLang="en-US">
                <a:solidFill>
                  <a:srgbClr val="FF9900"/>
                </a:solidFill>
              </a:endParaRPr>
            </a:p>
          </p:txBody>
        </p:sp>
        <p:sp>
          <p:nvSpPr>
            <p:cNvPr id="41057" name="Rectangle 57"/>
            <p:cNvSpPr>
              <a:spLocks noChangeArrowheads="1"/>
            </p:cNvSpPr>
            <p:nvPr/>
          </p:nvSpPr>
          <p:spPr bwMode="auto">
            <a:xfrm>
              <a:off x="-2016" y="1008"/>
              <a:ext cx="48" cy="192"/>
            </a:xfrm>
            <a:prstGeom prst="rect">
              <a:avLst/>
            </a:prstGeom>
            <a:noFill/>
            <a:ln w="28575">
              <a:solidFill>
                <a:srgbClr val="0099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endParaRPr lang="en-US" altLang="en-US">
                <a:solidFill>
                  <a:srgbClr val="FF9900"/>
                </a:solidFill>
              </a:endParaRPr>
            </a:p>
          </p:txBody>
        </p:sp>
        <p:sp>
          <p:nvSpPr>
            <p:cNvPr id="41058" name="Rectangle 58"/>
            <p:cNvSpPr>
              <a:spLocks noChangeArrowheads="1"/>
            </p:cNvSpPr>
            <p:nvPr/>
          </p:nvSpPr>
          <p:spPr bwMode="auto">
            <a:xfrm>
              <a:off x="-1872" y="1008"/>
              <a:ext cx="48" cy="192"/>
            </a:xfrm>
            <a:prstGeom prst="rect">
              <a:avLst/>
            </a:prstGeom>
            <a:noFill/>
            <a:ln w="28575">
              <a:solidFill>
                <a:srgbClr val="0099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endParaRPr lang="en-US" altLang="en-US">
                <a:solidFill>
                  <a:srgbClr val="FF9900"/>
                </a:solidFill>
              </a:endParaRPr>
            </a:p>
          </p:txBody>
        </p:sp>
        <p:sp>
          <p:nvSpPr>
            <p:cNvPr id="41059" name="Rectangle 59"/>
            <p:cNvSpPr>
              <a:spLocks noChangeArrowheads="1"/>
            </p:cNvSpPr>
            <p:nvPr/>
          </p:nvSpPr>
          <p:spPr bwMode="auto">
            <a:xfrm>
              <a:off x="-1728" y="1008"/>
              <a:ext cx="48" cy="192"/>
            </a:xfrm>
            <a:prstGeom prst="rect">
              <a:avLst/>
            </a:prstGeom>
            <a:noFill/>
            <a:ln w="28575">
              <a:solidFill>
                <a:srgbClr val="0099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endParaRPr lang="en-US" altLang="en-US">
                <a:solidFill>
                  <a:srgbClr val="FF9900"/>
                </a:solidFill>
              </a:endParaRPr>
            </a:p>
          </p:txBody>
        </p:sp>
        <p:sp>
          <p:nvSpPr>
            <p:cNvPr id="41060" name="Rectangle 56"/>
            <p:cNvSpPr>
              <a:spLocks noChangeArrowheads="1"/>
            </p:cNvSpPr>
            <p:nvPr/>
          </p:nvSpPr>
          <p:spPr bwMode="auto">
            <a:xfrm>
              <a:off x="-1584" y="1008"/>
              <a:ext cx="48" cy="192"/>
            </a:xfrm>
            <a:prstGeom prst="rect">
              <a:avLst/>
            </a:prstGeom>
            <a:noFill/>
            <a:ln w="28575">
              <a:solidFill>
                <a:srgbClr val="0099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endParaRPr lang="en-US" altLang="en-US">
                <a:solidFill>
                  <a:srgbClr val="FF9900"/>
                </a:solidFill>
              </a:endParaRPr>
            </a:p>
          </p:txBody>
        </p:sp>
        <p:sp>
          <p:nvSpPr>
            <p:cNvPr id="41061" name="Rectangle 57"/>
            <p:cNvSpPr>
              <a:spLocks noChangeArrowheads="1"/>
            </p:cNvSpPr>
            <p:nvPr/>
          </p:nvSpPr>
          <p:spPr bwMode="auto">
            <a:xfrm>
              <a:off x="-1440" y="1008"/>
              <a:ext cx="48" cy="192"/>
            </a:xfrm>
            <a:prstGeom prst="rect">
              <a:avLst/>
            </a:prstGeom>
            <a:noFill/>
            <a:ln w="28575">
              <a:solidFill>
                <a:srgbClr val="0099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endParaRPr lang="en-US" altLang="en-US">
                <a:solidFill>
                  <a:srgbClr val="FF9900"/>
                </a:solidFill>
              </a:endParaRPr>
            </a:p>
          </p:txBody>
        </p:sp>
        <p:sp>
          <p:nvSpPr>
            <p:cNvPr id="41062" name="Rectangle 58"/>
            <p:cNvSpPr>
              <a:spLocks noChangeArrowheads="1"/>
            </p:cNvSpPr>
            <p:nvPr/>
          </p:nvSpPr>
          <p:spPr bwMode="auto">
            <a:xfrm>
              <a:off x="-1296" y="1008"/>
              <a:ext cx="48" cy="192"/>
            </a:xfrm>
            <a:prstGeom prst="rect">
              <a:avLst/>
            </a:prstGeom>
            <a:noFill/>
            <a:ln w="28575">
              <a:solidFill>
                <a:srgbClr val="0099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endParaRPr lang="en-US" altLang="en-US">
                <a:solidFill>
                  <a:srgbClr val="FF9900"/>
                </a:solidFill>
              </a:endParaRPr>
            </a:p>
          </p:txBody>
        </p:sp>
        <p:sp>
          <p:nvSpPr>
            <p:cNvPr id="41063" name="Rectangle 59"/>
            <p:cNvSpPr>
              <a:spLocks noChangeArrowheads="1"/>
            </p:cNvSpPr>
            <p:nvPr/>
          </p:nvSpPr>
          <p:spPr bwMode="auto">
            <a:xfrm>
              <a:off x="-1152" y="1008"/>
              <a:ext cx="48" cy="192"/>
            </a:xfrm>
            <a:prstGeom prst="rect">
              <a:avLst/>
            </a:prstGeom>
            <a:noFill/>
            <a:ln w="28575">
              <a:solidFill>
                <a:srgbClr val="0099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endParaRPr lang="en-US" altLang="en-US">
                <a:solidFill>
                  <a:srgbClr val="FF9900"/>
                </a:solidFill>
              </a:endParaRPr>
            </a:p>
          </p:txBody>
        </p:sp>
        <p:sp>
          <p:nvSpPr>
            <p:cNvPr id="41064" name="Rectangle 53"/>
            <p:cNvSpPr>
              <a:spLocks noChangeArrowheads="1"/>
            </p:cNvSpPr>
            <p:nvPr/>
          </p:nvSpPr>
          <p:spPr bwMode="auto">
            <a:xfrm>
              <a:off x="-1008" y="1008"/>
              <a:ext cx="48" cy="192"/>
            </a:xfrm>
            <a:prstGeom prst="rect">
              <a:avLst/>
            </a:prstGeom>
            <a:noFill/>
            <a:ln w="28575">
              <a:solidFill>
                <a:srgbClr val="0099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endParaRPr lang="en-US" altLang="en-US">
                <a:solidFill>
                  <a:srgbClr val="FF9900"/>
                </a:solidFill>
              </a:endParaRPr>
            </a:p>
          </p:txBody>
        </p:sp>
        <p:sp>
          <p:nvSpPr>
            <p:cNvPr id="41065" name="Rectangle 54"/>
            <p:cNvSpPr>
              <a:spLocks noChangeArrowheads="1"/>
            </p:cNvSpPr>
            <p:nvPr/>
          </p:nvSpPr>
          <p:spPr bwMode="auto">
            <a:xfrm>
              <a:off x="-864" y="1008"/>
              <a:ext cx="48" cy="192"/>
            </a:xfrm>
            <a:prstGeom prst="rect">
              <a:avLst/>
            </a:prstGeom>
            <a:noFill/>
            <a:ln w="28575">
              <a:solidFill>
                <a:srgbClr val="0099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endParaRPr lang="en-US" altLang="en-US">
                <a:solidFill>
                  <a:srgbClr val="FF9900"/>
                </a:solidFill>
              </a:endParaRPr>
            </a:p>
          </p:txBody>
        </p:sp>
        <p:sp>
          <p:nvSpPr>
            <p:cNvPr id="41066" name="Rectangle 55"/>
            <p:cNvSpPr>
              <a:spLocks noChangeArrowheads="1"/>
            </p:cNvSpPr>
            <p:nvPr/>
          </p:nvSpPr>
          <p:spPr bwMode="auto">
            <a:xfrm>
              <a:off x="-720" y="1008"/>
              <a:ext cx="48" cy="192"/>
            </a:xfrm>
            <a:prstGeom prst="rect">
              <a:avLst/>
            </a:prstGeom>
            <a:noFill/>
            <a:ln w="28575">
              <a:solidFill>
                <a:srgbClr val="0099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endParaRPr lang="en-US" altLang="en-US">
                <a:solidFill>
                  <a:srgbClr val="FF9900"/>
                </a:solidFill>
              </a:endParaRPr>
            </a:p>
          </p:txBody>
        </p:sp>
        <p:sp>
          <p:nvSpPr>
            <p:cNvPr id="41067" name="Rectangle 56"/>
            <p:cNvSpPr>
              <a:spLocks noChangeArrowheads="1"/>
            </p:cNvSpPr>
            <p:nvPr/>
          </p:nvSpPr>
          <p:spPr bwMode="auto">
            <a:xfrm>
              <a:off x="-576" y="1008"/>
              <a:ext cx="48" cy="192"/>
            </a:xfrm>
            <a:prstGeom prst="rect">
              <a:avLst/>
            </a:prstGeom>
            <a:noFill/>
            <a:ln w="28575">
              <a:solidFill>
                <a:srgbClr val="0099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endParaRPr lang="en-US" altLang="en-US">
                <a:solidFill>
                  <a:srgbClr val="FF9900"/>
                </a:solidFill>
              </a:endParaRPr>
            </a:p>
          </p:txBody>
        </p:sp>
        <p:sp>
          <p:nvSpPr>
            <p:cNvPr id="41068" name="Rectangle 57"/>
            <p:cNvSpPr>
              <a:spLocks noChangeArrowheads="1"/>
            </p:cNvSpPr>
            <p:nvPr/>
          </p:nvSpPr>
          <p:spPr bwMode="auto">
            <a:xfrm>
              <a:off x="-432" y="1008"/>
              <a:ext cx="48" cy="192"/>
            </a:xfrm>
            <a:prstGeom prst="rect">
              <a:avLst/>
            </a:prstGeom>
            <a:noFill/>
            <a:ln w="28575">
              <a:solidFill>
                <a:srgbClr val="0099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endParaRPr lang="en-US" altLang="en-US">
                <a:solidFill>
                  <a:srgbClr val="FF9900"/>
                </a:solidFill>
              </a:endParaRPr>
            </a:p>
          </p:txBody>
        </p:sp>
        <p:sp>
          <p:nvSpPr>
            <p:cNvPr id="41069" name="Rectangle 58"/>
            <p:cNvSpPr>
              <a:spLocks noChangeArrowheads="1"/>
            </p:cNvSpPr>
            <p:nvPr/>
          </p:nvSpPr>
          <p:spPr bwMode="auto">
            <a:xfrm>
              <a:off x="-288" y="1008"/>
              <a:ext cx="48" cy="192"/>
            </a:xfrm>
            <a:prstGeom prst="rect">
              <a:avLst/>
            </a:prstGeom>
            <a:noFill/>
            <a:ln w="28575">
              <a:solidFill>
                <a:srgbClr val="0099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endParaRPr lang="en-US" altLang="en-US">
                <a:solidFill>
                  <a:srgbClr val="FF9900"/>
                </a:solidFill>
              </a:endParaRPr>
            </a:p>
          </p:txBody>
        </p:sp>
        <p:sp>
          <p:nvSpPr>
            <p:cNvPr id="41070" name="Rectangle 59"/>
            <p:cNvSpPr>
              <a:spLocks noChangeArrowheads="1"/>
            </p:cNvSpPr>
            <p:nvPr/>
          </p:nvSpPr>
          <p:spPr bwMode="auto">
            <a:xfrm>
              <a:off x="-144" y="1008"/>
              <a:ext cx="48" cy="192"/>
            </a:xfrm>
            <a:prstGeom prst="rect">
              <a:avLst/>
            </a:prstGeom>
            <a:noFill/>
            <a:ln w="28575">
              <a:solidFill>
                <a:srgbClr val="0099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endParaRPr lang="en-US" altLang="en-US">
                <a:solidFill>
                  <a:srgbClr val="FF9900"/>
                </a:solidFill>
              </a:endParaRPr>
            </a:p>
          </p:txBody>
        </p:sp>
        <p:sp>
          <p:nvSpPr>
            <p:cNvPr id="41071" name="Rectangle 56"/>
            <p:cNvSpPr>
              <a:spLocks noChangeArrowheads="1"/>
            </p:cNvSpPr>
            <p:nvPr/>
          </p:nvSpPr>
          <p:spPr bwMode="auto">
            <a:xfrm>
              <a:off x="0" y="1008"/>
              <a:ext cx="48" cy="192"/>
            </a:xfrm>
            <a:prstGeom prst="rect">
              <a:avLst/>
            </a:prstGeom>
            <a:noFill/>
            <a:ln w="28575">
              <a:solidFill>
                <a:srgbClr val="0099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endParaRPr lang="en-US" altLang="en-US">
                <a:solidFill>
                  <a:srgbClr val="FF9900"/>
                </a:solidFill>
              </a:endParaRPr>
            </a:p>
          </p:txBody>
        </p:sp>
        <p:sp>
          <p:nvSpPr>
            <p:cNvPr id="41072" name="Rectangle 57"/>
            <p:cNvSpPr>
              <a:spLocks noChangeArrowheads="1"/>
            </p:cNvSpPr>
            <p:nvPr/>
          </p:nvSpPr>
          <p:spPr bwMode="auto">
            <a:xfrm>
              <a:off x="144" y="1008"/>
              <a:ext cx="48" cy="192"/>
            </a:xfrm>
            <a:prstGeom prst="rect">
              <a:avLst/>
            </a:prstGeom>
            <a:noFill/>
            <a:ln w="28575">
              <a:solidFill>
                <a:srgbClr val="0099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endParaRPr lang="en-US" altLang="en-US">
                <a:solidFill>
                  <a:srgbClr val="FF9900"/>
                </a:solidFill>
              </a:endParaRPr>
            </a:p>
          </p:txBody>
        </p:sp>
        <p:sp>
          <p:nvSpPr>
            <p:cNvPr id="41073" name="Rectangle 58"/>
            <p:cNvSpPr>
              <a:spLocks noChangeArrowheads="1"/>
            </p:cNvSpPr>
            <p:nvPr/>
          </p:nvSpPr>
          <p:spPr bwMode="auto">
            <a:xfrm>
              <a:off x="288" y="1008"/>
              <a:ext cx="48" cy="192"/>
            </a:xfrm>
            <a:prstGeom prst="rect">
              <a:avLst/>
            </a:prstGeom>
            <a:noFill/>
            <a:ln w="28575">
              <a:solidFill>
                <a:srgbClr val="0099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endParaRPr lang="en-US" altLang="en-US">
                <a:solidFill>
                  <a:srgbClr val="FF9900"/>
                </a:solidFill>
              </a:endParaRPr>
            </a:p>
          </p:txBody>
        </p:sp>
        <p:sp>
          <p:nvSpPr>
            <p:cNvPr id="41074" name="Rectangle 59"/>
            <p:cNvSpPr>
              <a:spLocks noChangeArrowheads="1"/>
            </p:cNvSpPr>
            <p:nvPr/>
          </p:nvSpPr>
          <p:spPr bwMode="auto">
            <a:xfrm>
              <a:off x="432" y="1008"/>
              <a:ext cx="48" cy="192"/>
            </a:xfrm>
            <a:prstGeom prst="rect">
              <a:avLst/>
            </a:prstGeom>
            <a:noFill/>
            <a:ln w="28575">
              <a:solidFill>
                <a:srgbClr val="0099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endParaRPr lang="en-US" altLang="en-US">
                <a:solidFill>
                  <a:srgbClr val="FF9900"/>
                </a:solidFill>
              </a:endParaRPr>
            </a:p>
          </p:txBody>
        </p:sp>
        <p:sp>
          <p:nvSpPr>
            <p:cNvPr id="41075" name="Rectangle 47"/>
            <p:cNvSpPr>
              <a:spLocks noChangeArrowheads="1"/>
            </p:cNvSpPr>
            <p:nvPr/>
          </p:nvSpPr>
          <p:spPr bwMode="auto">
            <a:xfrm>
              <a:off x="576" y="1008"/>
              <a:ext cx="48" cy="192"/>
            </a:xfrm>
            <a:prstGeom prst="rect">
              <a:avLst/>
            </a:prstGeom>
            <a:noFill/>
            <a:ln w="28575">
              <a:solidFill>
                <a:srgbClr val="0099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endParaRPr lang="en-US" altLang="en-US">
                <a:solidFill>
                  <a:srgbClr val="FF9900"/>
                </a:solidFill>
              </a:endParaRPr>
            </a:p>
          </p:txBody>
        </p:sp>
        <p:sp>
          <p:nvSpPr>
            <p:cNvPr id="41076" name="Rectangle 49"/>
            <p:cNvSpPr>
              <a:spLocks noChangeArrowheads="1"/>
            </p:cNvSpPr>
            <p:nvPr/>
          </p:nvSpPr>
          <p:spPr bwMode="auto">
            <a:xfrm>
              <a:off x="720" y="1008"/>
              <a:ext cx="48" cy="192"/>
            </a:xfrm>
            <a:prstGeom prst="rect">
              <a:avLst/>
            </a:prstGeom>
            <a:noFill/>
            <a:ln w="28575">
              <a:solidFill>
                <a:srgbClr val="0099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endParaRPr lang="en-US" altLang="en-US">
                <a:solidFill>
                  <a:srgbClr val="FF9900"/>
                </a:solidFill>
              </a:endParaRPr>
            </a:p>
          </p:txBody>
        </p:sp>
        <p:sp>
          <p:nvSpPr>
            <p:cNvPr id="41077" name="Rectangle 50"/>
            <p:cNvSpPr>
              <a:spLocks noChangeArrowheads="1"/>
            </p:cNvSpPr>
            <p:nvPr/>
          </p:nvSpPr>
          <p:spPr bwMode="auto">
            <a:xfrm>
              <a:off x="864" y="1008"/>
              <a:ext cx="48" cy="192"/>
            </a:xfrm>
            <a:prstGeom prst="rect">
              <a:avLst/>
            </a:prstGeom>
            <a:noFill/>
            <a:ln w="28575">
              <a:solidFill>
                <a:srgbClr val="0099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endParaRPr lang="en-US" altLang="en-US">
                <a:solidFill>
                  <a:srgbClr val="FF9900"/>
                </a:solidFill>
              </a:endParaRPr>
            </a:p>
          </p:txBody>
        </p:sp>
        <p:sp>
          <p:nvSpPr>
            <p:cNvPr id="41078" name="Rectangle 51"/>
            <p:cNvSpPr>
              <a:spLocks noChangeArrowheads="1"/>
            </p:cNvSpPr>
            <p:nvPr/>
          </p:nvSpPr>
          <p:spPr bwMode="auto">
            <a:xfrm>
              <a:off x="1008" y="1008"/>
              <a:ext cx="48" cy="192"/>
            </a:xfrm>
            <a:prstGeom prst="rect">
              <a:avLst/>
            </a:prstGeom>
            <a:noFill/>
            <a:ln w="28575">
              <a:solidFill>
                <a:srgbClr val="0099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endParaRPr lang="en-US" altLang="en-US">
                <a:solidFill>
                  <a:srgbClr val="FF9900"/>
                </a:solidFill>
              </a:endParaRPr>
            </a:p>
          </p:txBody>
        </p:sp>
        <p:sp>
          <p:nvSpPr>
            <p:cNvPr id="41079" name="Rectangle 52"/>
            <p:cNvSpPr>
              <a:spLocks noChangeArrowheads="1"/>
            </p:cNvSpPr>
            <p:nvPr/>
          </p:nvSpPr>
          <p:spPr bwMode="auto">
            <a:xfrm>
              <a:off x="1152" y="1008"/>
              <a:ext cx="48" cy="192"/>
            </a:xfrm>
            <a:prstGeom prst="rect">
              <a:avLst/>
            </a:prstGeom>
            <a:noFill/>
            <a:ln w="28575">
              <a:solidFill>
                <a:srgbClr val="0099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endParaRPr lang="en-US" altLang="en-US">
                <a:solidFill>
                  <a:srgbClr val="FF9900"/>
                </a:solidFill>
              </a:endParaRPr>
            </a:p>
          </p:txBody>
        </p:sp>
        <p:sp>
          <p:nvSpPr>
            <p:cNvPr id="41080" name="Rectangle 53"/>
            <p:cNvSpPr>
              <a:spLocks noChangeArrowheads="1"/>
            </p:cNvSpPr>
            <p:nvPr/>
          </p:nvSpPr>
          <p:spPr bwMode="auto">
            <a:xfrm>
              <a:off x="1296" y="1008"/>
              <a:ext cx="48" cy="192"/>
            </a:xfrm>
            <a:prstGeom prst="rect">
              <a:avLst/>
            </a:prstGeom>
            <a:noFill/>
            <a:ln w="28575">
              <a:solidFill>
                <a:srgbClr val="0099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endParaRPr lang="en-US" altLang="en-US">
                <a:solidFill>
                  <a:srgbClr val="FF9900"/>
                </a:solidFill>
              </a:endParaRPr>
            </a:p>
          </p:txBody>
        </p:sp>
        <p:sp>
          <p:nvSpPr>
            <p:cNvPr id="41081" name="Rectangle 54"/>
            <p:cNvSpPr>
              <a:spLocks noChangeArrowheads="1"/>
            </p:cNvSpPr>
            <p:nvPr/>
          </p:nvSpPr>
          <p:spPr bwMode="auto">
            <a:xfrm>
              <a:off x="1440" y="1008"/>
              <a:ext cx="48" cy="192"/>
            </a:xfrm>
            <a:prstGeom prst="rect">
              <a:avLst/>
            </a:prstGeom>
            <a:noFill/>
            <a:ln w="28575">
              <a:solidFill>
                <a:srgbClr val="0099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endParaRPr lang="en-US" altLang="en-US">
                <a:solidFill>
                  <a:srgbClr val="FF9900"/>
                </a:solidFill>
              </a:endParaRPr>
            </a:p>
          </p:txBody>
        </p:sp>
        <p:sp>
          <p:nvSpPr>
            <p:cNvPr id="41082" name="Rectangle 55"/>
            <p:cNvSpPr>
              <a:spLocks noChangeArrowheads="1"/>
            </p:cNvSpPr>
            <p:nvPr/>
          </p:nvSpPr>
          <p:spPr bwMode="auto">
            <a:xfrm>
              <a:off x="1584" y="1008"/>
              <a:ext cx="48" cy="192"/>
            </a:xfrm>
            <a:prstGeom prst="rect">
              <a:avLst/>
            </a:prstGeom>
            <a:noFill/>
            <a:ln w="28575">
              <a:solidFill>
                <a:srgbClr val="0099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endParaRPr lang="en-US" altLang="en-US">
                <a:solidFill>
                  <a:srgbClr val="FF9900"/>
                </a:solidFill>
              </a:endParaRPr>
            </a:p>
          </p:txBody>
        </p:sp>
        <p:sp>
          <p:nvSpPr>
            <p:cNvPr id="41083" name="Rectangle 56"/>
            <p:cNvSpPr>
              <a:spLocks noChangeArrowheads="1"/>
            </p:cNvSpPr>
            <p:nvPr/>
          </p:nvSpPr>
          <p:spPr bwMode="auto">
            <a:xfrm>
              <a:off x="1728" y="1008"/>
              <a:ext cx="48" cy="192"/>
            </a:xfrm>
            <a:prstGeom prst="rect">
              <a:avLst/>
            </a:prstGeom>
            <a:noFill/>
            <a:ln w="28575">
              <a:solidFill>
                <a:srgbClr val="0099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endParaRPr lang="en-US" altLang="en-US">
                <a:solidFill>
                  <a:srgbClr val="FF9900"/>
                </a:solidFill>
              </a:endParaRPr>
            </a:p>
          </p:txBody>
        </p:sp>
        <p:sp>
          <p:nvSpPr>
            <p:cNvPr id="41084" name="Rectangle 57"/>
            <p:cNvSpPr>
              <a:spLocks noChangeArrowheads="1"/>
            </p:cNvSpPr>
            <p:nvPr/>
          </p:nvSpPr>
          <p:spPr bwMode="auto">
            <a:xfrm>
              <a:off x="1872" y="1008"/>
              <a:ext cx="48" cy="192"/>
            </a:xfrm>
            <a:prstGeom prst="rect">
              <a:avLst/>
            </a:prstGeom>
            <a:noFill/>
            <a:ln w="28575">
              <a:solidFill>
                <a:srgbClr val="0099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endParaRPr lang="en-US" altLang="en-US">
                <a:solidFill>
                  <a:srgbClr val="FF9900"/>
                </a:solidFill>
              </a:endParaRPr>
            </a:p>
          </p:txBody>
        </p:sp>
        <p:sp>
          <p:nvSpPr>
            <p:cNvPr id="41085" name="Rectangle 58"/>
            <p:cNvSpPr>
              <a:spLocks noChangeArrowheads="1"/>
            </p:cNvSpPr>
            <p:nvPr/>
          </p:nvSpPr>
          <p:spPr bwMode="auto">
            <a:xfrm>
              <a:off x="2016" y="1008"/>
              <a:ext cx="48" cy="192"/>
            </a:xfrm>
            <a:prstGeom prst="rect">
              <a:avLst/>
            </a:prstGeom>
            <a:noFill/>
            <a:ln w="28575">
              <a:solidFill>
                <a:srgbClr val="0099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endParaRPr lang="en-US" altLang="en-US">
                <a:solidFill>
                  <a:srgbClr val="FF9900"/>
                </a:solidFill>
              </a:endParaRPr>
            </a:p>
          </p:txBody>
        </p:sp>
        <p:sp>
          <p:nvSpPr>
            <p:cNvPr id="41086" name="Rectangle 59"/>
            <p:cNvSpPr>
              <a:spLocks noChangeArrowheads="1"/>
            </p:cNvSpPr>
            <p:nvPr/>
          </p:nvSpPr>
          <p:spPr bwMode="auto">
            <a:xfrm>
              <a:off x="2160" y="1008"/>
              <a:ext cx="48" cy="192"/>
            </a:xfrm>
            <a:prstGeom prst="rect">
              <a:avLst/>
            </a:prstGeom>
            <a:noFill/>
            <a:ln w="28575">
              <a:solidFill>
                <a:srgbClr val="0099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endParaRPr lang="en-US" altLang="en-US">
                <a:solidFill>
                  <a:srgbClr val="FF9900"/>
                </a:solidFill>
              </a:endParaRPr>
            </a:p>
          </p:txBody>
        </p:sp>
        <p:sp>
          <p:nvSpPr>
            <p:cNvPr id="41087" name="Rectangle 47"/>
            <p:cNvSpPr>
              <a:spLocks noChangeArrowheads="1"/>
            </p:cNvSpPr>
            <p:nvPr/>
          </p:nvSpPr>
          <p:spPr bwMode="auto">
            <a:xfrm>
              <a:off x="2304" y="1008"/>
              <a:ext cx="48" cy="192"/>
            </a:xfrm>
            <a:prstGeom prst="rect">
              <a:avLst/>
            </a:prstGeom>
            <a:noFill/>
            <a:ln w="28575">
              <a:solidFill>
                <a:srgbClr val="0099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endParaRPr lang="en-US" altLang="en-US">
                <a:solidFill>
                  <a:srgbClr val="FF9900"/>
                </a:solidFill>
              </a:endParaRPr>
            </a:p>
          </p:txBody>
        </p:sp>
        <p:sp>
          <p:nvSpPr>
            <p:cNvPr id="41088" name="Rectangle 49"/>
            <p:cNvSpPr>
              <a:spLocks noChangeArrowheads="1"/>
            </p:cNvSpPr>
            <p:nvPr/>
          </p:nvSpPr>
          <p:spPr bwMode="auto">
            <a:xfrm>
              <a:off x="2448" y="1008"/>
              <a:ext cx="48" cy="192"/>
            </a:xfrm>
            <a:prstGeom prst="rect">
              <a:avLst/>
            </a:prstGeom>
            <a:noFill/>
            <a:ln w="28575">
              <a:solidFill>
                <a:srgbClr val="0099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endParaRPr lang="en-US" altLang="en-US">
                <a:solidFill>
                  <a:srgbClr val="FF9900"/>
                </a:solidFill>
              </a:endParaRPr>
            </a:p>
          </p:txBody>
        </p:sp>
        <p:sp>
          <p:nvSpPr>
            <p:cNvPr id="41089" name="Rectangle 50"/>
            <p:cNvSpPr>
              <a:spLocks noChangeArrowheads="1"/>
            </p:cNvSpPr>
            <p:nvPr/>
          </p:nvSpPr>
          <p:spPr bwMode="auto">
            <a:xfrm>
              <a:off x="2592" y="1008"/>
              <a:ext cx="48" cy="192"/>
            </a:xfrm>
            <a:prstGeom prst="rect">
              <a:avLst/>
            </a:prstGeom>
            <a:noFill/>
            <a:ln w="28575">
              <a:solidFill>
                <a:srgbClr val="0099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endParaRPr lang="en-US" altLang="en-US">
                <a:solidFill>
                  <a:srgbClr val="FF9900"/>
                </a:solidFill>
              </a:endParaRPr>
            </a:p>
          </p:txBody>
        </p:sp>
        <p:sp>
          <p:nvSpPr>
            <p:cNvPr id="41090" name="Rectangle 51"/>
            <p:cNvSpPr>
              <a:spLocks noChangeArrowheads="1"/>
            </p:cNvSpPr>
            <p:nvPr/>
          </p:nvSpPr>
          <p:spPr bwMode="auto">
            <a:xfrm>
              <a:off x="2736" y="1008"/>
              <a:ext cx="48" cy="192"/>
            </a:xfrm>
            <a:prstGeom prst="rect">
              <a:avLst/>
            </a:prstGeom>
            <a:noFill/>
            <a:ln w="28575">
              <a:solidFill>
                <a:srgbClr val="0099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endParaRPr lang="en-US" altLang="en-US">
                <a:solidFill>
                  <a:srgbClr val="FF9900"/>
                </a:solidFill>
              </a:endParaRPr>
            </a:p>
          </p:txBody>
        </p:sp>
        <p:sp>
          <p:nvSpPr>
            <p:cNvPr id="41091" name="Rectangle 52"/>
            <p:cNvSpPr>
              <a:spLocks noChangeArrowheads="1"/>
            </p:cNvSpPr>
            <p:nvPr/>
          </p:nvSpPr>
          <p:spPr bwMode="auto">
            <a:xfrm>
              <a:off x="2880" y="1008"/>
              <a:ext cx="48" cy="192"/>
            </a:xfrm>
            <a:prstGeom prst="rect">
              <a:avLst/>
            </a:prstGeom>
            <a:noFill/>
            <a:ln w="28575">
              <a:solidFill>
                <a:srgbClr val="0099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endParaRPr lang="en-US" altLang="en-US">
                <a:solidFill>
                  <a:srgbClr val="FF9900"/>
                </a:solidFill>
              </a:endParaRPr>
            </a:p>
          </p:txBody>
        </p:sp>
        <p:sp>
          <p:nvSpPr>
            <p:cNvPr id="41092" name="Rectangle 53"/>
            <p:cNvSpPr>
              <a:spLocks noChangeArrowheads="1"/>
            </p:cNvSpPr>
            <p:nvPr/>
          </p:nvSpPr>
          <p:spPr bwMode="auto">
            <a:xfrm>
              <a:off x="3024" y="1008"/>
              <a:ext cx="48" cy="192"/>
            </a:xfrm>
            <a:prstGeom prst="rect">
              <a:avLst/>
            </a:prstGeom>
            <a:noFill/>
            <a:ln w="28575">
              <a:solidFill>
                <a:srgbClr val="0099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endParaRPr lang="en-US" altLang="en-US">
                <a:solidFill>
                  <a:srgbClr val="FF9900"/>
                </a:solidFill>
              </a:endParaRPr>
            </a:p>
          </p:txBody>
        </p:sp>
        <p:sp>
          <p:nvSpPr>
            <p:cNvPr id="41093" name="Rectangle 54"/>
            <p:cNvSpPr>
              <a:spLocks noChangeArrowheads="1"/>
            </p:cNvSpPr>
            <p:nvPr/>
          </p:nvSpPr>
          <p:spPr bwMode="auto">
            <a:xfrm>
              <a:off x="3168" y="1008"/>
              <a:ext cx="48" cy="192"/>
            </a:xfrm>
            <a:prstGeom prst="rect">
              <a:avLst/>
            </a:prstGeom>
            <a:noFill/>
            <a:ln w="28575">
              <a:solidFill>
                <a:srgbClr val="0099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endParaRPr lang="en-US" altLang="en-US">
                <a:solidFill>
                  <a:srgbClr val="FF9900"/>
                </a:solidFill>
              </a:endParaRPr>
            </a:p>
          </p:txBody>
        </p:sp>
        <p:sp>
          <p:nvSpPr>
            <p:cNvPr id="41094" name="Rectangle 55"/>
            <p:cNvSpPr>
              <a:spLocks noChangeArrowheads="1"/>
            </p:cNvSpPr>
            <p:nvPr/>
          </p:nvSpPr>
          <p:spPr bwMode="auto">
            <a:xfrm>
              <a:off x="3312" y="1008"/>
              <a:ext cx="48" cy="192"/>
            </a:xfrm>
            <a:prstGeom prst="rect">
              <a:avLst/>
            </a:prstGeom>
            <a:noFill/>
            <a:ln w="28575">
              <a:solidFill>
                <a:srgbClr val="0099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endParaRPr lang="en-US" altLang="en-US">
                <a:solidFill>
                  <a:srgbClr val="FF9900"/>
                </a:solidFill>
              </a:endParaRPr>
            </a:p>
          </p:txBody>
        </p:sp>
        <p:sp>
          <p:nvSpPr>
            <p:cNvPr id="41095" name="Rectangle 56"/>
            <p:cNvSpPr>
              <a:spLocks noChangeArrowheads="1"/>
            </p:cNvSpPr>
            <p:nvPr/>
          </p:nvSpPr>
          <p:spPr bwMode="auto">
            <a:xfrm>
              <a:off x="3456" y="1008"/>
              <a:ext cx="48" cy="192"/>
            </a:xfrm>
            <a:prstGeom prst="rect">
              <a:avLst/>
            </a:prstGeom>
            <a:noFill/>
            <a:ln w="28575">
              <a:solidFill>
                <a:srgbClr val="0099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endParaRPr lang="en-US" altLang="en-US">
                <a:solidFill>
                  <a:srgbClr val="FF9900"/>
                </a:solidFill>
              </a:endParaRPr>
            </a:p>
          </p:txBody>
        </p:sp>
        <p:sp>
          <p:nvSpPr>
            <p:cNvPr id="41096" name="Rectangle 57"/>
            <p:cNvSpPr>
              <a:spLocks noChangeArrowheads="1"/>
            </p:cNvSpPr>
            <p:nvPr/>
          </p:nvSpPr>
          <p:spPr bwMode="auto">
            <a:xfrm>
              <a:off x="3600" y="1008"/>
              <a:ext cx="48" cy="192"/>
            </a:xfrm>
            <a:prstGeom prst="rect">
              <a:avLst/>
            </a:prstGeom>
            <a:noFill/>
            <a:ln w="28575">
              <a:solidFill>
                <a:srgbClr val="0099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endParaRPr lang="en-US" altLang="en-US">
                <a:solidFill>
                  <a:srgbClr val="FF9900"/>
                </a:solidFill>
              </a:endParaRPr>
            </a:p>
          </p:txBody>
        </p:sp>
        <p:sp>
          <p:nvSpPr>
            <p:cNvPr id="41097" name="Rectangle 58"/>
            <p:cNvSpPr>
              <a:spLocks noChangeArrowheads="1"/>
            </p:cNvSpPr>
            <p:nvPr/>
          </p:nvSpPr>
          <p:spPr bwMode="auto">
            <a:xfrm>
              <a:off x="3744" y="1008"/>
              <a:ext cx="48" cy="192"/>
            </a:xfrm>
            <a:prstGeom prst="rect">
              <a:avLst/>
            </a:prstGeom>
            <a:noFill/>
            <a:ln w="28575">
              <a:solidFill>
                <a:srgbClr val="0099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endParaRPr lang="en-US" altLang="en-US">
                <a:solidFill>
                  <a:srgbClr val="FF9900"/>
                </a:solidFill>
              </a:endParaRPr>
            </a:p>
          </p:txBody>
        </p:sp>
        <p:sp>
          <p:nvSpPr>
            <p:cNvPr id="41098" name="Rectangle 59"/>
            <p:cNvSpPr>
              <a:spLocks noChangeArrowheads="1"/>
            </p:cNvSpPr>
            <p:nvPr/>
          </p:nvSpPr>
          <p:spPr bwMode="auto">
            <a:xfrm>
              <a:off x="3888" y="1008"/>
              <a:ext cx="48" cy="192"/>
            </a:xfrm>
            <a:prstGeom prst="rect">
              <a:avLst/>
            </a:prstGeom>
            <a:noFill/>
            <a:ln w="28575">
              <a:solidFill>
                <a:srgbClr val="0099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endParaRPr lang="en-US" altLang="en-US">
                <a:solidFill>
                  <a:srgbClr val="FF9900"/>
                </a:solidFill>
              </a:endParaRPr>
            </a:p>
          </p:txBody>
        </p:sp>
        <p:sp>
          <p:nvSpPr>
            <p:cNvPr id="41099" name="Rectangle 56"/>
            <p:cNvSpPr>
              <a:spLocks noChangeArrowheads="1"/>
            </p:cNvSpPr>
            <p:nvPr/>
          </p:nvSpPr>
          <p:spPr bwMode="auto">
            <a:xfrm>
              <a:off x="4032" y="1008"/>
              <a:ext cx="48" cy="192"/>
            </a:xfrm>
            <a:prstGeom prst="rect">
              <a:avLst/>
            </a:prstGeom>
            <a:noFill/>
            <a:ln w="28575">
              <a:solidFill>
                <a:srgbClr val="0099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endParaRPr lang="en-US" altLang="en-US">
                <a:solidFill>
                  <a:srgbClr val="FF9900"/>
                </a:solidFill>
              </a:endParaRPr>
            </a:p>
          </p:txBody>
        </p:sp>
        <p:sp>
          <p:nvSpPr>
            <p:cNvPr id="41100" name="Rectangle 57"/>
            <p:cNvSpPr>
              <a:spLocks noChangeArrowheads="1"/>
            </p:cNvSpPr>
            <p:nvPr/>
          </p:nvSpPr>
          <p:spPr bwMode="auto">
            <a:xfrm>
              <a:off x="4176" y="1008"/>
              <a:ext cx="48" cy="192"/>
            </a:xfrm>
            <a:prstGeom prst="rect">
              <a:avLst/>
            </a:prstGeom>
            <a:noFill/>
            <a:ln w="28575">
              <a:solidFill>
                <a:srgbClr val="0099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endParaRPr lang="en-US" altLang="en-US">
                <a:solidFill>
                  <a:srgbClr val="FF9900"/>
                </a:solidFill>
              </a:endParaRPr>
            </a:p>
          </p:txBody>
        </p:sp>
        <p:sp>
          <p:nvSpPr>
            <p:cNvPr id="41101" name="Rectangle 58"/>
            <p:cNvSpPr>
              <a:spLocks noChangeArrowheads="1"/>
            </p:cNvSpPr>
            <p:nvPr/>
          </p:nvSpPr>
          <p:spPr bwMode="auto">
            <a:xfrm>
              <a:off x="4320" y="1008"/>
              <a:ext cx="48" cy="192"/>
            </a:xfrm>
            <a:prstGeom prst="rect">
              <a:avLst/>
            </a:prstGeom>
            <a:noFill/>
            <a:ln w="28575">
              <a:solidFill>
                <a:srgbClr val="0099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endParaRPr lang="en-US" altLang="en-US">
                <a:solidFill>
                  <a:srgbClr val="FF9900"/>
                </a:solidFill>
              </a:endParaRPr>
            </a:p>
          </p:txBody>
        </p:sp>
        <p:sp>
          <p:nvSpPr>
            <p:cNvPr id="41102" name="Rectangle 59"/>
            <p:cNvSpPr>
              <a:spLocks noChangeArrowheads="1"/>
            </p:cNvSpPr>
            <p:nvPr/>
          </p:nvSpPr>
          <p:spPr bwMode="auto">
            <a:xfrm>
              <a:off x="4464" y="1008"/>
              <a:ext cx="48" cy="192"/>
            </a:xfrm>
            <a:prstGeom prst="rect">
              <a:avLst/>
            </a:prstGeom>
            <a:noFill/>
            <a:ln w="28575">
              <a:solidFill>
                <a:srgbClr val="0099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endParaRPr lang="en-US" altLang="en-US">
                <a:solidFill>
                  <a:srgbClr val="FF9900"/>
                </a:solidFill>
              </a:endParaRPr>
            </a:p>
          </p:txBody>
        </p:sp>
        <p:sp>
          <p:nvSpPr>
            <p:cNvPr id="41103" name="Rectangle 53"/>
            <p:cNvSpPr>
              <a:spLocks noChangeArrowheads="1"/>
            </p:cNvSpPr>
            <p:nvPr/>
          </p:nvSpPr>
          <p:spPr bwMode="auto">
            <a:xfrm>
              <a:off x="4608" y="1008"/>
              <a:ext cx="48" cy="192"/>
            </a:xfrm>
            <a:prstGeom prst="rect">
              <a:avLst/>
            </a:prstGeom>
            <a:noFill/>
            <a:ln w="28575">
              <a:solidFill>
                <a:srgbClr val="0099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endParaRPr lang="en-US" altLang="en-US">
                <a:solidFill>
                  <a:srgbClr val="FF9900"/>
                </a:solidFill>
              </a:endParaRPr>
            </a:p>
          </p:txBody>
        </p:sp>
        <p:sp>
          <p:nvSpPr>
            <p:cNvPr id="41104" name="Rectangle 54"/>
            <p:cNvSpPr>
              <a:spLocks noChangeArrowheads="1"/>
            </p:cNvSpPr>
            <p:nvPr/>
          </p:nvSpPr>
          <p:spPr bwMode="auto">
            <a:xfrm>
              <a:off x="4752" y="1008"/>
              <a:ext cx="48" cy="192"/>
            </a:xfrm>
            <a:prstGeom prst="rect">
              <a:avLst/>
            </a:prstGeom>
            <a:noFill/>
            <a:ln w="28575">
              <a:solidFill>
                <a:srgbClr val="0099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endParaRPr lang="en-US" altLang="en-US">
                <a:solidFill>
                  <a:srgbClr val="FF9900"/>
                </a:solidFill>
              </a:endParaRPr>
            </a:p>
          </p:txBody>
        </p:sp>
        <p:sp>
          <p:nvSpPr>
            <p:cNvPr id="41105" name="Rectangle 55"/>
            <p:cNvSpPr>
              <a:spLocks noChangeArrowheads="1"/>
            </p:cNvSpPr>
            <p:nvPr/>
          </p:nvSpPr>
          <p:spPr bwMode="auto">
            <a:xfrm>
              <a:off x="4896" y="1008"/>
              <a:ext cx="48" cy="192"/>
            </a:xfrm>
            <a:prstGeom prst="rect">
              <a:avLst/>
            </a:prstGeom>
            <a:noFill/>
            <a:ln w="28575">
              <a:solidFill>
                <a:srgbClr val="0099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endParaRPr lang="en-US" altLang="en-US">
                <a:solidFill>
                  <a:srgbClr val="FF9900"/>
                </a:solidFill>
              </a:endParaRPr>
            </a:p>
          </p:txBody>
        </p:sp>
        <p:sp>
          <p:nvSpPr>
            <p:cNvPr id="41106" name="Rectangle 56"/>
            <p:cNvSpPr>
              <a:spLocks noChangeArrowheads="1"/>
            </p:cNvSpPr>
            <p:nvPr/>
          </p:nvSpPr>
          <p:spPr bwMode="auto">
            <a:xfrm>
              <a:off x="5040" y="1008"/>
              <a:ext cx="48" cy="192"/>
            </a:xfrm>
            <a:prstGeom prst="rect">
              <a:avLst/>
            </a:prstGeom>
            <a:noFill/>
            <a:ln w="28575">
              <a:solidFill>
                <a:srgbClr val="0099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endParaRPr lang="en-US" altLang="en-US">
                <a:solidFill>
                  <a:srgbClr val="FF9900"/>
                </a:solidFill>
              </a:endParaRPr>
            </a:p>
          </p:txBody>
        </p:sp>
        <p:sp>
          <p:nvSpPr>
            <p:cNvPr id="41107" name="Rectangle 57"/>
            <p:cNvSpPr>
              <a:spLocks noChangeArrowheads="1"/>
            </p:cNvSpPr>
            <p:nvPr/>
          </p:nvSpPr>
          <p:spPr bwMode="auto">
            <a:xfrm>
              <a:off x="5184" y="1008"/>
              <a:ext cx="48" cy="192"/>
            </a:xfrm>
            <a:prstGeom prst="rect">
              <a:avLst/>
            </a:prstGeom>
            <a:noFill/>
            <a:ln w="28575">
              <a:solidFill>
                <a:srgbClr val="0099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endParaRPr lang="en-US" altLang="en-US">
                <a:solidFill>
                  <a:srgbClr val="FF9900"/>
                </a:solidFill>
              </a:endParaRPr>
            </a:p>
          </p:txBody>
        </p:sp>
        <p:sp>
          <p:nvSpPr>
            <p:cNvPr id="41108" name="Rectangle 58"/>
            <p:cNvSpPr>
              <a:spLocks noChangeArrowheads="1"/>
            </p:cNvSpPr>
            <p:nvPr/>
          </p:nvSpPr>
          <p:spPr bwMode="auto">
            <a:xfrm>
              <a:off x="5328" y="1008"/>
              <a:ext cx="48" cy="192"/>
            </a:xfrm>
            <a:prstGeom prst="rect">
              <a:avLst/>
            </a:prstGeom>
            <a:noFill/>
            <a:ln w="28575">
              <a:solidFill>
                <a:srgbClr val="0099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endParaRPr lang="en-US" altLang="en-US">
                <a:solidFill>
                  <a:srgbClr val="FF9900"/>
                </a:solidFill>
              </a:endParaRPr>
            </a:p>
          </p:txBody>
        </p:sp>
        <p:sp>
          <p:nvSpPr>
            <p:cNvPr id="41109" name="Rectangle 59"/>
            <p:cNvSpPr>
              <a:spLocks noChangeArrowheads="1"/>
            </p:cNvSpPr>
            <p:nvPr/>
          </p:nvSpPr>
          <p:spPr bwMode="auto">
            <a:xfrm>
              <a:off x="5472" y="1008"/>
              <a:ext cx="48" cy="192"/>
            </a:xfrm>
            <a:prstGeom prst="rect">
              <a:avLst/>
            </a:prstGeom>
            <a:noFill/>
            <a:ln w="28575">
              <a:solidFill>
                <a:srgbClr val="0099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endParaRPr lang="en-US" altLang="en-US">
                <a:solidFill>
                  <a:srgbClr val="FF9900"/>
                </a:solidFill>
              </a:endParaRPr>
            </a:p>
          </p:txBody>
        </p:sp>
        <p:sp>
          <p:nvSpPr>
            <p:cNvPr id="41110" name="Rectangle 56"/>
            <p:cNvSpPr>
              <a:spLocks noChangeArrowheads="1"/>
            </p:cNvSpPr>
            <p:nvPr/>
          </p:nvSpPr>
          <p:spPr bwMode="auto">
            <a:xfrm>
              <a:off x="5616" y="1008"/>
              <a:ext cx="48" cy="192"/>
            </a:xfrm>
            <a:prstGeom prst="rect">
              <a:avLst/>
            </a:prstGeom>
            <a:noFill/>
            <a:ln w="28575">
              <a:solidFill>
                <a:srgbClr val="0099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endParaRPr lang="en-US" altLang="en-US">
                <a:solidFill>
                  <a:srgbClr val="FF9900"/>
                </a:solidFill>
              </a:endParaRPr>
            </a:p>
          </p:txBody>
        </p:sp>
        <p:sp>
          <p:nvSpPr>
            <p:cNvPr id="41111" name="Rectangle 57"/>
            <p:cNvSpPr>
              <a:spLocks noChangeArrowheads="1"/>
            </p:cNvSpPr>
            <p:nvPr/>
          </p:nvSpPr>
          <p:spPr bwMode="auto">
            <a:xfrm>
              <a:off x="5760" y="1008"/>
              <a:ext cx="48" cy="192"/>
            </a:xfrm>
            <a:prstGeom prst="rect">
              <a:avLst/>
            </a:prstGeom>
            <a:noFill/>
            <a:ln w="28575">
              <a:solidFill>
                <a:srgbClr val="0099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endParaRPr lang="en-US" altLang="en-US">
                <a:solidFill>
                  <a:srgbClr val="FF9900"/>
                </a:solidFill>
              </a:endParaRPr>
            </a:p>
          </p:txBody>
        </p:sp>
        <p:sp>
          <p:nvSpPr>
            <p:cNvPr id="41112" name="Rectangle 58"/>
            <p:cNvSpPr>
              <a:spLocks noChangeArrowheads="1"/>
            </p:cNvSpPr>
            <p:nvPr/>
          </p:nvSpPr>
          <p:spPr bwMode="auto">
            <a:xfrm>
              <a:off x="5904" y="1008"/>
              <a:ext cx="48" cy="192"/>
            </a:xfrm>
            <a:prstGeom prst="rect">
              <a:avLst/>
            </a:prstGeom>
            <a:noFill/>
            <a:ln w="28575">
              <a:solidFill>
                <a:srgbClr val="0099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endParaRPr lang="en-US" altLang="en-US">
                <a:solidFill>
                  <a:srgbClr val="FF9900"/>
                </a:solidFill>
              </a:endParaRPr>
            </a:p>
          </p:txBody>
        </p:sp>
        <p:sp>
          <p:nvSpPr>
            <p:cNvPr id="41113" name="Rectangle 59"/>
            <p:cNvSpPr>
              <a:spLocks noChangeArrowheads="1"/>
            </p:cNvSpPr>
            <p:nvPr/>
          </p:nvSpPr>
          <p:spPr bwMode="auto">
            <a:xfrm>
              <a:off x="6048" y="1008"/>
              <a:ext cx="48" cy="192"/>
            </a:xfrm>
            <a:prstGeom prst="rect">
              <a:avLst/>
            </a:prstGeom>
            <a:noFill/>
            <a:ln w="28575">
              <a:solidFill>
                <a:srgbClr val="0099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endParaRPr lang="en-US" altLang="en-US">
                <a:solidFill>
                  <a:srgbClr val="FF9900"/>
                </a:solidFill>
              </a:endParaRPr>
            </a:p>
          </p:txBody>
        </p:sp>
      </p:grpSp>
      <p:grpSp>
        <p:nvGrpSpPr>
          <p:cNvPr id="5" name="Group 289"/>
          <p:cNvGrpSpPr>
            <a:grpSpLocks/>
          </p:cNvGrpSpPr>
          <p:nvPr/>
        </p:nvGrpSpPr>
        <p:grpSpPr bwMode="auto">
          <a:xfrm>
            <a:off x="5349875" y="1905000"/>
            <a:ext cx="366713" cy="3048000"/>
            <a:chOff x="1349" y="1152"/>
            <a:chExt cx="191" cy="1920"/>
          </a:xfrm>
        </p:grpSpPr>
        <p:sp>
          <p:nvSpPr>
            <p:cNvPr id="41034" name="Line 286"/>
            <p:cNvSpPr>
              <a:spLocks noChangeShapeType="1"/>
            </p:cNvSpPr>
            <p:nvPr/>
          </p:nvSpPr>
          <p:spPr bwMode="auto">
            <a:xfrm>
              <a:off x="1392" y="1152"/>
              <a:ext cx="0" cy="192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035" name="Text Box 288"/>
            <p:cNvSpPr txBox="1">
              <a:spLocks noChangeArrowheads="1"/>
            </p:cNvSpPr>
            <p:nvPr/>
          </p:nvSpPr>
          <p:spPr bwMode="auto">
            <a:xfrm rot="-5400000">
              <a:off x="868" y="2300"/>
              <a:ext cx="1153" cy="1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altLang="en-US">
                  <a:solidFill>
                    <a:srgbClr val="FF0000"/>
                  </a:solidFill>
                </a:rPr>
                <a:t>stop acquisition</a:t>
              </a:r>
            </a:p>
          </p:txBody>
        </p:sp>
      </p:grpSp>
      <p:grpSp>
        <p:nvGrpSpPr>
          <p:cNvPr id="6" name="Group 307"/>
          <p:cNvGrpSpPr>
            <a:grpSpLocks/>
          </p:cNvGrpSpPr>
          <p:nvPr/>
        </p:nvGrpSpPr>
        <p:grpSpPr bwMode="auto">
          <a:xfrm>
            <a:off x="2133600" y="3581400"/>
            <a:ext cx="3048000" cy="366713"/>
            <a:chOff x="1536" y="3600"/>
            <a:chExt cx="2064" cy="231"/>
          </a:xfrm>
        </p:grpSpPr>
        <p:sp>
          <p:nvSpPr>
            <p:cNvPr id="41032" name="Rectangle 308" descr="Light downward diagonal"/>
            <p:cNvSpPr>
              <a:spLocks noChangeArrowheads="1"/>
            </p:cNvSpPr>
            <p:nvPr/>
          </p:nvSpPr>
          <p:spPr bwMode="auto">
            <a:xfrm>
              <a:off x="1536" y="3600"/>
              <a:ext cx="2064" cy="192"/>
            </a:xfrm>
            <a:prstGeom prst="rect">
              <a:avLst/>
            </a:prstGeom>
            <a:pattFill prst="ltDnDiag">
              <a:fgClr>
                <a:schemeClr val="hlink"/>
              </a:fgClr>
              <a:bgClr>
                <a:schemeClr val="bg1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41033" name="Text Box 309"/>
            <p:cNvSpPr txBox="1">
              <a:spLocks noChangeArrowheads="1"/>
            </p:cNvSpPr>
            <p:nvPr/>
          </p:nvSpPr>
          <p:spPr bwMode="auto">
            <a:xfrm>
              <a:off x="2257" y="3600"/>
              <a:ext cx="882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altLang="en-US">
                  <a:solidFill>
                    <a:schemeClr val="hlink"/>
                  </a:solidFill>
                </a:rPr>
                <a:t>image strip</a:t>
              </a:r>
            </a:p>
          </p:txBody>
        </p:sp>
      </p:grpSp>
      <p:grpSp>
        <p:nvGrpSpPr>
          <p:cNvPr id="7" name="Group 299"/>
          <p:cNvGrpSpPr>
            <a:grpSpLocks/>
          </p:cNvGrpSpPr>
          <p:nvPr/>
        </p:nvGrpSpPr>
        <p:grpSpPr bwMode="auto">
          <a:xfrm>
            <a:off x="2286000" y="1828800"/>
            <a:ext cx="366713" cy="3048000"/>
            <a:chOff x="1345" y="1152"/>
            <a:chExt cx="231" cy="1920"/>
          </a:xfrm>
        </p:grpSpPr>
        <p:sp>
          <p:nvSpPr>
            <p:cNvPr id="41030" name="Line 300"/>
            <p:cNvSpPr>
              <a:spLocks noChangeShapeType="1"/>
            </p:cNvSpPr>
            <p:nvPr/>
          </p:nvSpPr>
          <p:spPr bwMode="auto">
            <a:xfrm>
              <a:off x="1392" y="1152"/>
              <a:ext cx="0" cy="192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031" name="Text Box 301"/>
            <p:cNvSpPr txBox="1">
              <a:spLocks noChangeArrowheads="1"/>
            </p:cNvSpPr>
            <p:nvPr/>
          </p:nvSpPr>
          <p:spPr bwMode="auto">
            <a:xfrm rot="-5400000">
              <a:off x="884" y="2285"/>
              <a:ext cx="1153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altLang="en-US">
                  <a:solidFill>
                    <a:srgbClr val="FF0000"/>
                  </a:solidFill>
                </a:rPr>
                <a:t>start acquisition</a:t>
              </a:r>
            </a:p>
          </p:txBody>
        </p:sp>
      </p:grpSp>
      <p:grpSp>
        <p:nvGrpSpPr>
          <p:cNvPr id="8" name="Group 475"/>
          <p:cNvGrpSpPr>
            <a:grpSpLocks/>
          </p:cNvGrpSpPr>
          <p:nvPr/>
        </p:nvGrpSpPr>
        <p:grpSpPr bwMode="auto">
          <a:xfrm>
            <a:off x="4876800" y="1828800"/>
            <a:ext cx="366713" cy="3124200"/>
            <a:chOff x="2784" y="2400"/>
            <a:chExt cx="231" cy="1968"/>
          </a:xfrm>
        </p:grpSpPr>
        <p:sp>
          <p:nvSpPr>
            <p:cNvPr id="41028" name="Line 469"/>
            <p:cNvSpPr>
              <a:spLocks noChangeShapeType="1"/>
            </p:cNvSpPr>
            <p:nvPr/>
          </p:nvSpPr>
          <p:spPr bwMode="auto">
            <a:xfrm>
              <a:off x="2976" y="2400"/>
              <a:ext cx="0" cy="1920"/>
            </a:xfrm>
            <a:prstGeom prst="line">
              <a:avLst/>
            </a:prstGeom>
            <a:noFill/>
            <a:ln w="19050">
              <a:solidFill>
                <a:schemeClr val="hlink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029" name="Text Box 470"/>
            <p:cNvSpPr txBox="1">
              <a:spLocks noChangeArrowheads="1"/>
            </p:cNvSpPr>
            <p:nvPr/>
          </p:nvSpPr>
          <p:spPr bwMode="auto">
            <a:xfrm rot="-5400000">
              <a:off x="2323" y="3676"/>
              <a:ext cx="1153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altLang="en-US">
                  <a:solidFill>
                    <a:schemeClr val="hlink"/>
                  </a:solidFill>
                </a:rPr>
                <a:t>start acquisition</a:t>
              </a:r>
            </a:p>
          </p:txBody>
        </p:sp>
      </p:grpSp>
      <p:grpSp>
        <p:nvGrpSpPr>
          <p:cNvPr id="9" name="Group 478"/>
          <p:cNvGrpSpPr>
            <a:grpSpLocks/>
          </p:cNvGrpSpPr>
          <p:nvPr/>
        </p:nvGrpSpPr>
        <p:grpSpPr bwMode="auto">
          <a:xfrm>
            <a:off x="1752600" y="1828800"/>
            <a:ext cx="366713" cy="3124200"/>
            <a:chOff x="1977" y="2160"/>
            <a:chExt cx="231" cy="1968"/>
          </a:xfrm>
        </p:grpSpPr>
        <p:sp>
          <p:nvSpPr>
            <p:cNvPr id="41026" name="Line 472"/>
            <p:cNvSpPr>
              <a:spLocks noChangeShapeType="1"/>
            </p:cNvSpPr>
            <p:nvPr/>
          </p:nvSpPr>
          <p:spPr bwMode="auto">
            <a:xfrm>
              <a:off x="2197" y="2160"/>
              <a:ext cx="0" cy="1920"/>
            </a:xfrm>
            <a:prstGeom prst="line">
              <a:avLst/>
            </a:prstGeom>
            <a:noFill/>
            <a:ln w="19050">
              <a:solidFill>
                <a:schemeClr val="hlink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027" name="Text Box 473"/>
            <p:cNvSpPr txBox="1">
              <a:spLocks noChangeArrowheads="1"/>
            </p:cNvSpPr>
            <p:nvPr/>
          </p:nvSpPr>
          <p:spPr bwMode="auto">
            <a:xfrm rot="-5400000">
              <a:off x="1516" y="3436"/>
              <a:ext cx="1153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altLang="en-US">
                  <a:solidFill>
                    <a:schemeClr val="hlink"/>
                  </a:solidFill>
                </a:rPr>
                <a:t>stop acquisition</a:t>
              </a:r>
            </a:p>
          </p:txBody>
        </p:sp>
      </p:grpSp>
      <p:sp>
        <p:nvSpPr>
          <p:cNvPr id="255455" name="Line 26"/>
          <p:cNvSpPr>
            <a:spLocks noChangeShapeType="1"/>
          </p:cNvSpPr>
          <p:nvPr/>
        </p:nvSpPr>
        <p:spPr bwMode="auto">
          <a:xfrm>
            <a:off x="5181600" y="2971800"/>
            <a:ext cx="228600" cy="0"/>
          </a:xfrm>
          <a:prstGeom prst="line">
            <a:avLst/>
          </a:prstGeom>
          <a:noFill/>
          <a:ln w="19050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5456" name="Line 26"/>
          <p:cNvSpPr>
            <a:spLocks noChangeShapeType="1"/>
          </p:cNvSpPr>
          <p:nvPr/>
        </p:nvSpPr>
        <p:spPr bwMode="auto">
          <a:xfrm>
            <a:off x="2133600" y="2971800"/>
            <a:ext cx="304800" cy="0"/>
          </a:xfrm>
          <a:prstGeom prst="line">
            <a:avLst/>
          </a:prstGeom>
          <a:noFill/>
          <a:ln w="19050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10" name="Group 483"/>
          <p:cNvGrpSpPr>
            <a:grpSpLocks/>
          </p:cNvGrpSpPr>
          <p:nvPr/>
        </p:nvGrpSpPr>
        <p:grpSpPr bwMode="auto">
          <a:xfrm>
            <a:off x="2133600" y="4191000"/>
            <a:ext cx="3276600" cy="747713"/>
            <a:chOff x="1344" y="3504"/>
            <a:chExt cx="2064" cy="471"/>
          </a:xfrm>
        </p:grpSpPr>
        <p:sp>
          <p:nvSpPr>
            <p:cNvPr id="41023" name="Text Box 287"/>
            <p:cNvSpPr txBox="1">
              <a:spLocks noChangeArrowheads="1"/>
            </p:cNvSpPr>
            <p:nvPr/>
          </p:nvSpPr>
          <p:spPr bwMode="auto">
            <a:xfrm>
              <a:off x="1824" y="3744"/>
              <a:ext cx="892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altLang="en-US"/>
                <a:t>10,000 lines</a:t>
              </a:r>
              <a:endParaRPr lang="en-US" altLang="en-US" baseline="-25000"/>
            </a:p>
          </p:txBody>
        </p:sp>
        <p:sp>
          <p:nvSpPr>
            <p:cNvPr id="41024" name="Line 481"/>
            <p:cNvSpPr>
              <a:spLocks noChangeShapeType="1"/>
            </p:cNvSpPr>
            <p:nvPr/>
          </p:nvSpPr>
          <p:spPr bwMode="auto">
            <a:xfrm>
              <a:off x="1344" y="3744"/>
              <a:ext cx="2064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025" name="Text Box 482"/>
            <p:cNvSpPr txBox="1">
              <a:spLocks noChangeArrowheads="1"/>
            </p:cNvSpPr>
            <p:nvPr/>
          </p:nvSpPr>
          <p:spPr bwMode="auto">
            <a:xfrm>
              <a:off x="1728" y="3504"/>
              <a:ext cx="1212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altLang="en-US"/>
                <a:t>10 mm specimen</a:t>
              </a:r>
              <a:endParaRPr lang="en-US" altLang="en-US" baseline="-25000"/>
            </a:p>
          </p:txBody>
        </p:sp>
      </p:grpSp>
      <p:grpSp>
        <p:nvGrpSpPr>
          <p:cNvPr id="11" name="Group 307"/>
          <p:cNvGrpSpPr>
            <a:grpSpLocks/>
          </p:cNvGrpSpPr>
          <p:nvPr/>
        </p:nvGrpSpPr>
        <p:grpSpPr bwMode="auto">
          <a:xfrm>
            <a:off x="2362200" y="3124200"/>
            <a:ext cx="3048000" cy="366713"/>
            <a:chOff x="1536" y="3600"/>
            <a:chExt cx="2064" cy="231"/>
          </a:xfrm>
        </p:grpSpPr>
        <p:sp>
          <p:nvSpPr>
            <p:cNvPr id="41021" name="Rectangle 308" descr="Light downward diagonal"/>
            <p:cNvSpPr>
              <a:spLocks noChangeArrowheads="1"/>
            </p:cNvSpPr>
            <p:nvPr/>
          </p:nvSpPr>
          <p:spPr bwMode="auto">
            <a:xfrm>
              <a:off x="1536" y="3600"/>
              <a:ext cx="2064" cy="192"/>
            </a:xfrm>
            <a:prstGeom prst="rect">
              <a:avLst/>
            </a:prstGeom>
            <a:pattFill prst="ltUpDiag">
              <a:fgClr>
                <a:srgbClr val="FF0000"/>
              </a:fgClr>
              <a:bgClr>
                <a:schemeClr val="bg1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41022" name="Text Box 309"/>
            <p:cNvSpPr txBox="1">
              <a:spLocks noChangeArrowheads="1"/>
            </p:cNvSpPr>
            <p:nvPr/>
          </p:nvSpPr>
          <p:spPr bwMode="auto">
            <a:xfrm>
              <a:off x="2257" y="3600"/>
              <a:ext cx="882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altLang="en-US">
                  <a:solidFill>
                    <a:srgbClr val="FF0000"/>
                  </a:solidFill>
                </a:rPr>
                <a:t>image strip</a:t>
              </a:r>
            </a:p>
          </p:txBody>
        </p:sp>
      </p:grpSp>
      <p:sp>
        <p:nvSpPr>
          <p:cNvPr id="41005" name="Text Box 58"/>
          <p:cNvSpPr txBox="1">
            <a:spLocks noChangeArrowheads="1"/>
          </p:cNvSpPr>
          <p:nvPr/>
        </p:nvSpPr>
        <p:spPr bwMode="auto">
          <a:xfrm rot="-5400000">
            <a:off x="7689057" y="3664743"/>
            <a:ext cx="2057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 b="1"/>
              <a:t>Mechanical Scan</a:t>
            </a:r>
            <a:endParaRPr lang="en-US" altLang="en-US" b="1">
              <a:solidFill>
                <a:srgbClr val="009900"/>
              </a:solidFill>
            </a:endParaRPr>
          </a:p>
        </p:txBody>
      </p:sp>
      <p:sp>
        <p:nvSpPr>
          <p:cNvPr id="41006" name="Text Box 58"/>
          <p:cNvSpPr txBox="1">
            <a:spLocks noChangeArrowheads="1"/>
          </p:cNvSpPr>
          <p:nvPr/>
        </p:nvSpPr>
        <p:spPr bwMode="auto">
          <a:xfrm rot="-5400000">
            <a:off x="7920038" y="1147763"/>
            <a:ext cx="1598612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 b="1"/>
              <a:t>optical Scan</a:t>
            </a:r>
            <a:endParaRPr lang="en-US" altLang="en-US" b="1">
              <a:solidFill>
                <a:srgbClr val="009900"/>
              </a:solidFill>
            </a:endParaRPr>
          </a:p>
        </p:txBody>
      </p:sp>
      <p:sp>
        <p:nvSpPr>
          <p:cNvPr id="41007" name="Text Box 57"/>
          <p:cNvSpPr txBox="1">
            <a:spLocks noChangeArrowheads="1"/>
          </p:cNvSpPr>
          <p:nvPr/>
        </p:nvSpPr>
        <p:spPr bwMode="auto">
          <a:xfrm>
            <a:off x="7391400" y="1600200"/>
            <a:ext cx="9842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/>
              <a:t>HSYNC</a:t>
            </a:r>
            <a:endParaRPr lang="en-US" altLang="en-US">
              <a:solidFill>
                <a:srgbClr val="009900"/>
              </a:solidFill>
            </a:endParaRPr>
          </a:p>
        </p:txBody>
      </p:sp>
      <p:sp>
        <p:nvSpPr>
          <p:cNvPr id="313565" name="Rectangle 221"/>
          <p:cNvSpPr>
            <a:spLocks noChangeArrowheads="1"/>
          </p:cNvSpPr>
          <p:nvPr/>
        </p:nvSpPr>
        <p:spPr bwMode="auto">
          <a:xfrm>
            <a:off x="7315200" y="2971800"/>
            <a:ext cx="685800" cy="1219200"/>
          </a:xfrm>
          <a:prstGeom prst="rect">
            <a:avLst/>
          </a:prstGeom>
          <a:solidFill>
            <a:srgbClr val="5F5F5F"/>
          </a:soli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313566" name="Line 222"/>
          <p:cNvSpPr>
            <a:spLocks noChangeShapeType="1"/>
          </p:cNvSpPr>
          <p:nvPr/>
        </p:nvSpPr>
        <p:spPr bwMode="auto">
          <a:xfrm>
            <a:off x="7315200" y="2971800"/>
            <a:ext cx="685800" cy="0"/>
          </a:xfrm>
          <a:prstGeom prst="line">
            <a:avLst/>
          </a:prstGeom>
          <a:noFill/>
          <a:ln w="76200">
            <a:solidFill>
              <a:srgbClr val="5F5F5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3567" name="Rectangle 223"/>
          <p:cNvSpPr>
            <a:spLocks noChangeArrowheads="1"/>
          </p:cNvSpPr>
          <p:nvPr/>
        </p:nvSpPr>
        <p:spPr bwMode="auto">
          <a:xfrm>
            <a:off x="7772400" y="990600"/>
            <a:ext cx="76200" cy="76200"/>
          </a:xfrm>
          <a:prstGeom prst="rect">
            <a:avLst/>
          </a:prstGeom>
          <a:solidFill>
            <a:srgbClr val="5F5F5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313568" name="Rectangle 224"/>
          <p:cNvSpPr>
            <a:spLocks noChangeArrowheads="1"/>
          </p:cNvSpPr>
          <p:nvPr/>
        </p:nvSpPr>
        <p:spPr bwMode="auto">
          <a:xfrm>
            <a:off x="7848600" y="990600"/>
            <a:ext cx="76200" cy="76200"/>
          </a:xfrm>
          <a:prstGeom prst="rect">
            <a:avLst/>
          </a:prstGeom>
          <a:solidFill>
            <a:srgbClr val="5F5F5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313569" name="Rectangle 225"/>
          <p:cNvSpPr>
            <a:spLocks noChangeArrowheads="1"/>
          </p:cNvSpPr>
          <p:nvPr/>
        </p:nvSpPr>
        <p:spPr bwMode="auto">
          <a:xfrm>
            <a:off x="7924800" y="990600"/>
            <a:ext cx="76200" cy="76200"/>
          </a:xfrm>
          <a:prstGeom prst="rect">
            <a:avLst/>
          </a:prstGeom>
          <a:solidFill>
            <a:srgbClr val="5F5F5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313570" name="Rectangle 226"/>
          <p:cNvSpPr>
            <a:spLocks noChangeArrowheads="1"/>
          </p:cNvSpPr>
          <p:nvPr/>
        </p:nvSpPr>
        <p:spPr bwMode="auto">
          <a:xfrm>
            <a:off x="8001000" y="990600"/>
            <a:ext cx="76200" cy="76200"/>
          </a:xfrm>
          <a:prstGeom prst="rect">
            <a:avLst/>
          </a:prstGeom>
          <a:solidFill>
            <a:srgbClr val="5F5F5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313571" name="Rectangle 227"/>
          <p:cNvSpPr>
            <a:spLocks noChangeArrowheads="1"/>
          </p:cNvSpPr>
          <p:nvPr/>
        </p:nvSpPr>
        <p:spPr bwMode="auto">
          <a:xfrm>
            <a:off x="8077200" y="990600"/>
            <a:ext cx="76200" cy="76200"/>
          </a:xfrm>
          <a:prstGeom prst="rect">
            <a:avLst/>
          </a:prstGeom>
          <a:solidFill>
            <a:srgbClr val="5F5F5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313572" name="Rectangle 228"/>
          <p:cNvSpPr>
            <a:spLocks noChangeArrowheads="1"/>
          </p:cNvSpPr>
          <p:nvPr/>
        </p:nvSpPr>
        <p:spPr bwMode="auto">
          <a:xfrm>
            <a:off x="8153400" y="990600"/>
            <a:ext cx="76200" cy="76200"/>
          </a:xfrm>
          <a:prstGeom prst="rect">
            <a:avLst/>
          </a:prstGeom>
          <a:solidFill>
            <a:srgbClr val="5F5F5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313573" name="Rectangle 229"/>
          <p:cNvSpPr>
            <a:spLocks noChangeArrowheads="1"/>
          </p:cNvSpPr>
          <p:nvPr/>
        </p:nvSpPr>
        <p:spPr bwMode="auto">
          <a:xfrm>
            <a:off x="8229600" y="990600"/>
            <a:ext cx="76200" cy="76200"/>
          </a:xfrm>
          <a:prstGeom prst="rect">
            <a:avLst/>
          </a:prstGeom>
          <a:solidFill>
            <a:srgbClr val="5F5F5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313574" name="Rectangle 230"/>
          <p:cNvSpPr>
            <a:spLocks noChangeArrowheads="1"/>
          </p:cNvSpPr>
          <p:nvPr/>
        </p:nvSpPr>
        <p:spPr bwMode="auto">
          <a:xfrm>
            <a:off x="8305800" y="990600"/>
            <a:ext cx="76200" cy="76200"/>
          </a:xfrm>
          <a:prstGeom prst="rect">
            <a:avLst/>
          </a:prstGeom>
          <a:solidFill>
            <a:srgbClr val="5F5F5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313575" name="Rectangle 231"/>
          <p:cNvSpPr>
            <a:spLocks noChangeArrowheads="1"/>
          </p:cNvSpPr>
          <p:nvPr/>
        </p:nvSpPr>
        <p:spPr bwMode="auto">
          <a:xfrm>
            <a:off x="7315200" y="2971800"/>
            <a:ext cx="685800" cy="1219200"/>
          </a:xfrm>
          <a:prstGeom prst="rect">
            <a:avLst/>
          </a:prstGeom>
          <a:solidFill>
            <a:srgbClr val="CC3300"/>
          </a:soli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313576" name="Rectangle 232"/>
          <p:cNvSpPr>
            <a:spLocks noChangeArrowheads="1"/>
          </p:cNvSpPr>
          <p:nvPr/>
        </p:nvSpPr>
        <p:spPr bwMode="auto">
          <a:xfrm>
            <a:off x="7772400" y="3048000"/>
            <a:ext cx="685800" cy="1219200"/>
          </a:xfrm>
          <a:prstGeom prst="rect">
            <a:avLst/>
          </a:prstGeom>
          <a:solidFill>
            <a:srgbClr val="003399"/>
          </a:soli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41020" name="Text Box 233"/>
          <p:cNvSpPr txBox="1">
            <a:spLocks noChangeArrowheads="1"/>
          </p:cNvSpPr>
          <p:nvPr/>
        </p:nvSpPr>
        <p:spPr bwMode="auto">
          <a:xfrm>
            <a:off x="3124200" y="30163"/>
            <a:ext cx="3071813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 sz="3200">
                <a:solidFill>
                  <a:srgbClr val="336600"/>
                </a:solidFill>
              </a:rPr>
              <a:t>Synchronization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3.33333E-6 -3.33333E-6 L -3.33333E-6 0.17778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3135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89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 nodeType="clickPar">
                      <p:stCondLst>
                        <p:cond delay="indefinite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6" presetID="1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 nodeType="afterGroup">
                            <p:stCondLst>
                              <p:cond delay="2300"/>
                            </p:stCondLst>
                            <p:childTnLst>
                              <p:par>
                                <p:cTn id="89" presetID="1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 nodeType="afterGroup">
                            <p:stCondLst>
                              <p:cond delay="2600"/>
                            </p:stCondLst>
                            <p:childTnLst>
                              <p:par>
                                <p:cTn id="9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 nodeType="afterGroup">
                            <p:stCondLst>
                              <p:cond delay="2600"/>
                            </p:stCondLst>
                            <p:childTnLst>
                              <p:par>
                                <p:cTn id="95" presetID="1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 nodeType="afterGroup">
                            <p:stCondLst>
                              <p:cond delay="2900"/>
                            </p:stCondLst>
                            <p:childTnLst>
                              <p:par>
                                <p:cTn id="98" presetID="1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9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 nodeType="afterGroup">
                            <p:stCondLst>
                              <p:cond delay="3200"/>
                            </p:stCondLst>
                            <p:childTnLst>
                              <p:par>
                                <p:cTn id="101" presetID="1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9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0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07" presetID="1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9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 nodeType="afterGroup">
                            <p:stCondLst>
                              <p:cond delay="3800"/>
                            </p:stCondLst>
                            <p:childTnLst>
                              <p:par>
                                <p:cTn id="110" presetID="1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 nodeType="afterGroup">
                            <p:stCondLst>
                              <p:cond delay="4100"/>
                            </p:stCondLst>
                            <p:childTnLst>
                              <p:par>
                                <p:cTn id="1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9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 nodeType="afterGroup">
                            <p:stCondLst>
                              <p:cond delay="4100"/>
                            </p:stCondLst>
                            <p:childTnLst>
                              <p:par>
                                <p:cTn id="11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 nodeType="clickPar">
                      <p:stCondLst>
                        <p:cond delay="indefinite"/>
                      </p:stCondLst>
                      <p:childTnLst>
                        <p:par>
                          <p:cTn id="1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9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9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9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9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52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55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58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 nodeType="clickPar">
                      <p:stCondLst>
                        <p:cond delay="indefinite"/>
                      </p:stCondLst>
                      <p:childTnLst>
                        <p:par>
                          <p:cTn id="1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6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 nodeType="clickPar">
                      <p:stCondLst>
                        <p:cond delay="indefinite"/>
                      </p:stCondLst>
                      <p:childTnLst>
                        <p:par>
                          <p:cTn id="1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 nodeType="clickPar">
                      <p:stCondLst>
                        <p:cond delay="indefinite"/>
                      </p:stCondLst>
                      <p:childTnLst>
                        <p:par>
                          <p:cTn id="1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99167 3.33333E-6 L 1.7 3.33333E-6 " pathEditMode="relative" rAng="0" ptsTypes="AA">
                                      <p:cBhvr>
                                        <p:cTn id="18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4600" y="0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81"/>
                                            </p:cond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 nodeType="clickPar">
                      <p:stCondLst>
                        <p:cond delay="indefinite"/>
                      </p:stCondLst>
                      <p:childTnLst>
                        <p:par>
                          <p:cTn id="18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90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 nodeType="afterGroup">
                            <p:stCondLst>
                              <p:cond delay="100"/>
                            </p:stCondLst>
                            <p:childTnLst>
                              <p:par>
                                <p:cTn id="193" presetID="1" presetClass="entr" presetSubtype="0" fill="hold" grpId="2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 nodeType="afterGroup">
                            <p:stCondLst>
                              <p:cond delay="200"/>
                            </p:stCondLst>
                            <p:childTnLst>
                              <p:par>
                                <p:cTn id="196" presetID="1" presetClass="entr" presetSubtype="0" fill="hold" grpId="2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 nodeType="afterGroup">
                            <p:stCondLst>
                              <p:cond delay="300"/>
                            </p:stCondLst>
                            <p:childTnLst>
                              <p:par>
                                <p:cTn id="199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 nodeType="clickPar">
                      <p:stCondLst>
                        <p:cond delay="indefinite"/>
                      </p:stCondLst>
                      <p:childTnLst>
                        <p:par>
                          <p:cTn id="20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3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06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 nodeType="clickPar">
                      <p:stCondLst>
                        <p:cond delay="indefinite"/>
                      </p:stCondLst>
                      <p:childTnLst>
                        <p:par>
                          <p:cTn id="20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0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13" presetID="1" presetClass="entr" presetSubtype="0" fill="hold" grpId="2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5" fill="hold" nodeType="afterGroup">
                            <p:stCondLst>
                              <p:cond delay="200"/>
                            </p:stCondLst>
                            <p:childTnLst>
                              <p:par>
                                <p:cTn id="216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8" fill="hold" nodeType="afterGroup">
                            <p:stCondLst>
                              <p:cond delay="400"/>
                            </p:stCondLst>
                            <p:childTnLst>
                              <p:par>
                                <p:cTn id="2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1" fill="hold" nodeType="afterGroup">
                            <p:stCondLst>
                              <p:cond delay="400"/>
                            </p:stCondLst>
                            <p:childTnLst>
                              <p:par>
                                <p:cTn id="222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4" fill="hold" nodeType="clickPar">
                      <p:stCondLst>
                        <p:cond delay="indefinite"/>
                      </p:stCondLst>
                      <p:childTnLst>
                        <p:par>
                          <p:cTn id="2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6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29" presetID="1" presetClass="entr" presetSubtype="0" fill="hold" grpId="2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1" fill="hold" nodeType="afterGroup">
                            <p:stCondLst>
                              <p:cond delay="100"/>
                            </p:stCondLst>
                            <p:childTnLst>
                              <p:par>
                                <p:cTn id="232" presetID="1" presetClass="entr" presetSubtype="0" fill="hold" grpId="2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4" fill="hold" nodeType="afterGroup">
                            <p:stCondLst>
                              <p:cond delay="200"/>
                            </p:stCondLst>
                            <p:childTnLst>
                              <p:par>
                                <p:cTn id="235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7" fill="hold" nodeType="afterGroup">
                            <p:stCondLst>
                              <p:cond delay="300"/>
                            </p:stCondLst>
                            <p:childTnLst>
                              <p:par>
                                <p:cTn id="23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0" fill="hold" nodeType="clickPar">
                      <p:stCondLst>
                        <p:cond delay="indefinite"/>
                      </p:stCondLst>
                      <p:childTnLst>
                        <p:par>
                          <p:cTn id="2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2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45" presetID="1" presetClass="entr" presetSubtype="0" fill="hold" grpId="2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 nodeType="afterGroup">
                            <p:stCondLst>
                              <p:cond delay="300"/>
                            </p:stCondLst>
                            <p:childTnLst>
                              <p:par>
                                <p:cTn id="248" presetID="1" presetClass="entr" presetSubtype="0" fill="hold" grpId="2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0" fill="hold" nodeType="afterGroup">
                            <p:stCondLst>
                              <p:cond delay="600"/>
                            </p:stCondLst>
                            <p:childTnLst>
                              <p:par>
                                <p:cTn id="25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 nodeType="afterGroup">
                            <p:stCondLst>
                              <p:cond delay="1100"/>
                            </p:stCondLst>
                            <p:childTnLst>
                              <p:par>
                                <p:cTn id="254" presetID="1" presetClass="entr" presetSubtype="0" fill="hold" grpId="2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6" fill="hold" nodeType="afterGroup">
                            <p:stCondLst>
                              <p:cond delay="1600"/>
                            </p:stCondLst>
                            <p:childTnLst>
                              <p:par>
                                <p:cTn id="257" presetID="1" presetClass="entr" presetSubtype="0" fill="hold" grpId="2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9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 nodeType="afterGroup">
                            <p:stCondLst>
                              <p:cond delay="2100"/>
                            </p:stCondLst>
                            <p:childTnLst>
                              <p:par>
                                <p:cTn id="260" presetID="1" presetClass="entr" presetSubtype="0" fill="hold" grpId="2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9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2" fill="hold" nodeType="afterGroup">
                            <p:stCondLst>
                              <p:cond delay="2600"/>
                            </p:stCondLst>
                            <p:childTnLst>
                              <p:par>
                                <p:cTn id="263" presetID="1" presetClass="entr" presetSubtype="0" fill="hold" grpId="2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5" fill="hold" nodeType="afterGroup">
                            <p:stCondLst>
                              <p:cond delay="3100"/>
                            </p:stCondLst>
                            <p:childTnLst>
                              <p:par>
                                <p:cTn id="26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0" fill="hold" nodeType="afterGroup">
                            <p:stCondLst>
                              <p:cond delay="3100"/>
                            </p:stCondLst>
                            <p:childTnLst>
                              <p:par>
                                <p:cTn id="271" presetID="1" presetClass="entr" presetSubtype="0" fill="hold" grpId="2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9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3" fill="hold" nodeType="afterGroup">
                            <p:stCondLst>
                              <p:cond delay="7100"/>
                            </p:stCondLst>
                            <p:childTnLst>
                              <p:par>
                                <p:cTn id="274" presetID="1" presetClass="entr" presetSubtype="0" fill="hold" grpId="2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6" fill="hold" nodeType="afterGroup">
                            <p:stCondLst>
                              <p:cond delay="7600"/>
                            </p:stCondLst>
                            <p:childTnLst>
                              <p:par>
                                <p:cTn id="277" presetID="1" presetClass="entr" presetSubtype="0" fill="hold" grpId="2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9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9" fill="hold" nodeType="clickPar">
                      <p:stCondLst>
                        <p:cond delay="indefinite"/>
                      </p:stCondLst>
                      <p:childTnLst>
                        <p:par>
                          <p:cTn id="28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2221" grpId="0" animBg="1"/>
      <p:bldP spid="222221" grpId="1" animBg="1"/>
      <p:bldP spid="222221" grpId="2" animBg="1"/>
      <p:bldP spid="222223" grpId="0" animBg="1"/>
      <p:bldP spid="222223" grpId="1" animBg="1"/>
      <p:bldP spid="222223" grpId="2" animBg="1"/>
      <p:bldP spid="222224" grpId="0" animBg="1"/>
      <p:bldP spid="222224" grpId="1" animBg="1"/>
      <p:bldP spid="222224" grpId="2" animBg="1"/>
      <p:bldP spid="222226" grpId="0" animBg="1"/>
      <p:bldP spid="222226" grpId="1" animBg="1"/>
      <p:bldP spid="222226" grpId="2" animBg="1"/>
      <p:bldP spid="222227" grpId="0" animBg="1"/>
      <p:bldP spid="222227" grpId="1" animBg="1"/>
      <p:bldP spid="222227" grpId="2" animBg="1"/>
      <p:bldP spid="222228" grpId="0" animBg="1"/>
      <p:bldP spid="222228" grpId="1" animBg="1"/>
      <p:bldP spid="222228" grpId="2" animBg="1"/>
      <p:bldP spid="222229" grpId="0" animBg="1"/>
      <p:bldP spid="222229" grpId="1" animBg="1"/>
      <p:bldP spid="222229" grpId="2" animBg="1"/>
      <p:bldP spid="222230" grpId="0" animBg="1"/>
      <p:bldP spid="222230" grpId="1" animBg="1"/>
      <p:bldP spid="222230" grpId="2" animBg="1"/>
      <p:bldP spid="254988" grpId="0" animBg="1"/>
      <p:bldP spid="254988" grpId="1" animBg="1"/>
      <p:bldP spid="254988" grpId="2" animBg="1"/>
      <p:bldP spid="254989" grpId="0" animBg="1"/>
      <p:bldP spid="254989" grpId="1" animBg="1"/>
      <p:bldP spid="254989" grpId="2" animBg="1"/>
      <p:bldP spid="254990" grpId="0" animBg="1"/>
      <p:bldP spid="254990" grpId="1" animBg="1"/>
      <p:bldP spid="254990" grpId="2" animBg="1"/>
      <p:bldP spid="254991" grpId="0" animBg="1"/>
      <p:bldP spid="254991" grpId="1" animBg="1"/>
      <p:bldP spid="254991" grpId="2" animBg="1"/>
      <p:bldP spid="254992" grpId="0" animBg="1"/>
      <p:bldP spid="254992" grpId="1" animBg="1"/>
      <p:bldP spid="254992" grpId="2" animBg="1"/>
      <p:bldP spid="254993" grpId="0" animBg="1"/>
      <p:bldP spid="254993" grpId="1" animBg="1"/>
      <p:bldP spid="254993" grpId="2" animBg="1"/>
      <p:bldP spid="254994" grpId="0" animBg="1"/>
      <p:bldP spid="254994" grpId="1" animBg="1"/>
      <p:bldP spid="254994" grpId="2" animBg="1"/>
      <p:bldP spid="254995" grpId="0" animBg="1"/>
      <p:bldP spid="254995" grpId="1" animBg="1"/>
      <p:bldP spid="254995" grpId="2" animBg="1"/>
      <p:bldP spid="255025" grpId="0"/>
      <p:bldP spid="255027" grpId="0"/>
      <p:bldP spid="255028" grpId="0"/>
      <p:bldP spid="255029" grpId="0" animBg="1"/>
      <p:bldP spid="255026" grpId="0"/>
      <p:bldP spid="255030" grpId="0" animBg="1"/>
      <p:bldP spid="255031" grpId="0" animBg="1"/>
      <p:bldP spid="255032" grpId="0" animBg="1"/>
      <p:bldP spid="255455" grpId="0" animBg="1"/>
      <p:bldP spid="255455" grpId="1" animBg="1"/>
      <p:bldP spid="255455" grpId="2" animBg="1"/>
      <p:bldP spid="255456" grpId="0" animBg="1"/>
      <p:bldP spid="255456" grpId="1" animBg="1"/>
      <p:bldP spid="255456" grpId="2" animBg="1"/>
      <p:bldP spid="313565" grpId="0" animBg="1"/>
      <p:bldP spid="313565" grpId="1" animBg="1"/>
      <p:bldP spid="313566" grpId="0" animBg="1"/>
      <p:bldP spid="313566" grpId="1" animBg="1"/>
      <p:bldP spid="313566" grpId="2" animBg="1"/>
      <p:bldP spid="313567" grpId="0" animBg="1"/>
      <p:bldP spid="313567" grpId="1" animBg="1"/>
      <p:bldP spid="313568" grpId="0" animBg="1"/>
      <p:bldP spid="313568" grpId="1" animBg="1"/>
      <p:bldP spid="313569" grpId="0" animBg="1"/>
      <p:bldP spid="313569" grpId="1" animBg="1"/>
      <p:bldP spid="313570" grpId="0" animBg="1"/>
      <p:bldP spid="313570" grpId="1" animBg="1"/>
      <p:bldP spid="313571" grpId="0" animBg="1"/>
      <p:bldP spid="313571" grpId="1" animBg="1"/>
      <p:bldP spid="313572" grpId="0" animBg="1"/>
      <p:bldP spid="313572" grpId="1" animBg="1"/>
      <p:bldP spid="313573" grpId="0" animBg="1"/>
      <p:bldP spid="313573" grpId="1" animBg="1"/>
      <p:bldP spid="313574" grpId="0" animBg="1"/>
      <p:bldP spid="313574" grpId="1" animBg="1"/>
      <p:bldP spid="313575" grpId="0" animBg="1"/>
      <p:bldP spid="31357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/>
          </p:cNvSpPr>
          <p:nvPr/>
        </p:nvSpPr>
        <p:spPr bwMode="auto">
          <a:xfrm>
            <a:off x="304800" y="76200"/>
            <a:ext cx="8077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br>
              <a:rPr lang="en-US" altLang="en-US" sz="3600">
                <a:latin typeface="Calibri" pitchFamily="34" charset="0"/>
              </a:rPr>
            </a:br>
            <a:r>
              <a:rPr lang="en-US" altLang="en-US" sz="2800" b="1">
                <a:solidFill>
                  <a:srgbClr val="006600"/>
                </a:solidFill>
                <a:latin typeface="Calibri" pitchFamily="34" charset="0"/>
              </a:rPr>
              <a:t>Previously:  Bench-top development of Large Area Confocal Scanner</a:t>
            </a:r>
            <a:br>
              <a:rPr lang="en-US" altLang="en-US" sz="2800">
                <a:solidFill>
                  <a:srgbClr val="006600"/>
                </a:solidFill>
                <a:latin typeface="Calibri" pitchFamily="34" charset="0"/>
              </a:rPr>
            </a:br>
            <a:endParaRPr lang="en-US" altLang="en-US" sz="2800">
              <a:solidFill>
                <a:srgbClr val="006600"/>
              </a:solidFill>
              <a:latin typeface="Calibri" pitchFamily="34" charset="0"/>
            </a:endParaRPr>
          </a:p>
        </p:txBody>
      </p:sp>
      <p:sp>
        <p:nvSpPr>
          <p:cNvPr id="29699" name="Text Box 7"/>
          <p:cNvSpPr txBox="1">
            <a:spLocks noChangeArrowheads="1"/>
          </p:cNvSpPr>
          <p:nvPr/>
        </p:nvSpPr>
        <p:spPr bwMode="auto">
          <a:xfrm>
            <a:off x="152400" y="6135688"/>
            <a:ext cx="60198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/>
              <a:t>PREVIOUSLY:  Grant  R01EB002715 from </a:t>
            </a:r>
          </a:p>
          <a:p>
            <a:r>
              <a:rPr lang="en-US" altLang="en-US"/>
              <a:t>NIBIB’s Image Guided Interventions Program</a:t>
            </a:r>
          </a:p>
        </p:txBody>
      </p:sp>
      <p:sp>
        <p:nvSpPr>
          <p:cNvPr id="29700" name="Text Box 7"/>
          <p:cNvSpPr txBox="1">
            <a:spLocks noChangeArrowheads="1"/>
          </p:cNvSpPr>
          <p:nvPr/>
        </p:nvSpPr>
        <p:spPr bwMode="auto">
          <a:xfrm>
            <a:off x="304800" y="1143000"/>
            <a:ext cx="7010400" cy="106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 sz="1600"/>
              <a:t>Patel et al., J. Biomed Optics 2007  </a:t>
            </a:r>
          </a:p>
          <a:p>
            <a:r>
              <a:rPr lang="en-US" altLang="en-US" sz="1600"/>
              <a:t>Gareau et al., J. Biomed Optics 2008, 2009;  J. Microsc  2009</a:t>
            </a:r>
          </a:p>
          <a:p>
            <a:r>
              <a:rPr lang="en-US" altLang="en-US" sz="1600"/>
              <a:t>Abeytunge et.al, JBO Letters, 050504, May 2011, Vol 16(5)</a:t>
            </a:r>
          </a:p>
          <a:p>
            <a:endParaRPr lang="en-US" altLang="en-US" sz="1600"/>
          </a:p>
        </p:txBody>
      </p:sp>
      <p:pic>
        <p:nvPicPr>
          <p:cNvPr id="29701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60"/>
          <a:stretch>
            <a:fillRect/>
          </a:stretch>
        </p:blipFill>
        <p:spPr bwMode="auto">
          <a:xfrm>
            <a:off x="228600" y="2133600"/>
            <a:ext cx="4592638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2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2133600"/>
            <a:ext cx="2286000" cy="1714500"/>
          </a:xfrm>
          <a:prstGeom prst="rect">
            <a:avLst/>
          </a:prstGeom>
          <a:noFill/>
          <a:ln w="9525" algn="ctr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3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4114800"/>
            <a:ext cx="2301875" cy="1725613"/>
          </a:xfrm>
          <a:prstGeom prst="rect">
            <a:avLst/>
          </a:prstGeom>
          <a:noFill/>
          <a:ln w="9525" algn="ctr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704" name="Text Box 7"/>
          <p:cNvSpPr txBox="1">
            <a:spLocks noChangeArrowheads="1"/>
          </p:cNvSpPr>
          <p:nvPr/>
        </p:nvSpPr>
        <p:spPr bwMode="auto">
          <a:xfrm>
            <a:off x="7543800" y="2514600"/>
            <a:ext cx="121126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/>
              <a:t>Objective </a:t>
            </a:r>
          </a:p>
          <a:p>
            <a:r>
              <a:rPr lang="en-US" altLang="en-US"/>
              <a:t>Lens </a:t>
            </a:r>
          </a:p>
        </p:txBody>
      </p:sp>
      <p:sp>
        <p:nvSpPr>
          <p:cNvPr id="29705" name="Text Box 7"/>
          <p:cNvSpPr txBox="1">
            <a:spLocks noChangeArrowheads="1"/>
          </p:cNvSpPr>
          <p:nvPr/>
        </p:nvSpPr>
        <p:spPr bwMode="auto">
          <a:xfrm>
            <a:off x="7620000" y="4572000"/>
            <a:ext cx="1350963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/>
              <a:t>Tissue </a:t>
            </a:r>
          </a:p>
          <a:p>
            <a:r>
              <a:rPr lang="en-US" altLang="en-US"/>
              <a:t>Fixturing &amp; </a:t>
            </a:r>
          </a:p>
          <a:p>
            <a:r>
              <a:rPr lang="en-US" altLang="en-US"/>
              <a:t>Mounting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94"/>
          <p:cNvGrpSpPr>
            <a:grpSpLocks/>
          </p:cNvGrpSpPr>
          <p:nvPr/>
        </p:nvGrpSpPr>
        <p:grpSpPr bwMode="auto">
          <a:xfrm>
            <a:off x="3352800" y="0"/>
            <a:ext cx="4800600" cy="3600450"/>
            <a:chOff x="4368" y="-1440"/>
            <a:chExt cx="3024" cy="2268"/>
          </a:xfrm>
        </p:grpSpPr>
        <p:pic>
          <p:nvPicPr>
            <p:cNvPr id="11356" name="Picture 6" descr="P100034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8" y="-1440"/>
              <a:ext cx="3024" cy="22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357" name="Text Box 7"/>
            <p:cNvSpPr txBox="1">
              <a:spLocks noChangeArrowheads="1"/>
            </p:cNvSpPr>
            <p:nvPr/>
          </p:nvSpPr>
          <p:spPr bwMode="auto">
            <a:xfrm>
              <a:off x="4368" y="-289"/>
              <a:ext cx="864" cy="5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altLang="en-US" b="1">
                  <a:solidFill>
                    <a:srgbClr val="FF9900"/>
                  </a:solidFill>
                </a:rPr>
                <a:t>Tissue Fixture</a:t>
              </a:r>
            </a:p>
            <a:p>
              <a:r>
                <a:rPr lang="en-US" altLang="en-US" b="1">
                  <a:solidFill>
                    <a:srgbClr val="FF9900"/>
                  </a:solidFill>
                </a:rPr>
                <a:t>placement</a:t>
              </a:r>
            </a:p>
          </p:txBody>
        </p:sp>
        <p:sp>
          <p:nvSpPr>
            <p:cNvPr id="11358" name="Text Box 8"/>
            <p:cNvSpPr txBox="1">
              <a:spLocks noChangeArrowheads="1"/>
            </p:cNvSpPr>
            <p:nvPr/>
          </p:nvSpPr>
          <p:spPr bwMode="auto">
            <a:xfrm>
              <a:off x="5424" y="-1344"/>
              <a:ext cx="1536" cy="3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altLang="en-US" sz="1600" b="1">
                  <a:solidFill>
                    <a:srgbClr val="FF9900"/>
                  </a:solidFill>
                </a:rPr>
                <a:t>motor driven stage -mechanical scan</a:t>
              </a:r>
            </a:p>
          </p:txBody>
        </p:sp>
        <p:sp>
          <p:nvSpPr>
            <p:cNvPr id="11359" name="Text Box 9"/>
            <p:cNvSpPr txBox="1">
              <a:spLocks noChangeArrowheads="1"/>
            </p:cNvSpPr>
            <p:nvPr/>
          </p:nvSpPr>
          <p:spPr bwMode="auto">
            <a:xfrm>
              <a:off x="5760" y="240"/>
              <a:ext cx="1056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altLang="en-US" b="1">
                  <a:solidFill>
                    <a:srgbClr val="FF9900"/>
                  </a:solidFill>
                </a:rPr>
                <a:t>polygon – optical scan</a:t>
              </a:r>
            </a:p>
          </p:txBody>
        </p:sp>
        <p:sp>
          <p:nvSpPr>
            <p:cNvPr id="11360" name="Line 11"/>
            <p:cNvSpPr>
              <a:spLocks noChangeShapeType="1"/>
            </p:cNvSpPr>
            <p:nvPr/>
          </p:nvSpPr>
          <p:spPr bwMode="auto">
            <a:xfrm flipV="1">
              <a:off x="6336" y="0"/>
              <a:ext cx="144" cy="336"/>
            </a:xfrm>
            <a:prstGeom prst="line">
              <a:avLst/>
            </a:prstGeom>
            <a:noFill/>
            <a:ln w="28575">
              <a:solidFill>
                <a:srgbClr val="FF99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361" name="Line 12"/>
            <p:cNvSpPr>
              <a:spLocks noChangeShapeType="1"/>
            </p:cNvSpPr>
            <p:nvPr/>
          </p:nvSpPr>
          <p:spPr bwMode="auto">
            <a:xfrm flipV="1">
              <a:off x="4560" y="-768"/>
              <a:ext cx="48" cy="528"/>
            </a:xfrm>
            <a:prstGeom prst="line">
              <a:avLst/>
            </a:prstGeom>
            <a:noFill/>
            <a:ln w="28575">
              <a:solidFill>
                <a:srgbClr val="FF99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362" name="Line 286"/>
            <p:cNvSpPr>
              <a:spLocks noChangeShapeType="1"/>
            </p:cNvSpPr>
            <p:nvPr/>
          </p:nvSpPr>
          <p:spPr bwMode="auto">
            <a:xfrm flipV="1">
              <a:off x="4656" y="-1056"/>
              <a:ext cx="96" cy="144"/>
            </a:xfrm>
            <a:prstGeom prst="line">
              <a:avLst/>
            </a:prstGeom>
            <a:noFill/>
            <a:ln w="28575">
              <a:solidFill>
                <a:schemeClr val="folHlink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363" name="Line 287"/>
            <p:cNvSpPr>
              <a:spLocks noChangeShapeType="1"/>
            </p:cNvSpPr>
            <p:nvPr/>
          </p:nvSpPr>
          <p:spPr bwMode="auto">
            <a:xfrm flipH="1">
              <a:off x="4608" y="-1200"/>
              <a:ext cx="624" cy="48"/>
            </a:xfrm>
            <a:prstGeom prst="line">
              <a:avLst/>
            </a:prstGeom>
            <a:noFill/>
            <a:ln w="38100">
              <a:solidFill>
                <a:schemeClr val="folHlink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364" name="Line 288"/>
            <p:cNvSpPr>
              <a:spLocks noChangeShapeType="1"/>
            </p:cNvSpPr>
            <p:nvPr/>
          </p:nvSpPr>
          <p:spPr bwMode="auto">
            <a:xfrm flipH="1" flipV="1">
              <a:off x="6768" y="-624"/>
              <a:ext cx="144" cy="768"/>
            </a:xfrm>
            <a:prstGeom prst="line">
              <a:avLst/>
            </a:prstGeom>
            <a:noFill/>
            <a:ln w="38100">
              <a:solidFill>
                <a:srgbClr val="00CCFF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365" name="Line 289"/>
            <p:cNvSpPr>
              <a:spLocks noChangeShapeType="1"/>
            </p:cNvSpPr>
            <p:nvPr/>
          </p:nvSpPr>
          <p:spPr bwMode="auto">
            <a:xfrm flipH="1">
              <a:off x="5232" y="-624"/>
              <a:ext cx="1536" cy="0"/>
            </a:xfrm>
            <a:prstGeom prst="line">
              <a:avLst/>
            </a:prstGeom>
            <a:noFill/>
            <a:ln w="38100">
              <a:solidFill>
                <a:srgbClr val="00CCFF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366" name="Line 291"/>
            <p:cNvSpPr>
              <a:spLocks noChangeShapeType="1"/>
            </p:cNvSpPr>
            <p:nvPr/>
          </p:nvSpPr>
          <p:spPr bwMode="auto">
            <a:xfrm>
              <a:off x="5232" y="-624"/>
              <a:ext cx="1104" cy="576"/>
            </a:xfrm>
            <a:prstGeom prst="line">
              <a:avLst/>
            </a:prstGeom>
            <a:noFill/>
            <a:ln w="38100">
              <a:solidFill>
                <a:srgbClr val="00CCFF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367" name="Line 292"/>
            <p:cNvSpPr>
              <a:spLocks noChangeShapeType="1"/>
            </p:cNvSpPr>
            <p:nvPr/>
          </p:nvSpPr>
          <p:spPr bwMode="auto">
            <a:xfrm flipH="1" flipV="1">
              <a:off x="5328" y="-96"/>
              <a:ext cx="1008" cy="48"/>
            </a:xfrm>
            <a:prstGeom prst="line">
              <a:avLst/>
            </a:prstGeom>
            <a:noFill/>
            <a:ln w="38100">
              <a:solidFill>
                <a:srgbClr val="00CCFF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368" name="Line 293"/>
            <p:cNvSpPr>
              <a:spLocks noChangeShapeType="1"/>
            </p:cNvSpPr>
            <p:nvPr/>
          </p:nvSpPr>
          <p:spPr bwMode="auto">
            <a:xfrm flipH="1" flipV="1">
              <a:off x="4752" y="-912"/>
              <a:ext cx="576" cy="816"/>
            </a:xfrm>
            <a:prstGeom prst="line">
              <a:avLst/>
            </a:prstGeom>
            <a:noFill/>
            <a:ln w="38100">
              <a:solidFill>
                <a:srgbClr val="00CC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" name="Group 284"/>
          <p:cNvGrpSpPr>
            <a:grpSpLocks/>
          </p:cNvGrpSpPr>
          <p:nvPr/>
        </p:nvGrpSpPr>
        <p:grpSpPr bwMode="auto">
          <a:xfrm>
            <a:off x="1676400" y="4038600"/>
            <a:ext cx="3657600" cy="2743200"/>
            <a:chOff x="3984" y="4896"/>
            <a:chExt cx="2304" cy="1728"/>
          </a:xfrm>
        </p:grpSpPr>
        <p:pic>
          <p:nvPicPr>
            <p:cNvPr id="11350" name="Picture 271" descr="P1000347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32" y="4932"/>
              <a:ext cx="2256" cy="16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351" name="Text Box 7"/>
            <p:cNvSpPr txBox="1">
              <a:spLocks noChangeArrowheads="1"/>
            </p:cNvSpPr>
            <p:nvPr/>
          </p:nvSpPr>
          <p:spPr bwMode="auto">
            <a:xfrm>
              <a:off x="3984" y="6048"/>
              <a:ext cx="704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altLang="en-US">
                  <a:solidFill>
                    <a:srgbClr val="FF9900"/>
                  </a:solidFill>
                </a:rPr>
                <a:t>water bladder</a:t>
              </a:r>
            </a:p>
          </p:txBody>
        </p:sp>
        <p:sp>
          <p:nvSpPr>
            <p:cNvPr id="11352" name="Line 11"/>
            <p:cNvSpPr>
              <a:spLocks noChangeShapeType="1"/>
            </p:cNvSpPr>
            <p:nvPr/>
          </p:nvSpPr>
          <p:spPr bwMode="auto">
            <a:xfrm>
              <a:off x="4471" y="6266"/>
              <a:ext cx="812" cy="55"/>
            </a:xfrm>
            <a:prstGeom prst="line">
              <a:avLst/>
            </a:prstGeom>
            <a:noFill/>
            <a:ln w="19050">
              <a:solidFill>
                <a:srgbClr val="FF99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353" name="Text Box 7"/>
            <p:cNvSpPr txBox="1">
              <a:spLocks noChangeArrowheads="1"/>
            </p:cNvSpPr>
            <p:nvPr/>
          </p:nvSpPr>
          <p:spPr bwMode="auto">
            <a:xfrm>
              <a:off x="4080" y="5376"/>
              <a:ext cx="48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altLang="en-US">
                  <a:solidFill>
                    <a:srgbClr val="FF9900"/>
                  </a:solidFill>
                </a:rPr>
                <a:t>cover</a:t>
              </a:r>
            </a:p>
          </p:txBody>
        </p:sp>
        <p:sp>
          <p:nvSpPr>
            <p:cNvPr id="11354" name="Line 11"/>
            <p:cNvSpPr>
              <a:spLocks noChangeShapeType="1"/>
            </p:cNvSpPr>
            <p:nvPr/>
          </p:nvSpPr>
          <p:spPr bwMode="auto">
            <a:xfrm>
              <a:off x="4416" y="5568"/>
              <a:ext cx="192" cy="144"/>
            </a:xfrm>
            <a:prstGeom prst="line">
              <a:avLst/>
            </a:prstGeom>
            <a:noFill/>
            <a:ln w="19050">
              <a:solidFill>
                <a:srgbClr val="FF99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355" name="Text Box 7"/>
            <p:cNvSpPr txBox="1">
              <a:spLocks noChangeArrowheads="1"/>
            </p:cNvSpPr>
            <p:nvPr/>
          </p:nvSpPr>
          <p:spPr bwMode="auto">
            <a:xfrm>
              <a:off x="4320" y="4896"/>
              <a:ext cx="1968" cy="2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altLang="en-US">
                  <a:solidFill>
                    <a:srgbClr val="FF9900"/>
                  </a:solidFill>
                </a:rPr>
                <a:t>Tissue Fixture on the stage</a:t>
              </a:r>
            </a:p>
          </p:txBody>
        </p:sp>
      </p:grpSp>
      <p:sp>
        <p:nvSpPr>
          <p:cNvPr id="44309" name="Line 11"/>
          <p:cNvSpPr>
            <a:spLocks noChangeShapeType="1"/>
          </p:cNvSpPr>
          <p:nvPr/>
        </p:nvSpPr>
        <p:spPr bwMode="auto">
          <a:xfrm>
            <a:off x="4038600" y="4953000"/>
            <a:ext cx="0" cy="30480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2682875" cy="3505200"/>
            <a:chOff x="0" y="48"/>
            <a:chExt cx="1786" cy="2208"/>
          </a:xfrm>
        </p:grpSpPr>
        <p:pic>
          <p:nvPicPr>
            <p:cNvPr id="11348" name="Picture 6" descr="013a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8"/>
              <a:ext cx="1786" cy="22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349" name="Title 1"/>
            <p:cNvSpPr>
              <a:spLocks/>
            </p:cNvSpPr>
            <p:nvPr/>
          </p:nvSpPr>
          <p:spPr bwMode="auto">
            <a:xfrm>
              <a:off x="0" y="1824"/>
              <a:ext cx="1776" cy="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altLang="en-US" sz="2000" b="1">
                  <a:solidFill>
                    <a:srgbClr val="FF9900"/>
                  </a:solidFill>
                  <a:latin typeface="Calibri" pitchFamily="34" charset="0"/>
                </a:rPr>
                <a:t>Mobile Large Area Confocal Scanner</a:t>
              </a:r>
              <a:endParaRPr lang="en-US" altLang="en-US" sz="2000">
                <a:latin typeface="Calibri" pitchFamily="34" charset="0"/>
              </a:endParaRPr>
            </a:p>
          </p:txBody>
        </p:sp>
      </p:grpSp>
      <p:grpSp>
        <p:nvGrpSpPr>
          <p:cNvPr id="5" name="Group 282"/>
          <p:cNvGrpSpPr>
            <a:grpSpLocks/>
          </p:cNvGrpSpPr>
          <p:nvPr/>
        </p:nvGrpSpPr>
        <p:grpSpPr bwMode="auto">
          <a:xfrm>
            <a:off x="0" y="3581400"/>
            <a:ext cx="1795463" cy="2908300"/>
            <a:chOff x="4725" y="364"/>
            <a:chExt cx="1131" cy="1832"/>
          </a:xfrm>
        </p:grpSpPr>
        <p:pic>
          <p:nvPicPr>
            <p:cNvPr id="11346" name="Picture 5" descr="C:\Documents and Settings\Dan\Desktop\N95img654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25" y="816"/>
              <a:ext cx="1035" cy="13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347" name="Text Box 7"/>
            <p:cNvSpPr txBox="1">
              <a:spLocks noChangeArrowheads="1"/>
            </p:cNvSpPr>
            <p:nvPr/>
          </p:nvSpPr>
          <p:spPr bwMode="auto">
            <a:xfrm>
              <a:off x="4992" y="364"/>
              <a:ext cx="864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altLang="en-US">
                  <a:solidFill>
                    <a:srgbClr val="FF9900"/>
                  </a:solidFill>
                </a:rPr>
                <a:t>In pathology</a:t>
              </a:r>
            </a:p>
          </p:txBody>
        </p:sp>
      </p:grpSp>
      <p:sp>
        <p:nvSpPr>
          <p:cNvPr id="44242" name="Rectangle 210"/>
          <p:cNvSpPr>
            <a:spLocks noChangeArrowheads="1"/>
          </p:cNvSpPr>
          <p:nvPr/>
        </p:nvSpPr>
        <p:spPr bwMode="auto">
          <a:xfrm>
            <a:off x="228600" y="1600200"/>
            <a:ext cx="5181600" cy="502920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grpSp>
        <p:nvGrpSpPr>
          <p:cNvPr id="6" name="Group 211"/>
          <p:cNvGrpSpPr>
            <a:grpSpLocks/>
          </p:cNvGrpSpPr>
          <p:nvPr/>
        </p:nvGrpSpPr>
        <p:grpSpPr bwMode="auto">
          <a:xfrm>
            <a:off x="1524000" y="4114800"/>
            <a:ext cx="3505200" cy="2073275"/>
            <a:chOff x="864" y="2688"/>
            <a:chExt cx="2208" cy="1306"/>
          </a:xfrm>
        </p:grpSpPr>
        <p:grpSp>
          <p:nvGrpSpPr>
            <p:cNvPr id="11337" name="Group 212"/>
            <p:cNvGrpSpPr>
              <a:grpSpLocks/>
            </p:cNvGrpSpPr>
            <p:nvPr/>
          </p:nvGrpSpPr>
          <p:grpSpPr bwMode="auto">
            <a:xfrm>
              <a:off x="1824" y="2688"/>
              <a:ext cx="288" cy="864"/>
              <a:chOff x="2544" y="2784"/>
              <a:chExt cx="288" cy="816"/>
            </a:xfrm>
          </p:grpSpPr>
          <p:sp>
            <p:nvSpPr>
              <p:cNvPr id="11339" name="Rectangle 213"/>
              <p:cNvSpPr>
                <a:spLocks noChangeArrowheads="1"/>
              </p:cNvSpPr>
              <p:nvPr/>
            </p:nvSpPr>
            <p:spPr bwMode="auto">
              <a:xfrm>
                <a:off x="2544" y="3120"/>
                <a:ext cx="288" cy="480"/>
              </a:xfrm>
              <a:prstGeom prst="rect">
                <a:avLst/>
              </a:prstGeom>
              <a:solidFill>
                <a:schemeClr val="tx1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1340" name="Line 214"/>
              <p:cNvSpPr>
                <a:spLocks noChangeShapeType="1"/>
              </p:cNvSpPr>
              <p:nvPr/>
            </p:nvSpPr>
            <p:spPr bwMode="auto">
              <a:xfrm flipH="1">
                <a:off x="2544" y="3024"/>
                <a:ext cx="58" cy="9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41" name="Line 215"/>
              <p:cNvSpPr>
                <a:spLocks noChangeShapeType="1"/>
              </p:cNvSpPr>
              <p:nvPr/>
            </p:nvSpPr>
            <p:spPr bwMode="auto">
              <a:xfrm>
                <a:off x="2774" y="3024"/>
                <a:ext cx="58" cy="9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42" name="Line 216"/>
              <p:cNvSpPr>
                <a:spLocks noChangeShapeType="1"/>
              </p:cNvSpPr>
              <p:nvPr/>
            </p:nvSpPr>
            <p:spPr bwMode="auto">
              <a:xfrm>
                <a:off x="2602" y="3024"/>
                <a:ext cx="172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43" name="Line 217"/>
              <p:cNvSpPr>
                <a:spLocks noChangeShapeType="1"/>
              </p:cNvSpPr>
              <p:nvPr/>
            </p:nvSpPr>
            <p:spPr bwMode="auto">
              <a:xfrm>
                <a:off x="2544" y="3120"/>
                <a:ext cx="288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44" name="Line 218"/>
              <p:cNvSpPr>
                <a:spLocks noChangeShapeType="1"/>
              </p:cNvSpPr>
              <p:nvPr/>
            </p:nvSpPr>
            <p:spPr bwMode="auto">
              <a:xfrm flipV="1">
                <a:off x="2592" y="2784"/>
                <a:ext cx="96" cy="240"/>
              </a:xfrm>
              <a:prstGeom prst="line">
                <a:avLst/>
              </a:prstGeom>
              <a:noFill/>
              <a:ln w="28575">
                <a:solidFill>
                  <a:srgbClr val="33CC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45" name="Line 219"/>
              <p:cNvSpPr>
                <a:spLocks noChangeShapeType="1"/>
              </p:cNvSpPr>
              <p:nvPr/>
            </p:nvSpPr>
            <p:spPr bwMode="auto">
              <a:xfrm flipH="1" flipV="1">
                <a:off x="2688" y="2784"/>
                <a:ext cx="96" cy="240"/>
              </a:xfrm>
              <a:prstGeom prst="line">
                <a:avLst/>
              </a:prstGeom>
              <a:noFill/>
              <a:ln w="28575">
                <a:solidFill>
                  <a:srgbClr val="33CC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1338" name="Text Box 220"/>
            <p:cNvSpPr txBox="1">
              <a:spLocks noChangeArrowheads="1"/>
            </p:cNvSpPr>
            <p:nvPr/>
          </p:nvSpPr>
          <p:spPr bwMode="auto">
            <a:xfrm>
              <a:off x="864" y="3552"/>
              <a:ext cx="2208" cy="442"/>
            </a:xfrm>
            <a:prstGeom prst="rect">
              <a:avLst/>
            </a:prstGeom>
            <a:solidFill>
              <a:srgbClr val="9966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altLang="en-US" sz="2000" b="1"/>
                <a:t>        confocal microscope</a:t>
              </a:r>
            </a:p>
            <a:p>
              <a:endParaRPr lang="en-US" altLang="en-US" sz="2000" b="1"/>
            </a:p>
          </p:txBody>
        </p:sp>
      </p:grpSp>
      <p:grpSp>
        <p:nvGrpSpPr>
          <p:cNvPr id="8" name="Group 221"/>
          <p:cNvGrpSpPr>
            <a:grpSpLocks/>
          </p:cNvGrpSpPr>
          <p:nvPr/>
        </p:nvGrpSpPr>
        <p:grpSpPr bwMode="auto">
          <a:xfrm>
            <a:off x="1524000" y="1752600"/>
            <a:ext cx="3429000" cy="2362200"/>
            <a:chOff x="2112" y="1200"/>
            <a:chExt cx="2160" cy="1488"/>
          </a:xfrm>
        </p:grpSpPr>
        <p:sp>
          <p:nvSpPr>
            <p:cNvPr id="11329" name="Rectangle 222"/>
            <p:cNvSpPr>
              <a:spLocks noChangeArrowheads="1"/>
            </p:cNvSpPr>
            <p:nvPr/>
          </p:nvSpPr>
          <p:spPr bwMode="auto">
            <a:xfrm>
              <a:off x="2112" y="2160"/>
              <a:ext cx="2160" cy="528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1330" name="Rectangle 223"/>
            <p:cNvSpPr>
              <a:spLocks noChangeArrowheads="1"/>
            </p:cNvSpPr>
            <p:nvPr/>
          </p:nvSpPr>
          <p:spPr bwMode="auto">
            <a:xfrm>
              <a:off x="2112" y="1200"/>
              <a:ext cx="2160" cy="192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1331" name="AutoShape 224"/>
            <p:cNvSpPr>
              <a:spLocks noChangeArrowheads="1"/>
            </p:cNvSpPr>
            <p:nvPr/>
          </p:nvSpPr>
          <p:spPr bwMode="auto">
            <a:xfrm>
              <a:off x="2256" y="1392"/>
              <a:ext cx="1872" cy="720"/>
            </a:xfrm>
            <a:prstGeom prst="roundRect">
              <a:avLst>
                <a:gd name="adj" fmla="val 16667"/>
              </a:avLst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1332" name="Text Box 225"/>
            <p:cNvSpPr txBox="1">
              <a:spLocks noChangeArrowheads="1"/>
            </p:cNvSpPr>
            <p:nvPr/>
          </p:nvSpPr>
          <p:spPr bwMode="auto">
            <a:xfrm>
              <a:off x="2513" y="1392"/>
              <a:ext cx="1423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altLang="en-US"/>
                <a:t>water bladder</a:t>
              </a:r>
            </a:p>
          </p:txBody>
        </p:sp>
        <p:grpSp>
          <p:nvGrpSpPr>
            <p:cNvPr id="11333" name="Group 226"/>
            <p:cNvGrpSpPr>
              <a:grpSpLocks/>
            </p:cNvGrpSpPr>
            <p:nvPr/>
          </p:nvGrpSpPr>
          <p:grpSpPr bwMode="auto">
            <a:xfrm>
              <a:off x="2337" y="2241"/>
              <a:ext cx="1743" cy="447"/>
              <a:chOff x="1761" y="2208"/>
              <a:chExt cx="1743" cy="447"/>
            </a:xfrm>
          </p:grpSpPr>
          <p:graphicFrame>
            <p:nvGraphicFramePr>
              <p:cNvPr id="11269" name="Object 5"/>
              <p:cNvGraphicFramePr>
                <a:graphicFrameLocks noChangeAspect="1"/>
              </p:cNvGraphicFramePr>
              <p:nvPr/>
            </p:nvGraphicFramePr>
            <p:xfrm>
              <a:off x="1761" y="2208"/>
              <a:ext cx="1743" cy="447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Visio" r:id="rId7" imgW="2767300" imgH="710119" progId="">
                      <p:embed/>
                    </p:oleObj>
                  </mc:Choice>
                  <mc:Fallback>
                    <p:oleObj name="Visio" r:id="rId7" imgW="2767300" imgH="710119" progId="">
                      <p:embed/>
                      <p:pic>
                        <p:nvPicPr>
                          <p:cNvPr id="11269" name="Object 5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761" y="2208"/>
                            <a:ext cx="1743" cy="447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11336" name="Text Box 228"/>
              <p:cNvSpPr txBox="1">
                <a:spLocks noChangeArrowheads="1"/>
              </p:cNvSpPr>
              <p:nvPr/>
            </p:nvSpPr>
            <p:spPr bwMode="auto">
              <a:xfrm>
                <a:off x="2112" y="2304"/>
                <a:ext cx="1104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r>
                  <a:rPr lang="en-US" altLang="en-US"/>
                  <a:t>excised tissue</a:t>
                </a:r>
              </a:p>
            </p:txBody>
          </p:sp>
        </p:grpSp>
        <p:sp>
          <p:nvSpPr>
            <p:cNvPr id="11334" name="Rectangle 229"/>
            <p:cNvSpPr>
              <a:spLocks noChangeArrowheads="1"/>
            </p:cNvSpPr>
            <p:nvPr/>
          </p:nvSpPr>
          <p:spPr bwMode="auto">
            <a:xfrm>
              <a:off x="2112" y="1392"/>
              <a:ext cx="96" cy="768"/>
            </a:xfrm>
            <a:prstGeom prst="rect">
              <a:avLst/>
            </a:prstGeom>
            <a:solidFill>
              <a:schemeClr val="tx1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1335" name="Rectangle 230"/>
            <p:cNvSpPr>
              <a:spLocks noChangeArrowheads="1"/>
            </p:cNvSpPr>
            <p:nvPr/>
          </p:nvSpPr>
          <p:spPr bwMode="auto">
            <a:xfrm>
              <a:off x="4176" y="1392"/>
              <a:ext cx="96" cy="768"/>
            </a:xfrm>
            <a:prstGeom prst="rect">
              <a:avLst/>
            </a:prstGeom>
            <a:solidFill>
              <a:schemeClr val="tx1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endParaRPr lang="en-US" altLang="en-US"/>
            </a:p>
          </p:txBody>
        </p:sp>
      </p:grpSp>
      <p:grpSp>
        <p:nvGrpSpPr>
          <p:cNvPr id="10" name="Group 231"/>
          <p:cNvGrpSpPr>
            <a:grpSpLocks/>
          </p:cNvGrpSpPr>
          <p:nvPr/>
        </p:nvGrpSpPr>
        <p:grpSpPr bwMode="auto">
          <a:xfrm>
            <a:off x="1524000" y="2362200"/>
            <a:ext cx="3429000" cy="1782763"/>
            <a:chOff x="0" y="2592"/>
            <a:chExt cx="2160" cy="1123"/>
          </a:xfrm>
        </p:grpSpPr>
        <p:sp>
          <p:nvSpPr>
            <p:cNvPr id="11321" name="Rectangle 232"/>
            <p:cNvSpPr>
              <a:spLocks noChangeArrowheads="1"/>
            </p:cNvSpPr>
            <p:nvPr/>
          </p:nvSpPr>
          <p:spPr bwMode="auto">
            <a:xfrm>
              <a:off x="0" y="2592"/>
              <a:ext cx="2160" cy="192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1322" name="AutoShape 233"/>
            <p:cNvSpPr>
              <a:spLocks noChangeArrowheads="1"/>
            </p:cNvSpPr>
            <p:nvPr/>
          </p:nvSpPr>
          <p:spPr bwMode="auto">
            <a:xfrm>
              <a:off x="144" y="2976"/>
              <a:ext cx="1872" cy="720"/>
            </a:xfrm>
            <a:prstGeom prst="roundRect">
              <a:avLst>
                <a:gd name="adj" fmla="val 16667"/>
              </a:avLst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1323" name="Text Box 234"/>
            <p:cNvSpPr txBox="1">
              <a:spLocks noChangeArrowheads="1"/>
            </p:cNvSpPr>
            <p:nvPr/>
          </p:nvSpPr>
          <p:spPr bwMode="auto">
            <a:xfrm>
              <a:off x="449" y="2928"/>
              <a:ext cx="1375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altLang="en-US"/>
                <a:t>water bladder</a:t>
              </a:r>
            </a:p>
          </p:txBody>
        </p:sp>
        <p:sp>
          <p:nvSpPr>
            <p:cNvPr id="11324" name="Rectangle 235"/>
            <p:cNvSpPr>
              <a:spLocks noChangeArrowheads="1"/>
            </p:cNvSpPr>
            <p:nvPr/>
          </p:nvSpPr>
          <p:spPr bwMode="auto">
            <a:xfrm>
              <a:off x="0" y="2784"/>
              <a:ext cx="96" cy="384"/>
            </a:xfrm>
            <a:prstGeom prst="rect">
              <a:avLst/>
            </a:prstGeom>
            <a:solidFill>
              <a:schemeClr val="tx1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1325" name="Rectangle 236"/>
            <p:cNvSpPr>
              <a:spLocks noChangeArrowheads="1"/>
            </p:cNvSpPr>
            <p:nvPr/>
          </p:nvSpPr>
          <p:spPr bwMode="auto">
            <a:xfrm>
              <a:off x="2064" y="2784"/>
              <a:ext cx="96" cy="384"/>
            </a:xfrm>
            <a:prstGeom prst="rect">
              <a:avLst/>
            </a:prstGeom>
            <a:solidFill>
              <a:schemeClr val="tx1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endParaRPr lang="en-US" altLang="en-US"/>
            </a:p>
          </p:txBody>
        </p:sp>
        <p:grpSp>
          <p:nvGrpSpPr>
            <p:cNvPr id="11326" name="Group 237"/>
            <p:cNvGrpSpPr>
              <a:grpSpLocks/>
            </p:cNvGrpSpPr>
            <p:nvPr/>
          </p:nvGrpSpPr>
          <p:grpSpPr bwMode="auto">
            <a:xfrm>
              <a:off x="240" y="3456"/>
              <a:ext cx="1695" cy="259"/>
              <a:chOff x="3328" y="3054"/>
              <a:chExt cx="1743" cy="231"/>
            </a:xfrm>
          </p:grpSpPr>
          <p:graphicFrame>
            <p:nvGraphicFramePr>
              <p:cNvPr id="11268" name="Object 4"/>
              <p:cNvGraphicFramePr>
                <a:graphicFrameLocks noChangeAspect="1"/>
              </p:cNvGraphicFramePr>
              <p:nvPr/>
            </p:nvGraphicFramePr>
            <p:xfrm>
              <a:off x="3328" y="3054"/>
              <a:ext cx="1743" cy="231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Visio" r:id="rId9" imgW="2767300" imgH="366949" progId="">
                      <p:embed/>
                    </p:oleObj>
                  </mc:Choice>
                  <mc:Fallback>
                    <p:oleObj name="Visio" r:id="rId9" imgW="2767300" imgH="366949" progId="">
                      <p:embed/>
                      <p:pic>
                        <p:nvPicPr>
                          <p:cNvPr id="11268" name="Object 4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0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328" y="3054"/>
                            <a:ext cx="1743" cy="231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11328" name="Text Box 239"/>
              <p:cNvSpPr txBox="1">
                <a:spLocks noChangeArrowheads="1"/>
              </p:cNvSpPr>
              <p:nvPr/>
            </p:nvSpPr>
            <p:spPr bwMode="auto">
              <a:xfrm>
                <a:off x="3648" y="3072"/>
                <a:ext cx="1104" cy="2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r>
                  <a:rPr lang="en-US" altLang="en-US"/>
                  <a:t>excised tissue</a:t>
                </a:r>
              </a:p>
            </p:txBody>
          </p:sp>
        </p:grpSp>
        <p:sp>
          <p:nvSpPr>
            <p:cNvPr id="11327" name="Rectangle 240"/>
            <p:cNvSpPr>
              <a:spLocks noChangeArrowheads="1"/>
            </p:cNvSpPr>
            <p:nvPr/>
          </p:nvSpPr>
          <p:spPr bwMode="auto">
            <a:xfrm>
              <a:off x="0" y="3168"/>
              <a:ext cx="2160" cy="528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endParaRPr lang="en-US" altLang="en-US"/>
            </a:p>
          </p:txBody>
        </p:sp>
      </p:grpSp>
      <p:grpSp>
        <p:nvGrpSpPr>
          <p:cNvPr id="12" name="Group 241"/>
          <p:cNvGrpSpPr>
            <a:grpSpLocks/>
          </p:cNvGrpSpPr>
          <p:nvPr/>
        </p:nvGrpSpPr>
        <p:grpSpPr bwMode="auto">
          <a:xfrm>
            <a:off x="1524000" y="1752600"/>
            <a:ext cx="3505200" cy="4435475"/>
            <a:chOff x="3648" y="1190"/>
            <a:chExt cx="2208" cy="2794"/>
          </a:xfrm>
        </p:grpSpPr>
        <p:grpSp>
          <p:nvGrpSpPr>
            <p:cNvPr id="11303" name="Group 242"/>
            <p:cNvGrpSpPr>
              <a:grpSpLocks/>
            </p:cNvGrpSpPr>
            <p:nvPr/>
          </p:nvGrpSpPr>
          <p:grpSpPr bwMode="auto">
            <a:xfrm>
              <a:off x="4608" y="2678"/>
              <a:ext cx="288" cy="864"/>
              <a:chOff x="2544" y="2784"/>
              <a:chExt cx="288" cy="816"/>
            </a:xfrm>
          </p:grpSpPr>
          <p:sp>
            <p:nvSpPr>
              <p:cNvPr id="11314" name="Rectangle 243"/>
              <p:cNvSpPr>
                <a:spLocks noChangeArrowheads="1"/>
              </p:cNvSpPr>
              <p:nvPr/>
            </p:nvSpPr>
            <p:spPr bwMode="auto">
              <a:xfrm>
                <a:off x="2544" y="3120"/>
                <a:ext cx="288" cy="480"/>
              </a:xfrm>
              <a:prstGeom prst="rect">
                <a:avLst/>
              </a:prstGeom>
              <a:solidFill>
                <a:schemeClr val="tx1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1315" name="Line 244"/>
              <p:cNvSpPr>
                <a:spLocks noChangeShapeType="1"/>
              </p:cNvSpPr>
              <p:nvPr/>
            </p:nvSpPr>
            <p:spPr bwMode="auto">
              <a:xfrm flipH="1">
                <a:off x="2544" y="3024"/>
                <a:ext cx="58" cy="9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16" name="Line 245"/>
              <p:cNvSpPr>
                <a:spLocks noChangeShapeType="1"/>
              </p:cNvSpPr>
              <p:nvPr/>
            </p:nvSpPr>
            <p:spPr bwMode="auto">
              <a:xfrm>
                <a:off x="2774" y="3024"/>
                <a:ext cx="58" cy="9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17" name="Line 246"/>
              <p:cNvSpPr>
                <a:spLocks noChangeShapeType="1"/>
              </p:cNvSpPr>
              <p:nvPr/>
            </p:nvSpPr>
            <p:spPr bwMode="auto">
              <a:xfrm>
                <a:off x="2602" y="3024"/>
                <a:ext cx="172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18" name="Line 247"/>
              <p:cNvSpPr>
                <a:spLocks noChangeShapeType="1"/>
              </p:cNvSpPr>
              <p:nvPr/>
            </p:nvSpPr>
            <p:spPr bwMode="auto">
              <a:xfrm>
                <a:off x="2544" y="3120"/>
                <a:ext cx="288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19" name="Line 248"/>
              <p:cNvSpPr>
                <a:spLocks noChangeShapeType="1"/>
              </p:cNvSpPr>
              <p:nvPr/>
            </p:nvSpPr>
            <p:spPr bwMode="auto">
              <a:xfrm flipV="1">
                <a:off x="2592" y="2784"/>
                <a:ext cx="96" cy="240"/>
              </a:xfrm>
              <a:prstGeom prst="line">
                <a:avLst/>
              </a:prstGeom>
              <a:noFill/>
              <a:ln w="28575">
                <a:solidFill>
                  <a:srgbClr val="33CC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20" name="Line 249"/>
              <p:cNvSpPr>
                <a:spLocks noChangeShapeType="1"/>
              </p:cNvSpPr>
              <p:nvPr/>
            </p:nvSpPr>
            <p:spPr bwMode="auto">
              <a:xfrm flipH="1" flipV="1">
                <a:off x="2688" y="2784"/>
                <a:ext cx="96" cy="240"/>
              </a:xfrm>
              <a:prstGeom prst="line">
                <a:avLst/>
              </a:prstGeom>
              <a:noFill/>
              <a:ln w="28575">
                <a:solidFill>
                  <a:srgbClr val="33CC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1304" name="Text Box 250"/>
            <p:cNvSpPr txBox="1">
              <a:spLocks noChangeArrowheads="1"/>
            </p:cNvSpPr>
            <p:nvPr/>
          </p:nvSpPr>
          <p:spPr bwMode="auto">
            <a:xfrm>
              <a:off x="3648" y="3542"/>
              <a:ext cx="2208" cy="442"/>
            </a:xfrm>
            <a:prstGeom prst="rect">
              <a:avLst/>
            </a:prstGeom>
            <a:solidFill>
              <a:srgbClr val="9966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altLang="en-US" sz="2000" b="1"/>
                <a:t>         </a:t>
              </a:r>
              <a:r>
                <a:rPr lang="en-US" altLang="en-US" b="1"/>
                <a:t>confocal microscope</a:t>
              </a:r>
              <a:endParaRPr lang="en-US" altLang="en-US" sz="2000" b="1"/>
            </a:p>
            <a:p>
              <a:r>
                <a:rPr lang="en-US" altLang="en-US" sz="2000" b="1"/>
                <a:t>          </a:t>
              </a:r>
            </a:p>
          </p:txBody>
        </p:sp>
        <p:grpSp>
          <p:nvGrpSpPr>
            <p:cNvPr id="11305" name="Group 251"/>
            <p:cNvGrpSpPr>
              <a:grpSpLocks/>
            </p:cNvGrpSpPr>
            <p:nvPr/>
          </p:nvGrpSpPr>
          <p:grpSpPr bwMode="auto">
            <a:xfrm>
              <a:off x="3648" y="1190"/>
              <a:ext cx="2160" cy="1488"/>
              <a:chOff x="2112" y="1200"/>
              <a:chExt cx="2160" cy="1488"/>
            </a:xfrm>
          </p:grpSpPr>
          <p:sp>
            <p:nvSpPr>
              <p:cNvPr id="11306" name="Rectangle 252"/>
              <p:cNvSpPr>
                <a:spLocks noChangeArrowheads="1"/>
              </p:cNvSpPr>
              <p:nvPr/>
            </p:nvSpPr>
            <p:spPr bwMode="auto">
              <a:xfrm>
                <a:off x="2112" y="2160"/>
                <a:ext cx="2160" cy="528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1307" name="Rectangle 253"/>
              <p:cNvSpPr>
                <a:spLocks noChangeArrowheads="1"/>
              </p:cNvSpPr>
              <p:nvPr/>
            </p:nvSpPr>
            <p:spPr bwMode="auto">
              <a:xfrm>
                <a:off x="2112" y="1200"/>
                <a:ext cx="2160" cy="192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1308" name="AutoShape 254"/>
              <p:cNvSpPr>
                <a:spLocks noChangeArrowheads="1"/>
              </p:cNvSpPr>
              <p:nvPr/>
            </p:nvSpPr>
            <p:spPr bwMode="auto">
              <a:xfrm>
                <a:off x="2256" y="1392"/>
                <a:ext cx="1872" cy="720"/>
              </a:xfrm>
              <a:prstGeom prst="roundRect">
                <a:avLst>
                  <a:gd name="adj" fmla="val 16667"/>
                </a:avLst>
              </a:prstGeom>
              <a:solidFill>
                <a:srgbClr val="008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1309" name="Text Box 255"/>
              <p:cNvSpPr txBox="1">
                <a:spLocks noChangeArrowheads="1"/>
              </p:cNvSpPr>
              <p:nvPr/>
            </p:nvSpPr>
            <p:spPr bwMode="auto">
              <a:xfrm>
                <a:off x="2513" y="1392"/>
                <a:ext cx="1423" cy="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r>
                  <a:rPr lang="en-US" altLang="en-US" sz="2000"/>
                  <a:t>water bladder</a:t>
                </a:r>
              </a:p>
            </p:txBody>
          </p:sp>
          <p:grpSp>
            <p:nvGrpSpPr>
              <p:cNvPr id="11310" name="Group 256"/>
              <p:cNvGrpSpPr>
                <a:grpSpLocks/>
              </p:cNvGrpSpPr>
              <p:nvPr/>
            </p:nvGrpSpPr>
            <p:grpSpPr bwMode="auto">
              <a:xfrm>
                <a:off x="2340" y="2241"/>
                <a:ext cx="1737" cy="447"/>
                <a:chOff x="1764" y="2208"/>
                <a:chExt cx="1737" cy="447"/>
              </a:xfrm>
            </p:grpSpPr>
            <p:graphicFrame>
              <p:nvGraphicFramePr>
                <p:cNvPr id="11267" name="Object 3"/>
                <p:cNvGraphicFramePr>
                  <a:graphicFrameLocks noChangeAspect="1"/>
                </p:cNvGraphicFramePr>
                <p:nvPr/>
              </p:nvGraphicFramePr>
              <p:xfrm>
                <a:off x="1764" y="2208"/>
                <a:ext cx="1737" cy="447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name="Visio" r:id="rId11" imgW="2769461" imgH="712281" progId="">
                        <p:embed/>
                      </p:oleObj>
                    </mc:Choice>
                    <mc:Fallback>
                      <p:oleObj name="Visio" r:id="rId11" imgW="2769461" imgH="712281" progId="">
                        <p:embed/>
                        <p:pic>
                          <p:nvPicPr>
                            <p:cNvPr id="11267" name="Object 3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764" y="2208"/>
                              <a:ext cx="1737" cy="447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chemeClr val="accent1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chemeClr val="tx1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chemeClr val="bg2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sp>
              <p:nvSpPr>
                <p:cNvPr id="11313" name="Text Box 258"/>
                <p:cNvSpPr txBox="1">
                  <a:spLocks noChangeArrowheads="1"/>
                </p:cNvSpPr>
                <p:nvPr/>
              </p:nvSpPr>
              <p:spPr bwMode="auto">
                <a:xfrm>
                  <a:off x="2112" y="2304"/>
                  <a:ext cx="1104" cy="23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r>
                    <a:rPr lang="en-US" altLang="en-US"/>
                    <a:t>excised tissue</a:t>
                  </a:r>
                </a:p>
              </p:txBody>
            </p:sp>
          </p:grpSp>
          <p:sp>
            <p:nvSpPr>
              <p:cNvPr id="11311" name="Rectangle 259"/>
              <p:cNvSpPr>
                <a:spLocks noChangeArrowheads="1"/>
              </p:cNvSpPr>
              <p:nvPr/>
            </p:nvSpPr>
            <p:spPr bwMode="auto">
              <a:xfrm>
                <a:off x="2112" y="1392"/>
                <a:ext cx="96" cy="768"/>
              </a:xfrm>
              <a:prstGeom prst="rect">
                <a:avLst/>
              </a:prstGeom>
              <a:solidFill>
                <a:schemeClr val="tx1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1312" name="Rectangle 260"/>
              <p:cNvSpPr>
                <a:spLocks noChangeArrowheads="1"/>
              </p:cNvSpPr>
              <p:nvPr/>
            </p:nvSpPr>
            <p:spPr bwMode="auto">
              <a:xfrm>
                <a:off x="4176" y="1392"/>
                <a:ext cx="96" cy="768"/>
              </a:xfrm>
              <a:prstGeom prst="rect">
                <a:avLst/>
              </a:prstGeom>
              <a:solidFill>
                <a:schemeClr val="tx1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endParaRPr lang="en-US" altLang="en-US"/>
              </a:p>
            </p:txBody>
          </p:sp>
        </p:grpSp>
      </p:grpSp>
      <p:grpSp>
        <p:nvGrpSpPr>
          <p:cNvPr id="16" name="Group 261"/>
          <p:cNvGrpSpPr>
            <a:grpSpLocks/>
          </p:cNvGrpSpPr>
          <p:nvPr/>
        </p:nvGrpSpPr>
        <p:grpSpPr bwMode="auto">
          <a:xfrm>
            <a:off x="228600" y="2362200"/>
            <a:ext cx="3429000" cy="1782763"/>
            <a:chOff x="0" y="2592"/>
            <a:chExt cx="2160" cy="1123"/>
          </a:xfrm>
        </p:grpSpPr>
        <p:sp>
          <p:nvSpPr>
            <p:cNvPr id="11295" name="Rectangle 262"/>
            <p:cNvSpPr>
              <a:spLocks noChangeArrowheads="1"/>
            </p:cNvSpPr>
            <p:nvPr/>
          </p:nvSpPr>
          <p:spPr bwMode="auto">
            <a:xfrm>
              <a:off x="0" y="2592"/>
              <a:ext cx="2160" cy="192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1296" name="AutoShape 263"/>
            <p:cNvSpPr>
              <a:spLocks noChangeArrowheads="1"/>
            </p:cNvSpPr>
            <p:nvPr/>
          </p:nvSpPr>
          <p:spPr bwMode="auto">
            <a:xfrm>
              <a:off x="144" y="2976"/>
              <a:ext cx="1872" cy="720"/>
            </a:xfrm>
            <a:prstGeom prst="roundRect">
              <a:avLst>
                <a:gd name="adj" fmla="val 16667"/>
              </a:avLst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1297" name="Text Box 264"/>
            <p:cNvSpPr txBox="1">
              <a:spLocks noChangeArrowheads="1"/>
            </p:cNvSpPr>
            <p:nvPr/>
          </p:nvSpPr>
          <p:spPr bwMode="auto">
            <a:xfrm>
              <a:off x="449" y="2928"/>
              <a:ext cx="1375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altLang="en-US"/>
                <a:t>water bladder</a:t>
              </a:r>
            </a:p>
          </p:txBody>
        </p:sp>
        <p:sp>
          <p:nvSpPr>
            <p:cNvPr id="11298" name="Rectangle 265"/>
            <p:cNvSpPr>
              <a:spLocks noChangeArrowheads="1"/>
            </p:cNvSpPr>
            <p:nvPr/>
          </p:nvSpPr>
          <p:spPr bwMode="auto">
            <a:xfrm>
              <a:off x="0" y="2784"/>
              <a:ext cx="96" cy="384"/>
            </a:xfrm>
            <a:prstGeom prst="rect">
              <a:avLst/>
            </a:prstGeom>
            <a:solidFill>
              <a:schemeClr val="tx1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1299" name="Rectangle 266"/>
            <p:cNvSpPr>
              <a:spLocks noChangeArrowheads="1"/>
            </p:cNvSpPr>
            <p:nvPr/>
          </p:nvSpPr>
          <p:spPr bwMode="auto">
            <a:xfrm>
              <a:off x="2064" y="2784"/>
              <a:ext cx="96" cy="384"/>
            </a:xfrm>
            <a:prstGeom prst="rect">
              <a:avLst/>
            </a:prstGeom>
            <a:solidFill>
              <a:schemeClr val="tx1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endParaRPr lang="en-US" altLang="en-US"/>
            </a:p>
          </p:txBody>
        </p:sp>
        <p:grpSp>
          <p:nvGrpSpPr>
            <p:cNvPr id="11300" name="Group 267"/>
            <p:cNvGrpSpPr>
              <a:grpSpLocks/>
            </p:cNvGrpSpPr>
            <p:nvPr/>
          </p:nvGrpSpPr>
          <p:grpSpPr bwMode="auto">
            <a:xfrm>
              <a:off x="240" y="3456"/>
              <a:ext cx="1695" cy="259"/>
              <a:chOff x="3328" y="3054"/>
              <a:chExt cx="1743" cy="231"/>
            </a:xfrm>
          </p:grpSpPr>
          <p:graphicFrame>
            <p:nvGraphicFramePr>
              <p:cNvPr id="11266" name="Object 2"/>
              <p:cNvGraphicFramePr>
                <a:graphicFrameLocks noChangeAspect="1"/>
              </p:cNvGraphicFramePr>
              <p:nvPr/>
            </p:nvGraphicFramePr>
            <p:xfrm>
              <a:off x="3328" y="3054"/>
              <a:ext cx="1743" cy="231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Visio" r:id="rId13" imgW="2767300" imgH="366949" progId="">
                      <p:embed/>
                    </p:oleObj>
                  </mc:Choice>
                  <mc:Fallback>
                    <p:oleObj name="Visio" r:id="rId13" imgW="2767300" imgH="366949" progId="">
                      <p:embed/>
                      <p:pic>
                        <p:nvPicPr>
                          <p:cNvPr id="11266" name="Object 2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0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328" y="3054"/>
                            <a:ext cx="1743" cy="231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11302" name="Text Box 269"/>
              <p:cNvSpPr txBox="1">
                <a:spLocks noChangeArrowheads="1"/>
              </p:cNvSpPr>
              <p:nvPr/>
            </p:nvSpPr>
            <p:spPr bwMode="auto">
              <a:xfrm>
                <a:off x="3648" y="3072"/>
                <a:ext cx="1104" cy="2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r>
                  <a:rPr lang="en-US" altLang="en-US"/>
                  <a:t>excised tissue</a:t>
                </a:r>
              </a:p>
            </p:txBody>
          </p:sp>
        </p:grpSp>
        <p:sp>
          <p:nvSpPr>
            <p:cNvPr id="11301" name="Rectangle 270"/>
            <p:cNvSpPr>
              <a:spLocks noChangeArrowheads="1"/>
            </p:cNvSpPr>
            <p:nvPr/>
          </p:nvSpPr>
          <p:spPr bwMode="auto">
            <a:xfrm>
              <a:off x="0" y="3168"/>
              <a:ext cx="2160" cy="528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endParaRPr lang="en-US" altLang="en-US"/>
            </a:p>
          </p:txBody>
        </p:sp>
      </p:grpSp>
      <p:grpSp>
        <p:nvGrpSpPr>
          <p:cNvPr id="18" name="Group 12"/>
          <p:cNvGrpSpPr>
            <a:grpSpLocks/>
          </p:cNvGrpSpPr>
          <p:nvPr/>
        </p:nvGrpSpPr>
        <p:grpSpPr bwMode="auto">
          <a:xfrm>
            <a:off x="457200" y="1676400"/>
            <a:ext cx="4953000" cy="4572000"/>
            <a:chOff x="2448" y="2412"/>
            <a:chExt cx="2544" cy="1908"/>
          </a:xfrm>
        </p:grpSpPr>
        <p:pic>
          <p:nvPicPr>
            <p:cNvPr id="11287" name="Picture 13" descr="P1000350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48" y="2412"/>
              <a:ext cx="2544" cy="19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288" name="Text Box 7"/>
            <p:cNvSpPr txBox="1">
              <a:spLocks noChangeArrowheads="1"/>
            </p:cNvSpPr>
            <p:nvPr/>
          </p:nvSpPr>
          <p:spPr bwMode="auto">
            <a:xfrm>
              <a:off x="2448" y="3936"/>
              <a:ext cx="2544" cy="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altLang="en-US">
                  <a:solidFill>
                    <a:srgbClr val="FF9900"/>
                  </a:solidFill>
                </a:rPr>
                <a:t>View from the bottom of the Tissue Fixture</a:t>
              </a:r>
            </a:p>
          </p:txBody>
        </p:sp>
        <p:sp>
          <p:nvSpPr>
            <p:cNvPr id="11289" name="Text Box 7"/>
            <p:cNvSpPr txBox="1">
              <a:spLocks noChangeArrowheads="1"/>
            </p:cNvSpPr>
            <p:nvPr/>
          </p:nvSpPr>
          <p:spPr bwMode="auto">
            <a:xfrm>
              <a:off x="2448" y="3264"/>
              <a:ext cx="1008" cy="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altLang="en-US">
                  <a:solidFill>
                    <a:srgbClr val="FF9900"/>
                  </a:solidFill>
                </a:rPr>
                <a:t>pressed tissue</a:t>
              </a:r>
            </a:p>
          </p:txBody>
        </p:sp>
        <p:sp>
          <p:nvSpPr>
            <p:cNvPr id="11290" name="Line 11"/>
            <p:cNvSpPr>
              <a:spLocks noChangeShapeType="1"/>
            </p:cNvSpPr>
            <p:nvPr/>
          </p:nvSpPr>
          <p:spPr bwMode="auto">
            <a:xfrm>
              <a:off x="3072" y="3456"/>
              <a:ext cx="672" cy="0"/>
            </a:xfrm>
            <a:prstGeom prst="line">
              <a:avLst/>
            </a:prstGeom>
            <a:noFill/>
            <a:ln w="19050">
              <a:solidFill>
                <a:srgbClr val="FF99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291" name="Text Box 7"/>
            <p:cNvSpPr txBox="1">
              <a:spLocks noChangeArrowheads="1"/>
            </p:cNvSpPr>
            <p:nvPr/>
          </p:nvSpPr>
          <p:spPr bwMode="auto">
            <a:xfrm>
              <a:off x="2496" y="2448"/>
              <a:ext cx="1008" cy="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altLang="en-US">
                  <a:solidFill>
                    <a:srgbClr val="FF9900"/>
                  </a:solidFill>
                </a:rPr>
                <a:t>glass window</a:t>
              </a:r>
            </a:p>
          </p:txBody>
        </p:sp>
        <p:sp>
          <p:nvSpPr>
            <p:cNvPr id="11292" name="Line 11"/>
            <p:cNvSpPr>
              <a:spLocks noChangeShapeType="1"/>
            </p:cNvSpPr>
            <p:nvPr/>
          </p:nvSpPr>
          <p:spPr bwMode="auto">
            <a:xfrm>
              <a:off x="2784" y="2640"/>
              <a:ext cx="192" cy="192"/>
            </a:xfrm>
            <a:prstGeom prst="line">
              <a:avLst/>
            </a:prstGeom>
            <a:noFill/>
            <a:ln w="19050">
              <a:solidFill>
                <a:srgbClr val="FF99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293" name="Text Box 7"/>
            <p:cNvSpPr txBox="1">
              <a:spLocks noChangeArrowheads="1"/>
            </p:cNvSpPr>
            <p:nvPr/>
          </p:nvSpPr>
          <p:spPr bwMode="auto">
            <a:xfrm>
              <a:off x="4320" y="2448"/>
              <a:ext cx="624" cy="2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altLang="en-US">
                  <a:solidFill>
                    <a:srgbClr val="FF9900"/>
                  </a:solidFill>
                </a:rPr>
                <a:t>water bladder</a:t>
              </a:r>
            </a:p>
          </p:txBody>
        </p:sp>
        <p:sp>
          <p:nvSpPr>
            <p:cNvPr id="11294" name="Line 11"/>
            <p:cNvSpPr>
              <a:spLocks noChangeShapeType="1"/>
            </p:cNvSpPr>
            <p:nvPr/>
          </p:nvSpPr>
          <p:spPr bwMode="auto">
            <a:xfrm flipH="1">
              <a:off x="4176" y="2832"/>
              <a:ext cx="336" cy="240"/>
            </a:xfrm>
            <a:prstGeom prst="line">
              <a:avLst/>
            </a:prstGeom>
            <a:noFill/>
            <a:ln w="19050">
              <a:solidFill>
                <a:srgbClr val="FF99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9" name="Group 279"/>
          <p:cNvGrpSpPr>
            <a:grpSpLocks/>
          </p:cNvGrpSpPr>
          <p:nvPr/>
        </p:nvGrpSpPr>
        <p:grpSpPr bwMode="auto">
          <a:xfrm>
            <a:off x="5334000" y="3962400"/>
            <a:ext cx="3810000" cy="2819400"/>
            <a:chOff x="4080" y="2544"/>
            <a:chExt cx="2400" cy="1776"/>
          </a:xfrm>
        </p:grpSpPr>
        <p:pic>
          <p:nvPicPr>
            <p:cNvPr id="11283" name="Picture 25" descr="P1000345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34" y="2544"/>
              <a:ext cx="2346" cy="17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284" name="Text Box 7"/>
            <p:cNvSpPr txBox="1">
              <a:spLocks noChangeArrowheads="1"/>
            </p:cNvSpPr>
            <p:nvPr/>
          </p:nvSpPr>
          <p:spPr bwMode="auto">
            <a:xfrm>
              <a:off x="4188" y="4019"/>
              <a:ext cx="2274" cy="2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altLang="en-US">
                  <a:solidFill>
                    <a:srgbClr val="FF9900"/>
                  </a:solidFill>
                </a:rPr>
                <a:t>Tissue Fixture on the stage</a:t>
              </a:r>
            </a:p>
          </p:txBody>
        </p:sp>
        <p:sp>
          <p:nvSpPr>
            <p:cNvPr id="11285" name="Text Box 7"/>
            <p:cNvSpPr txBox="1">
              <a:spLocks noChangeArrowheads="1"/>
            </p:cNvSpPr>
            <p:nvPr/>
          </p:nvSpPr>
          <p:spPr bwMode="auto">
            <a:xfrm>
              <a:off x="4080" y="3036"/>
              <a:ext cx="704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altLang="en-US">
                  <a:solidFill>
                    <a:srgbClr val="FF9900"/>
                  </a:solidFill>
                </a:rPr>
                <a:t>water bladder</a:t>
              </a:r>
            </a:p>
          </p:txBody>
        </p:sp>
        <p:sp>
          <p:nvSpPr>
            <p:cNvPr id="11286" name="Line 11"/>
            <p:cNvSpPr>
              <a:spLocks noChangeShapeType="1"/>
            </p:cNvSpPr>
            <p:nvPr/>
          </p:nvSpPr>
          <p:spPr bwMode="auto">
            <a:xfrm>
              <a:off x="4567" y="3254"/>
              <a:ext cx="812" cy="55"/>
            </a:xfrm>
            <a:prstGeom prst="line">
              <a:avLst/>
            </a:prstGeom>
            <a:noFill/>
            <a:ln w="19050">
              <a:solidFill>
                <a:srgbClr val="FF99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3" presetID="42" presetClass="path" presetSubtype="0" repeatCount="3000" accel="50000" decel="50000" fill="remove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3.33333E-6 -3.33333E-6 L -3.33333E-6 0.06667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443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3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 nodeType="clickPar">
                      <p:stCondLst>
                        <p:cond delay="indefinite"/>
                      </p:stCondLst>
                      <p:childTnLst>
                        <p:par>
                          <p:cTn id="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-1.11111E-6 L -0.14583 0.00347 " pathEditMode="relative" rAng="0" ptsTypes="AA">
                                      <p:cBhvr>
                                        <p:cTn id="7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92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0" presetID="63" presetClass="path" presetSubtype="0" repeatCount="3000" accel="50000" decel="5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17 0.00347 L 0.28333 0.00694 " pathEditMode="relative" rAng="0" ptsTypes="AA">
                                      <p:cBhvr>
                                        <p:cTn id="8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375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 nodeType="clickPar">
                      <p:stCondLst>
                        <p:cond delay="indefinite"/>
                      </p:stCondLst>
                      <p:childTnLst>
                        <p:par>
                          <p:cTn id="8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4" presetID="53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442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442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442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53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53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53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53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53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309" grpId="0" animBg="1"/>
      <p:bldP spid="44309" grpId="1" animBg="1"/>
      <p:bldP spid="44242" grpId="0" animBg="1"/>
      <p:bldP spid="44242" grpId="1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16" descr="Reduced to 15 percent_cntrst_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391400" cy="685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5" name="Rectangle 3"/>
          <p:cNvSpPr>
            <a:spLocks noChangeArrowheads="1"/>
          </p:cNvSpPr>
          <p:nvPr/>
        </p:nvSpPr>
        <p:spPr bwMode="auto">
          <a:xfrm>
            <a:off x="7467600" y="1828800"/>
            <a:ext cx="1547813" cy="78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en-US" altLang="en-US" baseline="30000"/>
          </a:p>
          <a:p>
            <a:pPr>
              <a:spcBef>
                <a:spcPct val="20000"/>
              </a:spcBef>
              <a:spcAft>
                <a:spcPts val="1200"/>
              </a:spcAft>
              <a:buClr>
                <a:schemeClr val="tx1"/>
              </a:buClr>
              <a:buSzPts val="2400"/>
            </a:pPr>
            <a:r>
              <a:rPr lang="en-US" altLang="en-US" sz="2800"/>
              <a:t>53 strips</a:t>
            </a:r>
          </a:p>
        </p:txBody>
      </p:sp>
      <p:sp>
        <p:nvSpPr>
          <p:cNvPr id="33796" name="Rectangle 3"/>
          <p:cNvSpPr>
            <a:spLocks noChangeArrowheads="1"/>
          </p:cNvSpPr>
          <p:nvPr/>
        </p:nvSpPr>
        <p:spPr bwMode="auto">
          <a:xfrm>
            <a:off x="7620000" y="0"/>
            <a:ext cx="1524000" cy="1398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20000"/>
              </a:spcBef>
              <a:spcAft>
                <a:spcPts val="1200"/>
              </a:spcAft>
              <a:buClr>
                <a:schemeClr val="tx1"/>
              </a:buClr>
              <a:buSzPts val="2400"/>
            </a:pPr>
            <a:r>
              <a:rPr lang="en-US" altLang="en-US">
                <a:solidFill>
                  <a:srgbClr val="FF0000"/>
                </a:solidFill>
              </a:rPr>
              <a:t>fluorescence mosaic</a:t>
            </a:r>
          </a:p>
          <a:p>
            <a:pPr>
              <a:spcBef>
                <a:spcPct val="20000"/>
              </a:spcBef>
              <a:spcAft>
                <a:spcPts val="1200"/>
              </a:spcAft>
              <a:buClr>
                <a:schemeClr val="tx1"/>
              </a:buClr>
              <a:buSzPts val="2400"/>
            </a:pPr>
            <a:r>
              <a:rPr lang="en-US" altLang="en-US">
                <a:solidFill>
                  <a:srgbClr val="FF0000"/>
                </a:solidFill>
              </a:rPr>
              <a:t>excised breast tissue</a:t>
            </a:r>
          </a:p>
        </p:txBody>
      </p:sp>
      <p:sp>
        <p:nvSpPr>
          <p:cNvPr id="33797" name="Rectangle 3"/>
          <p:cNvSpPr>
            <a:spLocks noChangeArrowheads="1"/>
          </p:cNvSpPr>
          <p:nvPr/>
        </p:nvSpPr>
        <p:spPr bwMode="auto">
          <a:xfrm>
            <a:off x="7291388" y="3276600"/>
            <a:ext cx="1852612" cy="187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en-US" altLang="en-US" sz="2000" baseline="30000"/>
          </a:p>
          <a:p>
            <a:pPr>
              <a:spcBef>
                <a:spcPct val="20000"/>
              </a:spcBef>
              <a:spcAft>
                <a:spcPts val="1200"/>
              </a:spcAft>
              <a:buClr>
                <a:schemeClr val="tx1"/>
              </a:buClr>
              <a:buSzPts val="2400"/>
            </a:pPr>
            <a:r>
              <a:rPr lang="en-US" altLang="en-US" sz="2000"/>
              <a:t>stained in    0.6 mM of acridine orange for 60 sec</a:t>
            </a:r>
          </a:p>
        </p:txBody>
      </p:sp>
      <p:sp>
        <p:nvSpPr>
          <p:cNvPr id="33798" name="Line 14"/>
          <p:cNvSpPr>
            <a:spLocks noChangeShapeType="1"/>
          </p:cNvSpPr>
          <p:nvPr/>
        </p:nvSpPr>
        <p:spPr bwMode="auto">
          <a:xfrm>
            <a:off x="7315200" y="76200"/>
            <a:ext cx="0" cy="5715000"/>
          </a:xfrm>
          <a:prstGeom prst="line">
            <a:avLst/>
          </a:prstGeom>
          <a:noFill/>
          <a:ln w="28575">
            <a:solidFill>
              <a:srgbClr val="FFCC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799" name="Line 17"/>
          <p:cNvSpPr>
            <a:spLocks noChangeShapeType="1"/>
          </p:cNvSpPr>
          <p:nvPr/>
        </p:nvSpPr>
        <p:spPr bwMode="auto">
          <a:xfrm>
            <a:off x="0" y="76200"/>
            <a:ext cx="7315200" cy="0"/>
          </a:xfrm>
          <a:prstGeom prst="line">
            <a:avLst/>
          </a:prstGeom>
          <a:noFill/>
          <a:ln w="28575">
            <a:solidFill>
              <a:srgbClr val="FFCC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800" name="TextBox 6"/>
          <p:cNvSpPr txBox="1">
            <a:spLocks noChangeArrowheads="1"/>
          </p:cNvSpPr>
          <p:nvPr/>
        </p:nvSpPr>
        <p:spPr bwMode="auto">
          <a:xfrm>
            <a:off x="2438400" y="0"/>
            <a:ext cx="838200" cy="36671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>
                <a:solidFill>
                  <a:srgbClr val="FFC000"/>
                </a:solidFill>
              </a:rPr>
              <a:t>21mm</a:t>
            </a:r>
          </a:p>
        </p:txBody>
      </p:sp>
      <p:sp>
        <p:nvSpPr>
          <p:cNvPr id="33801" name="TextBox 8"/>
          <p:cNvSpPr txBox="1">
            <a:spLocks noChangeArrowheads="1"/>
          </p:cNvSpPr>
          <p:nvPr/>
        </p:nvSpPr>
        <p:spPr bwMode="auto">
          <a:xfrm rot="-5400000">
            <a:off x="6674644" y="3321844"/>
            <a:ext cx="1066800" cy="366712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>
                <a:solidFill>
                  <a:srgbClr val="FFC000"/>
                </a:solidFill>
              </a:rPr>
              <a:t>16 mm</a:t>
            </a: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5486400" y="2209800"/>
            <a:ext cx="838200" cy="685800"/>
          </a:xfrm>
          <a:prstGeom prst="rect">
            <a:avLst/>
          </a:prstGeom>
          <a:noFill/>
          <a:ln w="28575" algn="ctr">
            <a:solidFill>
              <a:srgbClr val="FFC000"/>
            </a:solidFill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endParaRPr lang="en-US">
              <a:solidFill>
                <a:schemeClr val="lt1"/>
              </a:solidFill>
              <a:latin typeface="+mn-lt"/>
            </a:endParaRPr>
          </a:p>
        </p:txBody>
      </p:sp>
      <p:sp>
        <p:nvSpPr>
          <p:cNvPr id="33803" name="Line 16"/>
          <p:cNvSpPr>
            <a:spLocks noChangeShapeType="1"/>
          </p:cNvSpPr>
          <p:nvPr/>
        </p:nvSpPr>
        <p:spPr bwMode="auto">
          <a:xfrm flipV="1">
            <a:off x="2209800" y="1524000"/>
            <a:ext cx="228600" cy="76200"/>
          </a:xfrm>
          <a:prstGeom prst="line">
            <a:avLst/>
          </a:prstGeom>
          <a:noFill/>
          <a:ln w="28575">
            <a:solidFill>
              <a:srgbClr val="FFCC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804" name="Line 17"/>
          <p:cNvSpPr>
            <a:spLocks noChangeShapeType="1"/>
          </p:cNvSpPr>
          <p:nvPr/>
        </p:nvSpPr>
        <p:spPr bwMode="auto">
          <a:xfrm flipV="1">
            <a:off x="2362200" y="1600200"/>
            <a:ext cx="228600" cy="76200"/>
          </a:xfrm>
          <a:prstGeom prst="line">
            <a:avLst/>
          </a:prstGeom>
          <a:noFill/>
          <a:ln w="28575">
            <a:solidFill>
              <a:srgbClr val="FFCC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805" name="Line 18"/>
          <p:cNvSpPr>
            <a:spLocks noChangeShapeType="1"/>
          </p:cNvSpPr>
          <p:nvPr/>
        </p:nvSpPr>
        <p:spPr bwMode="auto">
          <a:xfrm flipV="1">
            <a:off x="2590800" y="1676400"/>
            <a:ext cx="228600" cy="76200"/>
          </a:xfrm>
          <a:prstGeom prst="line">
            <a:avLst/>
          </a:prstGeom>
          <a:noFill/>
          <a:ln w="28575">
            <a:solidFill>
              <a:srgbClr val="FFCC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806" name="Text Box 19"/>
          <p:cNvSpPr txBox="1">
            <a:spLocks noChangeArrowheads="1"/>
          </p:cNvSpPr>
          <p:nvPr/>
        </p:nvSpPr>
        <p:spPr bwMode="auto">
          <a:xfrm>
            <a:off x="1136650" y="1143000"/>
            <a:ext cx="15303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>
                <a:solidFill>
                  <a:srgbClr val="FFCC00"/>
                </a:solidFill>
              </a:rPr>
              <a:t>fibrous tissue</a:t>
            </a:r>
          </a:p>
          <a:p>
            <a:r>
              <a:rPr lang="en-US" altLang="en-US">
                <a:solidFill>
                  <a:srgbClr val="FFCC00"/>
                </a:solidFill>
              </a:rPr>
              <a:t>(stroma)</a:t>
            </a:r>
          </a:p>
        </p:txBody>
      </p:sp>
      <p:sp>
        <p:nvSpPr>
          <p:cNvPr id="33807" name="Text Box 20"/>
          <p:cNvSpPr txBox="1">
            <a:spLocks noChangeArrowheads="1"/>
          </p:cNvSpPr>
          <p:nvPr/>
        </p:nvSpPr>
        <p:spPr bwMode="auto">
          <a:xfrm>
            <a:off x="1524000" y="3124200"/>
            <a:ext cx="16065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>
                <a:solidFill>
                  <a:srgbClr val="FFCC00"/>
                </a:solidFill>
              </a:rPr>
              <a:t>breast lobules</a:t>
            </a:r>
          </a:p>
        </p:txBody>
      </p:sp>
      <p:sp>
        <p:nvSpPr>
          <p:cNvPr id="33808" name="Text Box 21"/>
          <p:cNvSpPr txBox="1">
            <a:spLocks noChangeArrowheads="1"/>
          </p:cNvSpPr>
          <p:nvPr/>
        </p:nvSpPr>
        <p:spPr bwMode="auto">
          <a:xfrm>
            <a:off x="5181600" y="3200400"/>
            <a:ext cx="9588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>
                <a:solidFill>
                  <a:srgbClr val="FFCC00"/>
                </a:solidFill>
              </a:rPr>
              <a:t>fat cells</a:t>
            </a:r>
          </a:p>
        </p:txBody>
      </p:sp>
      <p:sp>
        <p:nvSpPr>
          <p:cNvPr id="33809" name="Line 22"/>
          <p:cNvSpPr>
            <a:spLocks noChangeShapeType="1"/>
          </p:cNvSpPr>
          <p:nvPr/>
        </p:nvSpPr>
        <p:spPr bwMode="auto">
          <a:xfrm flipV="1">
            <a:off x="6019800" y="3505200"/>
            <a:ext cx="228600" cy="76200"/>
          </a:xfrm>
          <a:prstGeom prst="line">
            <a:avLst/>
          </a:prstGeom>
          <a:noFill/>
          <a:ln w="28575">
            <a:solidFill>
              <a:srgbClr val="FFCC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810" name="Line 23"/>
          <p:cNvSpPr>
            <a:spLocks noChangeShapeType="1"/>
          </p:cNvSpPr>
          <p:nvPr/>
        </p:nvSpPr>
        <p:spPr bwMode="auto">
          <a:xfrm flipV="1">
            <a:off x="5943600" y="3200400"/>
            <a:ext cx="228600" cy="76200"/>
          </a:xfrm>
          <a:prstGeom prst="line">
            <a:avLst/>
          </a:prstGeom>
          <a:noFill/>
          <a:ln w="28575">
            <a:solidFill>
              <a:srgbClr val="FFCC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811" name="Line 24"/>
          <p:cNvSpPr>
            <a:spLocks noChangeShapeType="1"/>
          </p:cNvSpPr>
          <p:nvPr/>
        </p:nvSpPr>
        <p:spPr bwMode="auto">
          <a:xfrm flipV="1">
            <a:off x="2590800" y="3048000"/>
            <a:ext cx="228600" cy="152400"/>
          </a:xfrm>
          <a:prstGeom prst="line">
            <a:avLst/>
          </a:prstGeom>
          <a:noFill/>
          <a:ln w="28575">
            <a:solidFill>
              <a:srgbClr val="FFCC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812" name="Line 25"/>
          <p:cNvSpPr>
            <a:spLocks noChangeShapeType="1"/>
          </p:cNvSpPr>
          <p:nvPr/>
        </p:nvSpPr>
        <p:spPr bwMode="auto">
          <a:xfrm flipV="1">
            <a:off x="2133600" y="2971800"/>
            <a:ext cx="228600" cy="76200"/>
          </a:xfrm>
          <a:prstGeom prst="line">
            <a:avLst/>
          </a:prstGeom>
          <a:noFill/>
          <a:ln w="28575">
            <a:solidFill>
              <a:srgbClr val="FFCC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813" name="Line 26"/>
          <p:cNvSpPr>
            <a:spLocks noChangeShapeType="1"/>
          </p:cNvSpPr>
          <p:nvPr/>
        </p:nvSpPr>
        <p:spPr bwMode="auto">
          <a:xfrm flipV="1">
            <a:off x="1295400" y="3352800"/>
            <a:ext cx="228600" cy="76200"/>
          </a:xfrm>
          <a:prstGeom prst="line">
            <a:avLst/>
          </a:prstGeom>
          <a:noFill/>
          <a:ln w="28575">
            <a:solidFill>
              <a:srgbClr val="FFCC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814" name="Text Box 27"/>
          <p:cNvSpPr txBox="1">
            <a:spLocks noChangeArrowheads="1"/>
          </p:cNvSpPr>
          <p:nvPr/>
        </p:nvSpPr>
        <p:spPr bwMode="auto">
          <a:xfrm>
            <a:off x="4343400" y="914400"/>
            <a:ext cx="7302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>
                <a:solidFill>
                  <a:srgbClr val="FFCC00"/>
                </a:solidFill>
              </a:rPr>
              <a:t>ducts</a:t>
            </a:r>
          </a:p>
        </p:txBody>
      </p:sp>
      <p:sp>
        <p:nvSpPr>
          <p:cNvPr id="33815" name="Text Box 28"/>
          <p:cNvSpPr txBox="1">
            <a:spLocks noChangeArrowheads="1"/>
          </p:cNvSpPr>
          <p:nvPr/>
        </p:nvSpPr>
        <p:spPr bwMode="auto">
          <a:xfrm>
            <a:off x="6477000" y="2667000"/>
            <a:ext cx="7302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>
                <a:solidFill>
                  <a:srgbClr val="FFCC00"/>
                </a:solidFill>
              </a:rPr>
              <a:t>ducts</a:t>
            </a:r>
          </a:p>
        </p:txBody>
      </p:sp>
      <p:sp>
        <p:nvSpPr>
          <p:cNvPr id="33816" name="Line 29"/>
          <p:cNvSpPr>
            <a:spLocks noChangeShapeType="1"/>
          </p:cNvSpPr>
          <p:nvPr/>
        </p:nvSpPr>
        <p:spPr bwMode="auto">
          <a:xfrm flipV="1">
            <a:off x="4953000" y="1219200"/>
            <a:ext cx="228600" cy="76200"/>
          </a:xfrm>
          <a:prstGeom prst="line">
            <a:avLst/>
          </a:prstGeom>
          <a:noFill/>
          <a:ln w="28575">
            <a:solidFill>
              <a:srgbClr val="FFCC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817" name="Line 30"/>
          <p:cNvSpPr>
            <a:spLocks noChangeShapeType="1"/>
          </p:cNvSpPr>
          <p:nvPr/>
        </p:nvSpPr>
        <p:spPr bwMode="auto">
          <a:xfrm flipV="1">
            <a:off x="5029200" y="838200"/>
            <a:ext cx="228600" cy="76200"/>
          </a:xfrm>
          <a:prstGeom prst="line">
            <a:avLst/>
          </a:prstGeom>
          <a:noFill/>
          <a:ln w="28575">
            <a:solidFill>
              <a:srgbClr val="FFCC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818" name="Line 31"/>
          <p:cNvSpPr>
            <a:spLocks noChangeShapeType="1"/>
          </p:cNvSpPr>
          <p:nvPr/>
        </p:nvSpPr>
        <p:spPr bwMode="auto">
          <a:xfrm flipH="1">
            <a:off x="6324600" y="2971800"/>
            <a:ext cx="228600" cy="0"/>
          </a:xfrm>
          <a:prstGeom prst="line">
            <a:avLst/>
          </a:prstGeom>
          <a:noFill/>
          <a:ln w="28575">
            <a:solidFill>
              <a:srgbClr val="FFCC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819" name="Line 32"/>
          <p:cNvSpPr>
            <a:spLocks noChangeShapeType="1"/>
          </p:cNvSpPr>
          <p:nvPr/>
        </p:nvSpPr>
        <p:spPr bwMode="auto">
          <a:xfrm flipH="1">
            <a:off x="6400800" y="2819400"/>
            <a:ext cx="152400" cy="76200"/>
          </a:xfrm>
          <a:prstGeom prst="line">
            <a:avLst/>
          </a:prstGeom>
          <a:noFill/>
          <a:ln w="28575">
            <a:solidFill>
              <a:srgbClr val="FFCC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3" name="Group 11"/>
          <p:cNvGrpSpPr>
            <a:grpSpLocks/>
          </p:cNvGrpSpPr>
          <p:nvPr/>
        </p:nvGrpSpPr>
        <p:grpSpPr bwMode="auto">
          <a:xfrm>
            <a:off x="990600" y="228600"/>
            <a:ext cx="6858000" cy="6629400"/>
            <a:chOff x="3792" y="1056"/>
            <a:chExt cx="3168" cy="2603"/>
          </a:xfrm>
        </p:grpSpPr>
        <p:pic>
          <p:nvPicPr>
            <p:cNvPr id="33821" name="Picture 8" descr="zoom_6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2" y="1056"/>
              <a:ext cx="3167" cy="26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Rectangle 4"/>
            <p:cNvSpPr/>
            <p:nvPr/>
          </p:nvSpPr>
          <p:spPr>
            <a:xfrm>
              <a:off x="3792" y="1056"/>
              <a:ext cx="3168" cy="2592"/>
            </a:xfrm>
            <a:prstGeom prst="rect">
              <a:avLst/>
            </a:prstGeom>
            <a:noFill/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3823" name="Rectangle 6"/>
            <p:cNvSpPr>
              <a:spLocks noChangeArrowheads="1"/>
            </p:cNvSpPr>
            <p:nvPr/>
          </p:nvSpPr>
          <p:spPr bwMode="auto">
            <a:xfrm>
              <a:off x="3888" y="1200"/>
              <a:ext cx="152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altLang="en-US">
                  <a:solidFill>
                    <a:srgbClr val="FFCC00"/>
                  </a:solidFill>
                </a:rPr>
                <a:t>Breast Fibroadenoma in lobule</a:t>
              </a:r>
            </a:p>
          </p:txBody>
        </p:sp>
      </p:grp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401762"/>
          </a:xfrm>
        </p:spPr>
        <p:txBody>
          <a:bodyPr/>
          <a:lstStyle/>
          <a:p>
            <a:r>
              <a:rPr lang="en-US" altLang="en-US" sz="2400">
                <a:solidFill>
                  <a:srgbClr val="FF9900"/>
                </a:solidFill>
              </a:rPr>
              <a:t>Breast Fibroadenoma</a:t>
            </a:r>
            <a:r>
              <a:rPr lang="en-US" altLang="en-US" sz="2800"/>
              <a:t> – </a:t>
            </a:r>
            <a:br>
              <a:rPr lang="en-US" altLang="en-US" sz="2800"/>
            </a:br>
            <a:r>
              <a:rPr lang="en-US" altLang="en-US" sz="2400"/>
              <a:t>ducts (black and yellow arrows) are compressed due to excess fibrous tissue surrounding them (stroma)</a:t>
            </a:r>
          </a:p>
        </p:txBody>
      </p:sp>
      <p:pic>
        <p:nvPicPr>
          <p:cNvPr id="34819" name="Content Placeholder 3" descr="071212 B fibroadenoma 4x.TIF"/>
          <p:cNvPicPr>
            <a:picLocks noGrp="1" noChangeAspect="1"/>
          </p:cNvPicPr>
          <p:nvPr>
            <p:ph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438400"/>
            <a:ext cx="4343400" cy="3257550"/>
          </a:xfrm>
          <a:noFill/>
        </p:spPr>
      </p:pic>
      <p:pic>
        <p:nvPicPr>
          <p:cNvPr id="34820" name="Picture 4" descr="zoom_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9788" y="2133600"/>
            <a:ext cx="4494212" cy="3694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1" name="Rectangle 3"/>
          <p:cNvSpPr>
            <a:spLocks noChangeArrowheads="1"/>
          </p:cNvSpPr>
          <p:nvPr/>
        </p:nvSpPr>
        <p:spPr bwMode="auto">
          <a:xfrm>
            <a:off x="838200" y="5715000"/>
            <a:ext cx="2690813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 sz="2400"/>
              <a:t>Histopathology </a:t>
            </a:r>
          </a:p>
          <a:p>
            <a:r>
              <a:rPr lang="en-US" altLang="en-US" sz="2400"/>
              <a:t>4x view</a:t>
            </a:r>
          </a:p>
        </p:txBody>
      </p:sp>
      <p:sp>
        <p:nvSpPr>
          <p:cNvPr id="5" name="Rectangle 4"/>
          <p:cNvSpPr/>
          <p:nvPr/>
        </p:nvSpPr>
        <p:spPr>
          <a:xfrm>
            <a:off x="4648200" y="2133600"/>
            <a:ext cx="4495800" cy="3657600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sp>
        <p:nvSpPr>
          <p:cNvPr id="34823" name="Line 7"/>
          <p:cNvSpPr>
            <a:spLocks noChangeShapeType="1"/>
          </p:cNvSpPr>
          <p:nvPr/>
        </p:nvSpPr>
        <p:spPr bwMode="auto">
          <a:xfrm flipV="1">
            <a:off x="1447800" y="5257800"/>
            <a:ext cx="76200" cy="4572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824" name="Line 8"/>
          <p:cNvSpPr>
            <a:spLocks noChangeShapeType="1"/>
          </p:cNvSpPr>
          <p:nvPr/>
        </p:nvSpPr>
        <p:spPr bwMode="auto">
          <a:xfrm flipV="1">
            <a:off x="6172200" y="5029200"/>
            <a:ext cx="0" cy="304800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825" name="Line 9"/>
          <p:cNvSpPr>
            <a:spLocks noChangeShapeType="1"/>
          </p:cNvSpPr>
          <p:nvPr/>
        </p:nvSpPr>
        <p:spPr bwMode="auto">
          <a:xfrm flipV="1">
            <a:off x="1905000" y="4876800"/>
            <a:ext cx="0" cy="3048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826" name="Line 10"/>
          <p:cNvSpPr>
            <a:spLocks noChangeShapeType="1"/>
          </p:cNvSpPr>
          <p:nvPr/>
        </p:nvSpPr>
        <p:spPr bwMode="auto">
          <a:xfrm flipV="1">
            <a:off x="2438400" y="3200400"/>
            <a:ext cx="0" cy="3810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827" name="Line 11"/>
          <p:cNvSpPr>
            <a:spLocks noChangeShapeType="1"/>
          </p:cNvSpPr>
          <p:nvPr/>
        </p:nvSpPr>
        <p:spPr bwMode="auto">
          <a:xfrm flipV="1">
            <a:off x="6400800" y="4038600"/>
            <a:ext cx="0" cy="381000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828" name="Line 12"/>
          <p:cNvSpPr>
            <a:spLocks noChangeShapeType="1"/>
          </p:cNvSpPr>
          <p:nvPr/>
        </p:nvSpPr>
        <p:spPr bwMode="auto">
          <a:xfrm flipV="1">
            <a:off x="6934200" y="4114800"/>
            <a:ext cx="0" cy="381000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829" name="Text Box 13"/>
          <p:cNvSpPr txBox="1">
            <a:spLocks noChangeArrowheads="1"/>
          </p:cNvSpPr>
          <p:nvPr/>
        </p:nvSpPr>
        <p:spPr bwMode="auto">
          <a:xfrm>
            <a:off x="4800600" y="2209800"/>
            <a:ext cx="1752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>
                <a:solidFill>
                  <a:srgbClr val="FFCC00"/>
                </a:solidFill>
              </a:rPr>
              <a:t>A breast lobule</a:t>
            </a:r>
          </a:p>
        </p:txBody>
      </p:sp>
      <p:sp>
        <p:nvSpPr>
          <p:cNvPr id="34830" name="Rectangle 3"/>
          <p:cNvSpPr>
            <a:spLocks noChangeArrowheads="1"/>
          </p:cNvSpPr>
          <p:nvPr/>
        </p:nvSpPr>
        <p:spPr bwMode="auto">
          <a:xfrm>
            <a:off x="5562600" y="5867400"/>
            <a:ext cx="26908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 sz="2400"/>
              <a:t>Mosaic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842" name="Group 46"/>
          <p:cNvGrpSpPr>
            <a:grpSpLocks/>
          </p:cNvGrpSpPr>
          <p:nvPr/>
        </p:nvGrpSpPr>
        <p:grpSpPr bwMode="auto">
          <a:xfrm>
            <a:off x="0" y="1406525"/>
            <a:ext cx="4953000" cy="4460875"/>
            <a:chOff x="-1008" y="886"/>
            <a:chExt cx="3120" cy="2810"/>
          </a:xfrm>
        </p:grpSpPr>
        <p:pic>
          <p:nvPicPr>
            <p:cNvPr id="35875" name="Picture 2" descr="V:\Confocal Microscope 09-128 Patel Ganly\Images\Breast Confocal\Histology images\071212 A DCIS 2x.TIF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740"/>
            <a:stretch>
              <a:fillRect/>
            </a:stretch>
          </p:blipFill>
          <p:spPr bwMode="auto">
            <a:xfrm>
              <a:off x="-1008" y="886"/>
              <a:ext cx="3120" cy="28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Rectangle 10"/>
            <p:cNvSpPr>
              <a:spLocks noChangeArrowheads="1"/>
            </p:cNvSpPr>
            <p:nvPr/>
          </p:nvSpPr>
          <p:spPr bwMode="auto">
            <a:xfrm>
              <a:off x="-672" y="1894"/>
              <a:ext cx="864" cy="768"/>
            </a:xfrm>
            <a:prstGeom prst="rect">
              <a:avLst/>
            </a:prstGeom>
            <a:noFill/>
            <a:ln w="2540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>
                <a:defRPr/>
              </a:pPr>
              <a:endParaRPr lang="en-US">
                <a:solidFill>
                  <a:schemeClr val="lt1"/>
                </a:solidFill>
                <a:latin typeface="+mn-lt"/>
              </a:endParaRPr>
            </a:p>
          </p:txBody>
        </p:sp>
        <p:sp>
          <p:nvSpPr>
            <p:cNvPr id="35877" name="Text Box 14"/>
            <p:cNvSpPr txBox="1">
              <a:spLocks noChangeArrowheads="1"/>
            </p:cNvSpPr>
            <p:nvPr/>
          </p:nvSpPr>
          <p:spPr bwMode="auto">
            <a:xfrm>
              <a:off x="-48" y="1894"/>
              <a:ext cx="212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altLang="en-US"/>
                <a:t>A</a:t>
              </a:r>
            </a:p>
          </p:txBody>
        </p:sp>
        <p:sp>
          <p:nvSpPr>
            <p:cNvPr id="3" name="Rectangle 10"/>
            <p:cNvSpPr>
              <a:spLocks noChangeArrowheads="1"/>
            </p:cNvSpPr>
            <p:nvPr/>
          </p:nvSpPr>
          <p:spPr bwMode="auto">
            <a:xfrm>
              <a:off x="-96" y="3024"/>
              <a:ext cx="528" cy="528"/>
            </a:xfrm>
            <a:prstGeom prst="rect">
              <a:avLst/>
            </a:prstGeom>
            <a:noFill/>
            <a:ln w="2540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>
                <a:defRPr/>
              </a:pPr>
              <a:endParaRPr lang="en-US">
                <a:solidFill>
                  <a:schemeClr val="lt1"/>
                </a:solidFill>
                <a:latin typeface="+mn-lt"/>
              </a:endParaRPr>
            </a:p>
          </p:txBody>
        </p:sp>
        <p:sp>
          <p:nvSpPr>
            <p:cNvPr id="35879" name="Text Box 45"/>
            <p:cNvSpPr txBox="1">
              <a:spLocks noChangeArrowheads="1"/>
            </p:cNvSpPr>
            <p:nvPr/>
          </p:nvSpPr>
          <p:spPr bwMode="auto">
            <a:xfrm>
              <a:off x="220" y="3024"/>
              <a:ext cx="212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altLang="en-US"/>
                <a:t>B</a:t>
              </a:r>
            </a:p>
          </p:txBody>
        </p:sp>
      </p:grpSp>
      <p:sp>
        <p:nvSpPr>
          <p:cNvPr id="35843" name="Rectangle 3"/>
          <p:cNvSpPr>
            <a:spLocks noChangeArrowheads="1"/>
          </p:cNvSpPr>
          <p:nvPr/>
        </p:nvSpPr>
        <p:spPr bwMode="auto">
          <a:xfrm>
            <a:off x="5334000" y="685800"/>
            <a:ext cx="3427413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 sz="2000"/>
              <a:t>stained in 0.6 mM of acridine orange for 60 sec</a:t>
            </a:r>
          </a:p>
        </p:txBody>
      </p:sp>
      <p:sp>
        <p:nvSpPr>
          <p:cNvPr id="35844" name="Rectangle 3"/>
          <p:cNvSpPr>
            <a:spLocks noChangeArrowheads="1"/>
          </p:cNvSpPr>
          <p:nvPr/>
        </p:nvSpPr>
        <p:spPr bwMode="auto">
          <a:xfrm>
            <a:off x="6019800" y="5257800"/>
            <a:ext cx="2362200" cy="709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20000"/>
              </a:spcBef>
              <a:spcAft>
                <a:spcPts val="100"/>
              </a:spcAft>
              <a:buClr>
                <a:schemeClr val="tx1"/>
              </a:buClr>
              <a:buSzPts val="2400"/>
            </a:pPr>
            <a:r>
              <a:rPr lang="en-US" altLang="en-US"/>
              <a:t>fluorescence mosaic</a:t>
            </a:r>
          </a:p>
          <a:p>
            <a:pPr>
              <a:spcBef>
                <a:spcPct val="20000"/>
              </a:spcBef>
              <a:spcAft>
                <a:spcPts val="100"/>
              </a:spcAft>
              <a:buClr>
                <a:schemeClr val="tx1"/>
              </a:buClr>
              <a:buSzPts val="2400"/>
            </a:pPr>
            <a:r>
              <a:rPr lang="en-US" altLang="en-US"/>
              <a:t>excised breast tissue</a:t>
            </a:r>
          </a:p>
        </p:txBody>
      </p:sp>
      <p:sp>
        <p:nvSpPr>
          <p:cNvPr id="35845" name="Rectangle 3"/>
          <p:cNvSpPr>
            <a:spLocks noChangeArrowheads="1"/>
          </p:cNvSpPr>
          <p:nvPr/>
        </p:nvSpPr>
        <p:spPr bwMode="auto">
          <a:xfrm>
            <a:off x="966788" y="5959475"/>
            <a:ext cx="2690812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 sz="2400"/>
              <a:t>Histopathology </a:t>
            </a:r>
          </a:p>
          <a:p>
            <a:r>
              <a:rPr lang="en-US" altLang="en-US" sz="2400"/>
              <a:t>2x view</a:t>
            </a:r>
          </a:p>
        </p:txBody>
      </p:sp>
      <p:sp>
        <p:nvSpPr>
          <p:cNvPr id="35846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6781800" cy="533400"/>
          </a:xfrm>
        </p:spPr>
        <p:txBody>
          <a:bodyPr/>
          <a:lstStyle/>
          <a:p>
            <a:r>
              <a:rPr lang="en-US" altLang="en-US" sz="2400">
                <a:solidFill>
                  <a:srgbClr val="FF9900"/>
                </a:solidFill>
              </a:rPr>
              <a:t>Ductal Carcinoma In-Situ (DCIS)</a:t>
            </a:r>
          </a:p>
        </p:txBody>
      </p:sp>
      <p:grpSp>
        <p:nvGrpSpPr>
          <p:cNvPr id="35847" name="Group 37"/>
          <p:cNvGrpSpPr>
            <a:grpSpLocks/>
          </p:cNvGrpSpPr>
          <p:nvPr/>
        </p:nvGrpSpPr>
        <p:grpSpPr bwMode="auto">
          <a:xfrm>
            <a:off x="4953000" y="1403350"/>
            <a:ext cx="4191000" cy="3702050"/>
            <a:chOff x="3120" y="1200"/>
            <a:chExt cx="2640" cy="2332"/>
          </a:xfrm>
        </p:grpSpPr>
        <p:pic>
          <p:nvPicPr>
            <p:cNvPr id="35870" name="Picture 5" descr="Z:\Projects\Dermatology - Milind\REL448 - Strip Scanner 3 - Mobile Strip Scanner\DATA\Breast Tissue\07_12_2012\A tumor\fluor2 oldtissuefixture\stitched\Mosaic_stitchall_regblend_midstch_DCISwideview_flipadj_rescale4x.tif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20" y="1200"/>
              <a:ext cx="2640" cy="2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Rectangle 10"/>
            <p:cNvSpPr/>
            <p:nvPr/>
          </p:nvSpPr>
          <p:spPr>
            <a:xfrm>
              <a:off x="3216" y="2112"/>
              <a:ext cx="528" cy="480"/>
            </a:xfrm>
            <a:prstGeom prst="rect">
              <a:avLst/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5872" name="Text Box 13"/>
            <p:cNvSpPr txBox="1">
              <a:spLocks noChangeArrowheads="1"/>
            </p:cNvSpPr>
            <p:nvPr/>
          </p:nvSpPr>
          <p:spPr bwMode="auto">
            <a:xfrm>
              <a:off x="3216" y="2064"/>
              <a:ext cx="212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altLang="en-US">
                  <a:solidFill>
                    <a:srgbClr val="FFCC00"/>
                  </a:solidFill>
                </a:rPr>
                <a:t>A</a:t>
              </a:r>
            </a:p>
          </p:txBody>
        </p:sp>
        <p:sp>
          <p:nvSpPr>
            <p:cNvPr id="5" name="Rectangle 10"/>
            <p:cNvSpPr/>
            <p:nvPr/>
          </p:nvSpPr>
          <p:spPr>
            <a:xfrm>
              <a:off x="3408" y="2784"/>
              <a:ext cx="576" cy="624"/>
            </a:xfrm>
            <a:prstGeom prst="rect">
              <a:avLst/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5874" name="Text Box 31"/>
            <p:cNvSpPr txBox="1">
              <a:spLocks noChangeArrowheads="1"/>
            </p:cNvSpPr>
            <p:nvPr/>
          </p:nvSpPr>
          <p:spPr bwMode="auto">
            <a:xfrm>
              <a:off x="3360" y="2952"/>
              <a:ext cx="212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altLang="en-US">
                  <a:solidFill>
                    <a:srgbClr val="FFCC00"/>
                  </a:solidFill>
                </a:rPr>
                <a:t>B</a:t>
              </a:r>
            </a:p>
          </p:txBody>
        </p:sp>
      </p:grpSp>
      <p:grpSp>
        <p:nvGrpSpPr>
          <p:cNvPr id="13" name="Group 38"/>
          <p:cNvGrpSpPr>
            <a:grpSpLocks noChangeAspect="1"/>
          </p:cNvGrpSpPr>
          <p:nvPr/>
        </p:nvGrpSpPr>
        <p:grpSpPr bwMode="auto">
          <a:xfrm>
            <a:off x="2362200" y="533400"/>
            <a:ext cx="6781800" cy="5989638"/>
            <a:chOff x="5904" y="420"/>
            <a:chExt cx="4416" cy="3900"/>
          </a:xfrm>
        </p:grpSpPr>
        <p:pic>
          <p:nvPicPr>
            <p:cNvPr id="35865" name="Picture 5" descr="Z:\Projects\Dermatology - Milind\REL448 - Strip Scanner 3 - Mobile Strip Scanner\DATA\Breast Tissue\07_12_2012\A tumor\fluor2 oldtissuefixture\stitched\Mosaic_stitchall_regblend_midstch_DCISwideview_flipadj_rescale4x.tif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04" y="420"/>
              <a:ext cx="4416" cy="3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Rectangle 10"/>
            <p:cNvSpPr/>
            <p:nvPr/>
          </p:nvSpPr>
          <p:spPr>
            <a:xfrm>
              <a:off x="6096" y="2016"/>
              <a:ext cx="835" cy="720"/>
            </a:xfrm>
            <a:prstGeom prst="rect">
              <a:avLst/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5867" name="Text Box 18"/>
            <p:cNvSpPr txBox="1">
              <a:spLocks noChangeAspect="1" noChangeArrowheads="1"/>
            </p:cNvSpPr>
            <p:nvPr/>
          </p:nvSpPr>
          <p:spPr bwMode="auto">
            <a:xfrm>
              <a:off x="6096" y="2016"/>
              <a:ext cx="219" cy="2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altLang="en-US">
                  <a:solidFill>
                    <a:srgbClr val="FFCC00"/>
                  </a:solidFill>
                </a:rPr>
                <a:t>A</a:t>
              </a:r>
            </a:p>
          </p:txBody>
        </p:sp>
        <p:sp>
          <p:nvSpPr>
            <p:cNvPr id="7" name="Rectangle 10"/>
            <p:cNvSpPr/>
            <p:nvPr/>
          </p:nvSpPr>
          <p:spPr>
            <a:xfrm>
              <a:off x="6336" y="3072"/>
              <a:ext cx="1055" cy="1053"/>
            </a:xfrm>
            <a:prstGeom prst="rect">
              <a:avLst/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5869" name="Text Box 27"/>
            <p:cNvSpPr txBox="1">
              <a:spLocks noChangeAspect="1" noChangeArrowheads="1"/>
            </p:cNvSpPr>
            <p:nvPr/>
          </p:nvSpPr>
          <p:spPr bwMode="auto">
            <a:xfrm>
              <a:off x="6336" y="3465"/>
              <a:ext cx="219" cy="2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altLang="en-US">
                  <a:solidFill>
                    <a:srgbClr val="FFCC00"/>
                  </a:solidFill>
                </a:rPr>
                <a:t>B</a:t>
              </a:r>
            </a:p>
          </p:txBody>
        </p:sp>
      </p:grpSp>
      <p:grpSp>
        <p:nvGrpSpPr>
          <p:cNvPr id="14" name="Group 24"/>
          <p:cNvGrpSpPr>
            <a:grpSpLocks noChangeAspect="1"/>
          </p:cNvGrpSpPr>
          <p:nvPr/>
        </p:nvGrpSpPr>
        <p:grpSpPr bwMode="auto">
          <a:xfrm>
            <a:off x="5029200" y="1927225"/>
            <a:ext cx="4038600" cy="3940175"/>
            <a:chOff x="960" y="-2928"/>
            <a:chExt cx="3936" cy="3840"/>
          </a:xfrm>
        </p:grpSpPr>
        <p:pic>
          <p:nvPicPr>
            <p:cNvPr id="35862" name="Picture 4" descr="Z:\Projects\Dermatology - Milind\REL448 - Strip Scanner 3 - Mobile Strip Scanner\DATA\Breast Tissue\07_12_2012\A tumor\fluor2 oldtissuefixture\stitched\Mosaic_stitchall_regblend_midstch_DCISb_adjflip.tif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0" y="-2928"/>
              <a:ext cx="3936" cy="38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Rectangle 10"/>
            <p:cNvSpPr/>
            <p:nvPr/>
          </p:nvSpPr>
          <p:spPr>
            <a:xfrm>
              <a:off x="960" y="-2928"/>
              <a:ext cx="3936" cy="3840"/>
            </a:xfrm>
            <a:prstGeom prst="rect">
              <a:avLst/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5864" name="Text Box 23"/>
            <p:cNvSpPr txBox="1">
              <a:spLocks noChangeAspect="1" noChangeArrowheads="1"/>
            </p:cNvSpPr>
            <p:nvPr/>
          </p:nvSpPr>
          <p:spPr bwMode="auto">
            <a:xfrm>
              <a:off x="1104" y="-2832"/>
              <a:ext cx="377" cy="4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altLang="en-US" sz="2400">
                  <a:solidFill>
                    <a:srgbClr val="FFCC00"/>
                  </a:solidFill>
                </a:rPr>
                <a:t>A</a:t>
              </a:r>
            </a:p>
          </p:txBody>
        </p:sp>
      </p:grpSp>
      <p:grpSp>
        <p:nvGrpSpPr>
          <p:cNvPr id="15" name="Group 35"/>
          <p:cNvGrpSpPr>
            <a:grpSpLocks noChangeAspect="1"/>
          </p:cNvGrpSpPr>
          <p:nvPr/>
        </p:nvGrpSpPr>
        <p:grpSpPr bwMode="auto">
          <a:xfrm>
            <a:off x="2514600" y="533400"/>
            <a:ext cx="5867400" cy="6069013"/>
            <a:chOff x="6048" y="-3072"/>
            <a:chExt cx="3696" cy="3823"/>
          </a:xfrm>
        </p:grpSpPr>
        <p:pic>
          <p:nvPicPr>
            <p:cNvPr id="35856" name="Picture 2" descr="Z:\Projects\Dermatology - Milind\REL448 - Strip Scanner 3 - Mobile Strip Scanner\DATA\Breast Tissue\07_12_2012\A tumor\fluor2 oldtissuefixture\stitched\Mosaic_stitchall_regblend_midstch_DCISa_adjflip.tif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48" y="-3072"/>
              <a:ext cx="3696" cy="38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Rectangle 10"/>
            <p:cNvSpPr/>
            <p:nvPr/>
          </p:nvSpPr>
          <p:spPr>
            <a:xfrm>
              <a:off x="6048" y="-3072"/>
              <a:ext cx="3696" cy="3792"/>
            </a:xfrm>
            <a:prstGeom prst="rect">
              <a:avLst/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5858" name="Text Box 29"/>
            <p:cNvSpPr txBox="1">
              <a:spLocks noChangeAspect="1" noChangeArrowheads="1"/>
            </p:cNvSpPr>
            <p:nvPr/>
          </p:nvSpPr>
          <p:spPr bwMode="auto">
            <a:xfrm>
              <a:off x="6336" y="-1440"/>
              <a:ext cx="244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altLang="en-US" sz="2400">
                  <a:solidFill>
                    <a:srgbClr val="FFCC00"/>
                  </a:solidFill>
                </a:rPr>
                <a:t>B</a:t>
              </a:r>
            </a:p>
          </p:txBody>
        </p:sp>
        <p:sp>
          <p:nvSpPr>
            <p:cNvPr id="35859" name="Text Box 32"/>
            <p:cNvSpPr txBox="1">
              <a:spLocks noChangeAspect="1" noChangeArrowheads="1"/>
            </p:cNvSpPr>
            <p:nvPr/>
          </p:nvSpPr>
          <p:spPr bwMode="auto">
            <a:xfrm>
              <a:off x="8880" y="0"/>
              <a:ext cx="728" cy="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altLang="en-US" sz="3200">
                  <a:solidFill>
                    <a:srgbClr val="FFCC00"/>
                  </a:solidFill>
                </a:rPr>
                <a:t>DCIS</a:t>
              </a:r>
            </a:p>
          </p:txBody>
        </p:sp>
        <p:sp>
          <p:nvSpPr>
            <p:cNvPr id="35860" name="Text Box 33"/>
            <p:cNvSpPr txBox="1">
              <a:spLocks noChangeAspect="1" noChangeArrowheads="1"/>
            </p:cNvSpPr>
            <p:nvPr/>
          </p:nvSpPr>
          <p:spPr bwMode="auto">
            <a:xfrm>
              <a:off x="6210" y="288"/>
              <a:ext cx="798" cy="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altLang="en-US" sz="3200">
                  <a:solidFill>
                    <a:srgbClr val="FFCC00"/>
                  </a:solidFill>
                </a:rPr>
                <a:t>in-situ</a:t>
              </a:r>
            </a:p>
          </p:txBody>
        </p:sp>
        <p:sp>
          <p:nvSpPr>
            <p:cNvPr id="35861" name="Line 34"/>
            <p:cNvSpPr>
              <a:spLocks noChangeAspect="1" noChangeShapeType="1"/>
            </p:cNvSpPr>
            <p:nvPr/>
          </p:nvSpPr>
          <p:spPr bwMode="auto">
            <a:xfrm flipV="1">
              <a:off x="7008" y="240"/>
              <a:ext cx="144" cy="192"/>
            </a:xfrm>
            <a:prstGeom prst="line">
              <a:avLst/>
            </a:prstGeom>
            <a:noFill/>
            <a:ln w="28575">
              <a:solidFill>
                <a:srgbClr val="FFCC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6" name="Group 52"/>
          <p:cNvGrpSpPr>
            <a:grpSpLocks/>
          </p:cNvGrpSpPr>
          <p:nvPr/>
        </p:nvGrpSpPr>
        <p:grpSpPr bwMode="auto">
          <a:xfrm>
            <a:off x="76200" y="2133600"/>
            <a:ext cx="4876800" cy="3657600"/>
            <a:chOff x="-2544" y="1344"/>
            <a:chExt cx="3072" cy="2304"/>
          </a:xfrm>
        </p:grpSpPr>
        <p:pic>
          <p:nvPicPr>
            <p:cNvPr id="35852" name="Picture 2" descr="V:\Confocal Microscope 09-128 Patel Ganly\Images\Breast Confocal\Histology images\071212 A DCIS 10x.TIF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544" y="1344"/>
              <a:ext cx="3072" cy="2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Rectangle 10"/>
            <p:cNvSpPr>
              <a:spLocks noChangeAspect="1" noChangeArrowheads="1"/>
            </p:cNvSpPr>
            <p:nvPr/>
          </p:nvSpPr>
          <p:spPr bwMode="auto">
            <a:xfrm>
              <a:off x="-2544" y="1344"/>
              <a:ext cx="3072" cy="2287"/>
            </a:xfrm>
            <a:prstGeom prst="rect">
              <a:avLst/>
            </a:prstGeom>
            <a:noFill/>
            <a:ln w="2540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>
                <a:defRPr/>
              </a:pPr>
              <a:endParaRPr lang="en-US">
                <a:solidFill>
                  <a:schemeClr val="lt1"/>
                </a:solidFill>
                <a:latin typeface="+mn-lt"/>
              </a:endParaRPr>
            </a:p>
          </p:txBody>
        </p:sp>
        <p:sp>
          <p:nvSpPr>
            <p:cNvPr id="35854" name="Text Box 19"/>
            <p:cNvSpPr txBox="1">
              <a:spLocks noChangeAspect="1" noChangeArrowheads="1"/>
            </p:cNvSpPr>
            <p:nvPr/>
          </p:nvSpPr>
          <p:spPr bwMode="auto">
            <a:xfrm>
              <a:off x="221" y="1414"/>
              <a:ext cx="244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altLang="en-US" sz="2400"/>
                <a:t>A</a:t>
              </a:r>
            </a:p>
          </p:txBody>
        </p:sp>
        <p:sp>
          <p:nvSpPr>
            <p:cNvPr id="35855" name="Text Box 50"/>
            <p:cNvSpPr txBox="1">
              <a:spLocks noChangeAspect="1" noChangeArrowheads="1"/>
            </p:cNvSpPr>
            <p:nvPr/>
          </p:nvSpPr>
          <p:spPr bwMode="auto">
            <a:xfrm>
              <a:off x="-1584" y="1392"/>
              <a:ext cx="1356" cy="5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altLang="en-US" sz="2400"/>
                <a:t>histopathology</a:t>
              </a:r>
            </a:p>
            <a:p>
              <a:r>
                <a:rPr lang="en-US" altLang="en-US" sz="2400"/>
                <a:t>10x view</a:t>
              </a:r>
            </a:p>
          </p:txBody>
        </p:sp>
      </p:grp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53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190BAA-FA0F-43B2-B7C7-FFB17BBDE1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MRI (NMR)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88CB55-CD0A-4613-B639-4022216EF3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Magnetic Resonance Imaging (Nuclear Magnetic Resonance)</a:t>
            </a:r>
          </a:p>
          <a:p>
            <a:r>
              <a:rPr lang="en-US" dirty="0"/>
              <a:t>Strong magnetic field around patient, then radiofrequency pulses to excite protons. The relaxation of protons produces a signal</a:t>
            </a:r>
          </a:p>
          <a:p>
            <a:r>
              <a:rPr lang="en-US" dirty="0"/>
              <a:t>MRI can be combined with other techniques</a:t>
            </a:r>
          </a:p>
          <a:p>
            <a:r>
              <a:rPr lang="en-US" dirty="0"/>
              <a:t>Soft tissue imaging</a:t>
            </a:r>
          </a:p>
        </p:txBody>
      </p:sp>
    </p:spTree>
    <p:extLst>
      <p:ext uri="{BB962C8B-B14F-4D97-AF65-F5344CB8AC3E}">
        <p14:creationId xmlns:p14="http://schemas.microsoft.com/office/powerpoint/2010/main" val="14022609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ext Box 2"/>
          <p:cNvSpPr txBox="1">
            <a:spLocks noChangeArrowheads="1"/>
          </p:cNvSpPr>
          <p:nvPr/>
        </p:nvSpPr>
        <p:spPr bwMode="auto">
          <a:xfrm>
            <a:off x="6953250" y="381000"/>
            <a:ext cx="21907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/>
              <a:t>JBO 2013. Vol18(6)</a:t>
            </a:r>
          </a:p>
        </p:txBody>
      </p:sp>
      <p:sp>
        <p:nvSpPr>
          <p:cNvPr id="36867" name="Text Box 3"/>
          <p:cNvSpPr txBox="1">
            <a:spLocks noChangeArrowheads="1"/>
          </p:cNvSpPr>
          <p:nvPr/>
        </p:nvSpPr>
        <p:spPr bwMode="auto">
          <a:xfrm>
            <a:off x="7086600" y="765175"/>
            <a:ext cx="20478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 sz="2400"/>
              <a:t>Breast Tissue</a:t>
            </a:r>
          </a:p>
        </p:txBody>
      </p:sp>
      <p:sp>
        <p:nvSpPr>
          <p:cNvPr id="36868" name="Text Box 4"/>
          <p:cNvSpPr txBox="1">
            <a:spLocks noChangeArrowheads="1"/>
          </p:cNvSpPr>
          <p:nvPr/>
        </p:nvSpPr>
        <p:spPr bwMode="auto">
          <a:xfrm>
            <a:off x="7043738" y="1295400"/>
            <a:ext cx="21002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 sz="2400"/>
              <a:t>Fluorescence </a:t>
            </a:r>
          </a:p>
        </p:txBody>
      </p:sp>
      <p:sp>
        <p:nvSpPr>
          <p:cNvPr id="36869" name="Text Box 5"/>
          <p:cNvSpPr txBox="1">
            <a:spLocks noChangeArrowheads="1"/>
          </p:cNvSpPr>
          <p:nvPr/>
        </p:nvSpPr>
        <p:spPr bwMode="auto">
          <a:xfrm>
            <a:off x="7162800" y="1828800"/>
            <a:ext cx="14208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 sz="2400"/>
              <a:t>85 strips </a:t>
            </a:r>
          </a:p>
        </p:txBody>
      </p:sp>
      <p:grpSp>
        <p:nvGrpSpPr>
          <p:cNvPr id="36870" name="Group 6"/>
          <p:cNvGrpSpPr>
            <a:grpSpLocks/>
          </p:cNvGrpSpPr>
          <p:nvPr/>
        </p:nvGrpSpPr>
        <p:grpSpPr bwMode="auto">
          <a:xfrm>
            <a:off x="0" y="-23813"/>
            <a:ext cx="6934200" cy="6881813"/>
            <a:chOff x="0" y="-15"/>
            <a:chExt cx="4368" cy="4335"/>
          </a:xfrm>
        </p:grpSpPr>
        <p:pic>
          <p:nvPicPr>
            <p:cNvPr id="36891" name="Picture 7" descr="07_19_2012_FullMosaic_downsized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5"/>
              <a:ext cx="4368" cy="43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6892" name="Text Box 8"/>
            <p:cNvSpPr txBox="1">
              <a:spLocks noChangeArrowheads="1"/>
            </p:cNvSpPr>
            <p:nvPr/>
          </p:nvSpPr>
          <p:spPr bwMode="auto">
            <a:xfrm>
              <a:off x="1872" y="192"/>
              <a:ext cx="595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altLang="en-US" sz="2000">
                  <a:solidFill>
                    <a:srgbClr val="FFCC00"/>
                  </a:solidFill>
                </a:rPr>
                <a:t>2.5 cm</a:t>
              </a:r>
            </a:p>
          </p:txBody>
        </p:sp>
        <p:sp>
          <p:nvSpPr>
            <p:cNvPr id="36893" name="Text Box 9"/>
            <p:cNvSpPr txBox="1">
              <a:spLocks noChangeArrowheads="1"/>
            </p:cNvSpPr>
            <p:nvPr/>
          </p:nvSpPr>
          <p:spPr bwMode="auto">
            <a:xfrm rot="-5400000">
              <a:off x="-77" y="2045"/>
              <a:ext cx="595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altLang="en-US" sz="2000">
                  <a:solidFill>
                    <a:srgbClr val="FFCC00"/>
                  </a:solidFill>
                </a:rPr>
                <a:t>3.5 cm</a:t>
              </a:r>
            </a:p>
          </p:txBody>
        </p:sp>
        <p:sp>
          <p:nvSpPr>
            <p:cNvPr id="36894" name="Line 10"/>
            <p:cNvSpPr>
              <a:spLocks noChangeShapeType="1"/>
            </p:cNvSpPr>
            <p:nvPr/>
          </p:nvSpPr>
          <p:spPr bwMode="auto">
            <a:xfrm>
              <a:off x="48" y="0"/>
              <a:ext cx="0" cy="4320"/>
            </a:xfrm>
            <a:prstGeom prst="line">
              <a:avLst/>
            </a:prstGeom>
            <a:noFill/>
            <a:ln w="28575">
              <a:solidFill>
                <a:srgbClr val="FFCC00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895" name="Line 11"/>
            <p:cNvSpPr>
              <a:spLocks noChangeShapeType="1"/>
            </p:cNvSpPr>
            <p:nvPr/>
          </p:nvSpPr>
          <p:spPr bwMode="auto">
            <a:xfrm>
              <a:off x="0" y="96"/>
              <a:ext cx="4320" cy="0"/>
            </a:xfrm>
            <a:prstGeom prst="line">
              <a:avLst/>
            </a:prstGeom>
            <a:noFill/>
            <a:ln w="28575">
              <a:solidFill>
                <a:srgbClr val="FFCC00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1692" name="Rectangle 12"/>
          <p:cNvSpPr>
            <a:spLocks noChangeArrowheads="1"/>
          </p:cNvSpPr>
          <p:nvPr/>
        </p:nvSpPr>
        <p:spPr bwMode="auto">
          <a:xfrm>
            <a:off x="3200400" y="2667000"/>
            <a:ext cx="685800" cy="685800"/>
          </a:xfrm>
          <a:prstGeom prst="rect">
            <a:avLst/>
          </a:prstGeom>
          <a:noFill/>
          <a:ln w="28575">
            <a:solidFill>
              <a:srgbClr val="FFCC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grpSp>
        <p:nvGrpSpPr>
          <p:cNvPr id="3" name="Group 13"/>
          <p:cNvGrpSpPr>
            <a:grpSpLocks/>
          </p:cNvGrpSpPr>
          <p:nvPr/>
        </p:nvGrpSpPr>
        <p:grpSpPr bwMode="auto">
          <a:xfrm>
            <a:off x="1066800" y="381000"/>
            <a:ext cx="7010400" cy="5688013"/>
            <a:chOff x="336" y="528"/>
            <a:chExt cx="4416" cy="3583"/>
          </a:xfrm>
        </p:grpSpPr>
        <p:pic>
          <p:nvPicPr>
            <p:cNvPr id="36889" name="Picture 14" descr="07_19_2012_InsertA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6" y="528"/>
              <a:ext cx="4416" cy="35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6890" name="Rectangle 15"/>
            <p:cNvSpPr>
              <a:spLocks noChangeArrowheads="1"/>
            </p:cNvSpPr>
            <p:nvPr/>
          </p:nvSpPr>
          <p:spPr bwMode="auto">
            <a:xfrm>
              <a:off x="336" y="528"/>
              <a:ext cx="4416" cy="3552"/>
            </a:xfrm>
            <a:prstGeom prst="rect">
              <a:avLst/>
            </a:prstGeom>
            <a:noFill/>
            <a:ln w="28575">
              <a:solidFill>
                <a:srgbClr val="FFCC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endParaRPr lang="en-US" altLang="en-US"/>
            </a:p>
          </p:txBody>
        </p:sp>
      </p:grpSp>
      <p:sp>
        <p:nvSpPr>
          <p:cNvPr id="71696" name="Rectangle 16"/>
          <p:cNvSpPr>
            <a:spLocks noChangeArrowheads="1"/>
          </p:cNvSpPr>
          <p:nvPr/>
        </p:nvSpPr>
        <p:spPr bwMode="auto">
          <a:xfrm>
            <a:off x="4724400" y="3962400"/>
            <a:ext cx="457200" cy="457200"/>
          </a:xfrm>
          <a:prstGeom prst="rect">
            <a:avLst/>
          </a:prstGeom>
          <a:noFill/>
          <a:ln w="28575">
            <a:solidFill>
              <a:srgbClr val="FFCC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grpSp>
        <p:nvGrpSpPr>
          <p:cNvPr id="4" name="Group 17"/>
          <p:cNvGrpSpPr>
            <a:grpSpLocks/>
          </p:cNvGrpSpPr>
          <p:nvPr/>
        </p:nvGrpSpPr>
        <p:grpSpPr bwMode="auto">
          <a:xfrm>
            <a:off x="2438400" y="1828800"/>
            <a:ext cx="6248400" cy="4351338"/>
            <a:chOff x="1824" y="3456"/>
            <a:chExt cx="3936" cy="2741"/>
          </a:xfrm>
        </p:grpSpPr>
        <p:pic>
          <p:nvPicPr>
            <p:cNvPr id="36887" name="Picture 18" descr="07_19_2012_InsertB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4" y="3456"/>
              <a:ext cx="3936" cy="27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6888" name="Rectangle 19"/>
            <p:cNvSpPr>
              <a:spLocks noChangeArrowheads="1"/>
            </p:cNvSpPr>
            <p:nvPr/>
          </p:nvSpPr>
          <p:spPr bwMode="auto">
            <a:xfrm>
              <a:off x="1824" y="3456"/>
              <a:ext cx="3936" cy="2736"/>
            </a:xfrm>
            <a:prstGeom prst="rect">
              <a:avLst/>
            </a:prstGeom>
            <a:noFill/>
            <a:ln w="28575">
              <a:solidFill>
                <a:srgbClr val="FFCC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endParaRPr lang="en-US" altLang="en-US"/>
            </a:p>
          </p:txBody>
        </p:sp>
      </p:grpSp>
      <p:sp>
        <p:nvSpPr>
          <p:cNvPr id="71700" name="Rectangle 20"/>
          <p:cNvSpPr>
            <a:spLocks noChangeArrowheads="1"/>
          </p:cNvSpPr>
          <p:nvPr/>
        </p:nvSpPr>
        <p:spPr bwMode="auto">
          <a:xfrm>
            <a:off x="3124200" y="4419600"/>
            <a:ext cx="685800" cy="685800"/>
          </a:xfrm>
          <a:prstGeom prst="rect">
            <a:avLst/>
          </a:prstGeom>
          <a:noFill/>
          <a:ln w="28575">
            <a:solidFill>
              <a:srgbClr val="FFCC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grpSp>
        <p:nvGrpSpPr>
          <p:cNvPr id="5" name="Group 21"/>
          <p:cNvGrpSpPr>
            <a:grpSpLocks/>
          </p:cNvGrpSpPr>
          <p:nvPr/>
        </p:nvGrpSpPr>
        <p:grpSpPr bwMode="auto">
          <a:xfrm>
            <a:off x="0" y="0"/>
            <a:ext cx="8077200" cy="6480175"/>
            <a:chOff x="1296" y="4704"/>
            <a:chExt cx="4032" cy="3410"/>
          </a:xfrm>
        </p:grpSpPr>
        <p:pic>
          <p:nvPicPr>
            <p:cNvPr id="36885" name="Picture 22" descr="07_19_2012_InsertC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96" y="4704"/>
              <a:ext cx="4032" cy="34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6886" name="Rectangle 23"/>
            <p:cNvSpPr>
              <a:spLocks noChangeArrowheads="1"/>
            </p:cNvSpPr>
            <p:nvPr/>
          </p:nvSpPr>
          <p:spPr bwMode="auto">
            <a:xfrm>
              <a:off x="1296" y="4704"/>
              <a:ext cx="4032" cy="3408"/>
            </a:xfrm>
            <a:prstGeom prst="rect">
              <a:avLst/>
            </a:prstGeom>
            <a:noFill/>
            <a:ln w="28575">
              <a:solidFill>
                <a:srgbClr val="FFCC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endParaRPr lang="en-US" altLang="en-US"/>
            </a:p>
          </p:txBody>
        </p:sp>
      </p:grpSp>
      <p:sp>
        <p:nvSpPr>
          <p:cNvPr id="71704" name="Rectangle 24"/>
          <p:cNvSpPr>
            <a:spLocks noChangeArrowheads="1"/>
          </p:cNvSpPr>
          <p:nvPr/>
        </p:nvSpPr>
        <p:spPr bwMode="auto">
          <a:xfrm>
            <a:off x="3962400" y="3733800"/>
            <a:ext cx="1295400" cy="1219200"/>
          </a:xfrm>
          <a:prstGeom prst="rect">
            <a:avLst/>
          </a:prstGeom>
          <a:noFill/>
          <a:ln w="28575">
            <a:solidFill>
              <a:srgbClr val="FFCC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grpSp>
        <p:nvGrpSpPr>
          <p:cNvPr id="6" name="Group 25"/>
          <p:cNvGrpSpPr>
            <a:grpSpLocks/>
          </p:cNvGrpSpPr>
          <p:nvPr/>
        </p:nvGrpSpPr>
        <p:grpSpPr bwMode="auto">
          <a:xfrm>
            <a:off x="1600200" y="1600200"/>
            <a:ext cx="6096000" cy="4724400"/>
            <a:chOff x="4176" y="5232"/>
            <a:chExt cx="3408" cy="2544"/>
          </a:xfrm>
        </p:grpSpPr>
        <p:pic>
          <p:nvPicPr>
            <p:cNvPr id="36883" name="Picture 26" descr="07_19_2012_InsertC2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76" y="5232"/>
              <a:ext cx="3408" cy="25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6884" name="Rectangle 27"/>
            <p:cNvSpPr>
              <a:spLocks noChangeArrowheads="1"/>
            </p:cNvSpPr>
            <p:nvPr/>
          </p:nvSpPr>
          <p:spPr bwMode="auto">
            <a:xfrm>
              <a:off x="4176" y="5232"/>
              <a:ext cx="3408" cy="2544"/>
            </a:xfrm>
            <a:prstGeom prst="rect">
              <a:avLst/>
            </a:prstGeom>
            <a:noFill/>
            <a:ln w="28575">
              <a:solidFill>
                <a:srgbClr val="FFCC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endParaRPr lang="en-US" altLang="en-US"/>
            </a:p>
          </p:txBody>
        </p:sp>
      </p:grpSp>
      <p:sp>
        <p:nvSpPr>
          <p:cNvPr id="71708" name="Text Box 28"/>
          <p:cNvSpPr txBox="1">
            <a:spLocks noChangeArrowheads="1"/>
          </p:cNvSpPr>
          <p:nvPr/>
        </p:nvSpPr>
        <p:spPr bwMode="auto">
          <a:xfrm>
            <a:off x="2124075" y="5410200"/>
            <a:ext cx="37433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 sz="2400">
                <a:solidFill>
                  <a:srgbClr val="FFCC00"/>
                </a:solidFill>
              </a:rPr>
              <a:t>Invasive cancer in fat cells</a:t>
            </a:r>
          </a:p>
        </p:txBody>
      </p:sp>
      <p:sp>
        <p:nvSpPr>
          <p:cNvPr id="71709" name="Text Box 29"/>
          <p:cNvSpPr txBox="1">
            <a:spLocks noChangeArrowheads="1"/>
          </p:cNvSpPr>
          <p:nvPr/>
        </p:nvSpPr>
        <p:spPr bwMode="auto">
          <a:xfrm>
            <a:off x="2562225" y="5486400"/>
            <a:ext cx="42195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 sz="2400">
                <a:solidFill>
                  <a:srgbClr val="FFCC00"/>
                </a:solidFill>
              </a:rPr>
              <a:t>Breast duct with hollow lumen</a:t>
            </a:r>
          </a:p>
        </p:txBody>
      </p:sp>
      <p:sp>
        <p:nvSpPr>
          <p:cNvPr id="71710" name="Text Box 30"/>
          <p:cNvSpPr txBox="1">
            <a:spLocks noChangeArrowheads="1"/>
          </p:cNvSpPr>
          <p:nvPr/>
        </p:nvSpPr>
        <p:spPr bwMode="auto">
          <a:xfrm>
            <a:off x="1809750" y="5943600"/>
            <a:ext cx="45910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 sz="2400">
                <a:solidFill>
                  <a:srgbClr val="FFCC00"/>
                </a:solidFill>
              </a:rPr>
              <a:t>Ductal Carcinoma In-Situ (DCIS)</a:t>
            </a:r>
          </a:p>
        </p:txBody>
      </p:sp>
      <p:sp>
        <p:nvSpPr>
          <p:cNvPr id="71711" name="Text Box 31"/>
          <p:cNvSpPr txBox="1">
            <a:spLocks noChangeArrowheads="1"/>
          </p:cNvSpPr>
          <p:nvPr/>
        </p:nvSpPr>
        <p:spPr bwMode="auto">
          <a:xfrm>
            <a:off x="1524000" y="1828800"/>
            <a:ext cx="64087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 sz="2400">
                <a:solidFill>
                  <a:srgbClr val="FFCC00"/>
                </a:solidFill>
              </a:rPr>
              <a:t>Cellular morphology is important for pathology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5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 nodeType="clickPar">
                      <p:stCondLst>
                        <p:cond delay="indefinite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 nodeType="clickPar">
                      <p:stCondLst>
                        <p:cond delay="indefinite"/>
                      </p:stCondLst>
                      <p:childTnLst>
                        <p:par>
                          <p:cTn id="7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717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717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717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692" grpId="0" animBg="1"/>
      <p:bldP spid="71692" grpId="1" animBg="1"/>
      <p:bldP spid="71696" grpId="0" animBg="1"/>
      <p:bldP spid="71696" grpId="1" animBg="1"/>
      <p:bldP spid="71700" grpId="0" animBg="1"/>
      <p:bldP spid="71704" grpId="0" animBg="1"/>
      <p:bldP spid="71708" grpId="0"/>
      <p:bldP spid="71708" grpId="1"/>
      <p:bldP spid="71709" grpId="0"/>
      <p:bldP spid="71709" grpId="1"/>
      <p:bldP spid="71710" grpId="0"/>
      <p:bldP spid="71711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381000"/>
            <a:ext cx="8229600" cy="762000"/>
          </a:xfrm>
        </p:spPr>
        <p:txBody>
          <a:bodyPr>
            <a:normAutofit fontScale="90000"/>
          </a:bodyPr>
          <a:lstStyle/>
          <a:p>
            <a:r>
              <a:rPr lang="en-US" altLang="en-US" dirty="0"/>
              <a:t>Collaborators –This work takes a team!</a:t>
            </a:r>
            <a:br>
              <a:rPr lang="en-US" altLang="en-US" dirty="0"/>
            </a:br>
            <a:r>
              <a:rPr lang="en-US" altLang="en-US" sz="2400" dirty="0"/>
              <a:t>Memorial Sloan-Kettering Cancer Center</a:t>
            </a:r>
            <a:endParaRPr lang="en-US" altLang="en-US" dirty="0"/>
          </a:p>
        </p:txBody>
      </p:sp>
      <p:sp>
        <p:nvSpPr>
          <p:cNvPr id="38915" name="Text Box 4"/>
          <p:cNvSpPr txBox="1">
            <a:spLocks noChangeArrowheads="1"/>
          </p:cNvSpPr>
          <p:nvPr/>
        </p:nvSpPr>
        <p:spPr bwMode="auto">
          <a:xfrm>
            <a:off x="762000" y="1531938"/>
            <a:ext cx="441960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/>
            <a:r>
              <a:rPr lang="en-US" altLang="en-US" sz="2400"/>
              <a:t>Dr. Melissa Murray – pathology</a:t>
            </a:r>
          </a:p>
          <a:p>
            <a:pPr algn="l"/>
            <a:r>
              <a:rPr lang="en-US" altLang="en-US" sz="2400"/>
              <a:t>Dr. Monica Morrow - surgery</a:t>
            </a:r>
          </a:p>
        </p:txBody>
      </p:sp>
      <p:sp>
        <p:nvSpPr>
          <p:cNvPr id="38916" name="Rectangle 8"/>
          <p:cNvSpPr>
            <a:spLocks noChangeArrowheads="1"/>
          </p:cNvSpPr>
          <p:nvPr/>
        </p:nvSpPr>
        <p:spPr bwMode="auto">
          <a:xfrm>
            <a:off x="228600" y="2743200"/>
            <a:ext cx="82296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/>
            <a:endParaRPr lang="en-US" altLang="en-US" sz="2400" dirty="0">
              <a:solidFill>
                <a:schemeClr val="tx2"/>
              </a:solidFill>
            </a:endParaRPr>
          </a:p>
          <a:p>
            <a:pPr algn="l"/>
            <a:r>
              <a:rPr lang="en-US" altLang="en-US" sz="2400" dirty="0"/>
              <a:t>Engineering Group:	</a:t>
            </a:r>
          </a:p>
          <a:p>
            <a:pPr algn="l"/>
            <a:r>
              <a:rPr lang="en-US" altLang="en-US" sz="2400" dirty="0"/>
              <a:t>	</a:t>
            </a:r>
            <a:r>
              <a:rPr lang="en-US" altLang="en-US" sz="2400" dirty="0" err="1"/>
              <a:t>Milind</a:t>
            </a:r>
            <a:r>
              <a:rPr lang="en-US" altLang="en-US" sz="2400" dirty="0"/>
              <a:t> Rajadhyaksha – Head of Optical Eng. Group</a:t>
            </a:r>
          </a:p>
          <a:p>
            <a:pPr algn="l"/>
            <a:r>
              <a:rPr lang="en-US" altLang="en-US" sz="2400" dirty="0"/>
              <a:t>	Ricardo Toledo-Crow – Head of Eng. Group</a:t>
            </a:r>
          </a:p>
          <a:p>
            <a:pPr algn="l"/>
            <a:r>
              <a:rPr lang="en-US" altLang="en-US" sz="2400" dirty="0"/>
              <a:t>	</a:t>
            </a:r>
            <a:r>
              <a:rPr lang="en-US" altLang="en-US" sz="2400" dirty="0" err="1"/>
              <a:t>Sanjee</a:t>
            </a:r>
            <a:r>
              <a:rPr lang="en-US" altLang="en-US" sz="2400" dirty="0"/>
              <a:t> Abeytunge - electronics</a:t>
            </a:r>
            <a:br>
              <a:rPr lang="en-US" altLang="en-US" sz="2400" dirty="0"/>
            </a:br>
            <a:r>
              <a:rPr lang="en-US" altLang="en-US" sz="2400" dirty="0"/>
              <a:t>	</a:t>
            </a:r>
            <a:r>
              <a:rPr lang="en-US" altLang="en-US" sz="2400" dirty="0" err="1"/>
              <a:t>Yongbiao</a:t>
            </a:r>
            <a:r>
              <a:rPr lang="en-US" altLang="en-US" sz="2400" dirty="0"/>
              <a:t> Li - software</a:t>
            </a:r>
            <a:br>
              <a:rPr lang="en-US" altLang="en-US" sz="2400" dirty="0"/>
            </a:br>
            <a:r>
              <a:rPr lang="en-US" altLang="en-US" sz="2400" dirty="0"/>
              <a:t>	Chris Glazowski - optics</a:t>
            </a:r>
            <a:br>
              <a:rPr lang="en-US" altLang="en-US" sz="2400" dirty="0"/>
            </a:br>
            <a:r>
              <a:rPr lang="en-US" altLang="en-US" sz="2400" dirty="0"/>
              <a:t>	Gary Peterson – mechanical engineering</a:t>
            </a:r>
            <a:br>
              <a:rPr lang="en-US" altLang="en-US" sz="2400" dirty="0"/>
            </a:br>
            <a:r>
              <a:rPr lang="en-US" altLang="en-US" sz="2400" dirty="0"/>
              <a:t>	Eileen Flores – clinical imaging</a:t>
            </a:r>
            <a:br>
              <a:rPr lang="en-US" altLang="en-US" sz="2400" dirty="0">
                <a:solidFill>
                  <a:schemeClr val="tx2"/>
                </a:solidFill>
              </a:rPr>
            </a:br>
            <a:r>
              <a:rPr lang="en-US" altLang="en-US" sz="2400" dirty="0">
                <a:solidFill>
                  <a:schemeClr val="tx2"/>
                </a:solidFill>
              </a:rPr>
              <a:t>		</a:t>
            </a:r>
            <a:br>
              <a:rPr lang="en-US" altLang="en-US" sz="2400" dirty="0">
                <a:solidFill>
                  <a:schemeClr val="tx2"/>
                </a:solidFill>
              </a:rPr>
            </a:br>
            <a:r>
              <a:rPr lang="en-US" altLang="en-US" sz="2400" dirty="0">
                <a:solidFill>
                  <a:schemeClr val="tx2"/>
                </a:solidFill>
              </a:rPr>
              <a:t>This project funded by the NIH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ext Box 2"/>
          <p:cNvSpPr txBox="1">
            <a:spLocks noChangeArrowheads="1"/>
          </p:cNvSpPr>
          <p:nvPr/>
        </p:nvSpPr>
        <p:spPr bwMode="auto">
          <a:xfrm>
            <a:off x="287338" y="260350"/>
            <a:ext cx="8616950" cy="4852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8016" tIns="64008" rIns="128016" bIns="64008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/>
            <a:r>
              <a:rPr lang="en-US" altLang="en-US" sz="3900" dirty="0">
                <a:solidFill>
                  <a:schemeClr val="tx2"/>
                </a:solidFill>
              </a:rPr>
              <a:t>Other uses for confocal:</a:t>
            </a:r>
          </a:p>
          <a:p>
            <a:endParaRPr lang="en-US" altLang="en-US" sz="2800" dirty="0">
              <a:solidFill>
                <a:srgbClr val="66FFFF"/>
              </a:solidFill>
            </a:endParaRPr>
          </a:p>
          <a:p>
            <a:pPr algn="l"/>
            <a:r>
              <a:rPr lang="en-US" altLang="en-US" sz="2400" dirty="0">
                <a:solidFill>
                  <a:schemeClr val="bg1"/>
                </a:solidFill>
              </a:rPr>
              <a:t>Confocal microscopes may enable </a:t>
            </a:r>
          </a:p>
          <a:p>
            <a:pPr algn="l"/>
            <a:r>
              <a:rPr lang="en-US" altLang="en-US" sz="2400" dirty="0">
                <a:solidFill>
                  <a:schemeClr val="bg1"/>
                </a:solidFill>
              </a:rPr>
              <a:t>	screening and diagnosis </a:t>
            </a:r>
          </a:p>
          <a:p>
            <a:pPr algn="l"/>
            <a:r>
              <a:rPr lang="en-US" altLang="en-US" sz="2400" dirty="0">
                <a:solidFill>
                  <a:schemeClr val="bg1"/>
                </a:solidFill>
              </a:rPr>
              <a:t>	guided-biopsy for pathology </a:t>
            </a:r>
          </a:p>
          <a:p>
            <a:pPr algn="l"/>
            <a:r>
              <a:rPr lang="en-US" altLang="en-US" sz="2400" dirty="0">
                <a:solidFill>
                  <a:schemeClr val="bg1"/>
                </a:solidFill>
              </a:rPr>
              <a:t>	pre-operative detection of cancer margins  </a:t>
            </a:r>
          </a:p>
          <a:p>
            <a:pPr algn="l"/>
            <a:r>
              <a:rPr lang="en-US" altLang="en-US" sz="2400" dirty="0">
                <a:solidFill>
                  <a:schemeClr val="bg1"/>
                </a:solidFill>
              </a:rPr>
              <a:t>	intra-operative detection of cancer margins </a:t>
            </a:r>
          </a:p>
          <a:p>
            <a:pPr algn="l"/>
            <a:r>
              <a:rPr lang="en-US" altLang="en-US" sz="2400" dirty="0">
                <a:solidFill>
                  <a:schemeClr val="bg1"/>
                </a:solidFill>
              </a:rPr>
              <a:t>	surgical pathology-at-the-bedside</a:t>
            </a:r>
          </a:p>
          <a:p>
            <a:r>
              <a:rPr lang="en-US" altLang="en-US" sz="2400" dirty="0">
                <a:solidFill>
                  <a:schemeClr val="bg1"/>
                </a:solidFill>
              </a:rPr>
              <a:t>	</a:t>
            </a:r>
          </a:p>
          <a:p>
            <a:pPr algn="l"/>
            <a:r>
              <a:rPr lang="en-US" altLang="en-US" sz="2400" dirty="0">
                <a:solidFill>
                  <a:schemeClr val="bg1"/>
                </a:solidFill>
              </a:rPr>
              <a:t>	</a:t>
            </a:r>
            <a:r>
              <a:rPr lang="en-US" altLang="en-US" sz="2400" i="1" dirty="0">
                <a:solidFill>
                  <a:schemeClr val="bg1"/>
                </a:solidFill>
              </a:rPr>
              <a:t>in vivo, ex vivo, </a:t>
            </a:r>
            <a:r>
              <a:rPr lang="en-US" altLang="en-US" sz="2400" dirty="0">
                <a:solidFill>
                  <a:schemeClr val="bg1"/>
                </a:solidFill>
              </a:rPr>
              <a:t>real-time</a:t>
            </a:r>
          </a:p>
          <a:p>
            <a:pPr algn="l"/>
            <a:endParaRPr lang="en-US" altLang="en-US" sz="2400" dirty="0">
              <a:solidFill>
                <a:schemeClr val="bg1"/>
              </a:solidFill>
            </a:endParaRPr>
          </a:p>
          <a:p>
            <a:pPr algn="l"/>
            <a:r>
              <a:rPr lang="en-US" altLang="en-US" sz="2400" dirty="0">
                <a:solidFill>
                  <a:schemeClr val="tx2"/>
                </a:solidFill>
                <a:sym typeface="Wingdings" pitchFamily="2" charset="2"/>
              </a:rPr>
              <a:t>        </a:t>
            </a:r>
            <a:r>
              <a:rPr lang="en-US" altLang="en-US" sz="2400" dirty="0">
                <a:solidFill>
                  <a:schemeClr val="tx2"/>
                </a:solidFill>
              </a:rPr>
              <a:t>minimize biopsy, pain, expense, time?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602544-5449-48BD-A186-A83FB4EA5D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optical techniques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5C46B5-0E0B-46BA-AD79-CB9F77A309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Optical coherence tomography (OCT)</a:t>
            </a:r>
          </a:p>
          <a:p>
            <a:pPr lvl="1"/>
            <a:r>
              <a:rPr lang="en-US" dirty="0"/>
              <a:t>It’s a Michelson interferometer!</a:t>
            </a:r>
          </a:p>
          <a:p>
            <a:pPr lvl="1"/>
            <a:r>
              <a:rPr lang="en-US" dirty="0"/>
              <a:t>Resolution is 10-100 times better than MRI, CT, Ultrasound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34AC2A8-8AA8-4A0D-95F2-9815BF2C28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" y="3124200"/>
            <a:ext cx="5334000" cy="353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62852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B9FCFB-5B45-4AEA-8B41-EBF6195546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OCT is used for imaging the eye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A4C774A-2E56-4BA2-89AB-4A9836D606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8900" y="1758950"/>
            <a:ext cx="6426200" cy="4559300"/>
          </a:xfrm>
        </p:spPr>
      </p:pic>
    </p:spTree>
    <p:extLst>
      <p:ext uri="{BB962C8B-B14F-4D97-AF65-F5344CB8AC3E}">
        <p14:creationId xmlns:p14="http://schemas.microsoft.com/office/powerpoint/2010/main" val="366413091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2864E8-9508-401D-9BF9-1C848BD705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Blood oxygenation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B00FF3-873E-4931-A440-527C6EBD6A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Current optical techniques give erroneous results in people with darker skin</a:t>
            </a:r>
          </a:p>
          <a:p>
            <a:r>
              <a:rPr lang="en-US" dirty="0"/>
              <a:t>The current tech uses spectroscopy to image the blood through the skin</a:t>
            </a:r>
          </a:p>
          <a:p>
            <a:pPr lvl="1"/>
            <a:r>
              <a:rPr lang="en-US" dirty="0"/>
              <a:t>Oxygenated blood absorbs more infrared than deoxygenated blood</a:t>
            </a:r>
          </a:p>
          <a:p>
            <a:endParaRPr lang="en-US" dirty="0"/>
          </a:p>
          <a:p>
            <a:r>
              <a:rPr lang="en-US" dirty="0"/>
              <a:t>But if the melanin in the skin also has its own spectrum that affects the ratios of wavelengths absorbed, then racial bias is encoded into the blood ox reading</a:t>
            </a:r>
          </a:p>
          <a:p>
            <a:endParaRPr lang="en-US" dirty="0"/>
          </a:p>
          <a:p>
            <a:r>
              <a:rPr lang="en-US" dirty="0"/>
              <a:t>Solution: use polarization contrast instead of absorption contrast</a:t>
            </a:r>
          </a:p>
        </p:txBody>
      </p:sp>
    </p:spTree>
    <p:extLst>
      <p:ext uri="{BB962C8B-B14F-4D97-AF65-F5344CB8AC3E}">
        <p14:creationId xmlns:p14="http://schemas.microsoft.com/office/powerpoint/2010/main" val="137429123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06DBB0-BD37-4374-A565-B8DDEAB4C9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879CFC-1F0E-444C-80A7-FBA221F103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Medical imaging is a broad field that is rapidly evolving both for research and clinical practice</a:t>
            </a:r>
          </a:p>
          <a:p>
            <a:endParaRPr lang="en-US" dirty="0"/>
          </a:p>
          <a:p>
            <a:r>
              <a:rPr lang="en-US" dirty="0"/>
              <a:t>It takes a team of people to accomplish</a:t>
            </a:r>
          </a:p>
        </p:txBody>
      </p:sp>
    </p:spTree>
    <p:extLst>
      <p:ext uri="{BB962C8B-B14F-4D97-AF65-F5344CB8AC3E}">
        <p14:creationId xmlns:p14="http://schemas.microsoft.com/office/powerpoint/2010/main" val="337887721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b="1" dirty="0"/>
              <a:t>Detection of skin cancer margins in </a:t>
            </a:r>
            <a:r>
              <a:rPr lang="en-US" b="1" dirty="0" err="1"/>
              <a:t>Mohs</a:t>
            </a:r>
            <a:r>
              <a:rPr lang="en-US" b="1" dirty="0"/>
              <a:t> excisions with high-speed strip </a:t>
            </a:r>
            <a:r>
              <a:rPr lang="en-US" b="1" dirty="0" err="1"/>
              <a:t>mosaicing</a:t>
            </a:r>
            <a:r>
              <a:rPr lang="en-US" b="1" dirty="0"/>
              <a:t> confocal microscopy: a feasibility study</a:t>
            </a:r>
          </a:p>
          <a:p>
            <a:pPr marL="0" indent="0" algn="ctr">
              <a:buNone/>
            </a:pPr>
            <a:r>
              <a:rPr lang="en-US" dirty="0">
                <a:hlinkClick r:id="rId2"/>
              </a:rPr>
              <a:t>B. Larson</a:t>
            </a:r>
            <a:r>
              <a:rPr lang="en-US" dirty="0"/>
              <a:t>,</a:t>
            </a:r>
            <a:r>
              <a:rPr lang="en-US" baseline="30000" dirty="0"/>
              <a:t>1,*</a:t>
            </a:r>
            <a:r>
              <a:rPr lang="en-US" dirty="0"/>
              <a:t> </a:t>
            </a:r>
            <a:r>
              <a:rPr lang="en-US" dirty="0">
                <a:hlinkClick r:id="rId3"/>
              </a:rPr>
              <a:t>S. Abeytunge</a:t>
            </a:r>
            <a:r>
              <a:rPr lang="en-US" dirty="0"/>
              <a:t>,</a:t>
            </a:r>
            <a:r>
              <a:rPr lang="en-US" baseline="30000" dirty="0"/>
              <a:t>2</a:t>
            </a:r>
            <a:r>
              <a:rPr lang="en-US" dirty="0"/>
              <a:t> </a:t>
            </a:r>
            <a:r>
              <a:rPr lang="en-US" dirty="0">
                <a:hlinkClick r:id="rId4"/>
              </a:rPr>
              <a:t>E. Seltzer</a:t>
            </a:r>
            <a:r>
              <a:rPr lang="en-US" dirty="0"/>
              <a:t>,</a:t>
            </a:r>
            <a:r>
              <a:rPr lang="en-US" baseline="30000" dirty="0"/>
              <a:t>3</a:t>
            </a:r>
            <a:r>
              <a:rPr lang="en-US" dirty="0"/>
              <a:t> </a:t>
            </a:r>
            <a:r>
              <a:rPr lang="en-US" dirty="0">
                <a:hlinkClick r:id="rId5"/>
              </a:rPr>
              <a:t>M. Rajadhyaksha</a:t>
            </a:r>
            <a:r>
              <a:rPr lang="en-US" dirty="0"/>
              <a:t>,</a:t>
            </a:r>
            <a:r>
              <a:rPr lang="en-US" baseline="30000" dirty="0"/>
              <a:t>1</a:t>
            </a:r>
            <a:r>
              <a:rPr lang="en-US" dirty="0"/>
              <a:t> and </a:t>
            </a:r>
            <a:r>
              <a:rPr lang="en-US" dirty="0">
                <a:hlinkClick r:id="rId6"/>
              </a:rPr>
              <a:t>K. Nehal</a:t>
            </a:r>
            <a:r>
              <a:rPr lang="en-US" baseline="30000" dirty="0"/>
              <a:t>1</a:t>
            </a:r>
            <a:endParaRPr lang="en-US" dirty="0"/>
          </a:p>
          <a:p>
            <a:pPr marL="0" indent="0" algn="ctr">
              <a:buNone/>
            </a:pPr>
            <a:r>
              <a:rPr lang="en-US" dirty="0"/>
              <a:t>British Journal of Dermatology, (2013) 169: 922–926. </a:t>
            </a:r>
            <a:r>
              <a:rPr lang="en-US" dirty="0" err="1"/>
              <a:t>doi</a:t>
            </a:r>
            <a:r>
              <a:rPr lang="en-US" dirty="0"/>
              <a:t>: 10.1111/bjd.12444</a:t>
            </a:r>
          </a:p>
        </p:txBody>
      </p:sp>
    </p:spTree>
    <p:extLst>
      <p:ext uri="{BB962C8B-B14F-4D97-AF65-F5344CB8AC3E}">
        <p14:creationId xmlns:p14="http://schemas.microsoft.com/office/powerpoint/2010/main" val="36583704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607945-5821-41FF-9E00-4E78C129EC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Ultrasound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0ABD2B-483F-4AC9-94FC-B54060B55F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1295400"/>
          </a:xfrm>
        </p:spPr>
        <p:txBody>
          <a:bodyPr/>
          <a:lstStyle/>
          <a:p>
            <a:r>
              <a:rPr lang="en-US" dirty="0"/>
              <a:t>High-frequency sound waves: we’re imaging the echo!</a:t>
            </a:r>
          </a:p>
          <a:p>
            <a:r>
              <a:rPr lang="en-US" dirty="0"/>
              <a:t>No ionizing radiation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17B6D27F-30A8-469B-9763-0E852468E18A}"/>
              </a:ext>
            </a:extLst>
          </p:cNvPr>
          <p:cNvSpPr txBox="1">
            <a:spLocks/>
          </p:cNvSpPr>
          <p:nvPr/>
        </p:nvSpPr>
        <p:spPr>
          <a:xfrm>
            <a:off x="463193" y="2667000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dirty="0"/>
              <a:t>Nuclear Imaging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F38C6865-7927-4629-BFAD-D3C4CEE730E6}"/>
              </a:ext>
            </a:extLst>
          </p:cNvPr>
          <p:cNvSpPr txBox="1">
            <a:spLocks/>
          </p:cNvSpPr>
          <p:nvPr/>
        </p:nvSpPr>
        <p:spPr>
          <a:xfrm>
            <a:off x="533400" y="3733800"/>
            <a:ext cx="8229600" cy="1295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en-US" dirty="0"/>
              <a:t>Radioactive tracers</a:t>
            </a:r>
          </a:p>
        </p:txBody>
      </p:sp>
    </p:spTree>
    <p:extLst>
      <p:ext uri="{BB962C8B-B14F-4D97-AF65-F5344CB8AC3E}">
        <p14:creationId xmlns:p14="http://schemas.microsoft.com/office/powerpoint/2010/main" val="66232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E76D0D-3686-445E-804E-C085CE719D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Interventional Imaging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DF7B90-8D94-4057-A920-19FE72894F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Optical imaging (visible light)</a:t>
            </a:r>
          </a:p>
          <a:p>
            <a:r>
              <a:rPr lang="en-US" dirty="0"/>
              <a:t>Send a camera inside the body!</a:t>
            </a:r>
          </a:p>
        </p:txBody>
      </p:sp>
    </p:spTree>
    <p:extLst>
      <p:ext uri="{BB962C8B-B14F-4D97-AF65-F5344CB8AC3E}">
        <p14:creationId xmlns:p14="http://schemas.microsoft.com/office/powerpoint/2010/main" val="23990904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88A764-15C4-441F-A2BD-0704CFACC6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Confocal microscopy for cancer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DB1AFA-CF94-4B27-9819-E1FDEDFBA9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30289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38" name="Group 7"/>
          <p:cNvGrpSpPr>
            <a:grpSpLocks/>
          </p:cNvGrpSpPr>
          <p:nvPr/>
        </p:nvGrpSpPr>
        <p:grpSpPr bwMode="auto">
          <a:xfrm>
            <a:off x="127068" y="457200"/>
            <a:ext cx="8899525" cy="5879306"/>
            <a:chOff x="82" y="85"/>
            <a:chExt cx="4204" cy="2469"/>
          </a:xfrm>
        </p:grpSpPr>
        <p:sp>
          <p:nvSpPr>
            <p:cNvPr id="14341" name="Text Box 3"/>
            <p:cNvSpPr txBox="1">
              <a:spLocks noChangeArrowheads="1"/>
            </p:cNvSpPr>
            <p:nvPr/>
          </p:nvSpPr>
          <p:spPr bwMode="auto">
            <a:xfrm>
              <a:off x="82" y="85"/>
              <a:ext cx="4172" cy="24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altLang="en-US" sz="3600" dirty="0">
                  <a:solidFill>
                    <a:schemeClr val="tx2"/>
                  </a:solidFill>
                  <a:latin typeface="+mj-lt"/>
                </a:rPr>
                <a:t>Skin cancers – per year, in the USA alone</a:t>
              </a:r>
            </a:p>
            <a:p>
              <a:endParaRPr lang="en-US" altLang="en-US" sz="2800" dirty="0">
                <a:latin typeface="Times New Roman" pitchFamily="18" charset="0"/>
              </a:endParaRPr>
            </a:p>
            <a:p>
              <a:endParaRPr lang="en-US" altLang="en-US" sz="2400" dirty="0">
                <a:latin typeface="Times New Roman" pitchFamily="18" charset="0"/>
              </a:endParaRPr>
            </a:p>
            <a:p>
              <a:pPr algn="l"/>
              <a:endParaRPr lang="en-US" altLang="en-US" sz="2400" dirty="0">
                <a:latin typeface="Times New Roman" pitchFamily="18" charset="0"/>
              </a:endParaRPr>
            </a:p>
            <a:p>
              <a:pPr algn="l"/>
              <a:r>
                <a:rPr lang="en-US" altLang="en-US" sz="2400" dirty="0">
                  <a:latin typeface="Times New Roman" pitchFamily="18" charset="0"/>
                </a:rPr>
                <a:t>1.2 million new cases</a:t>
              </a:r>
            </a:p>
            <a:p>
              <a:endParaRPr lang="en-US" altLang="en-US" sz="2400" dirty="0">
                <a:latin typeface="Times New Roman" pitchFamily="18" charset="0"/>
              </a:endParaRPr>
            </a:p>
            <a:p>
              <a:pPr algn="l"/>
              <a:endParaRPr lang="en-US" altLang="en-US" sz="2400" dirty="0">
                <a:latin typeface="Times New Roman" pitchFamily="18" charset="0"/>
              </a:endParaRPr>
            </a:p>
            <a:p>
              <a:pPr algn="l"/>
              <a:r>
                <a:rPr lang="en-US" altLang="en-US" sz="2400" dirty="0">
                  <a:latin typeface="Times New Roman" pitchFamily="18" charset="0"/>
                </a:rPr>
                <a:t>5.5 million biopsies	</a:t>
              </a:r>
            </a:p>
            <a:p>
              <a:endParaRPr lang="en-US" altLang="en-US" sz="2400" dirty="0">
                <a:latin typeface="Times New Roman" pitchFamily="18" charset="0"/>
              </a:endParaRPr>
            </a:p>
            <a:p>
              <a:endParaRPr lang="en-US" altLang="en-US" sz="2400" dirty="0">
                <a:latin typeface="Times New Roman" pitchFamily="18" charset="0"/>
              </a:endParaRPr>
            </a:p>
            <a:p>
              <a:endParaRPr lang="en-US" altLang="en-US" sz="2400" dirty="0">
                <a:latin typeface="Times New Roman" pitchFamily="18" charset="0"/>
              </a:endParaRPr>
            </a:p>
            <a:p>
              <a:r>
                <a:rPr lang="en-US" altLang="en-US" sz="2400" dirty="0">
                  <a:solidFill>
                    <a:schemeClr val="tx2"/>
                  </a:solidFill>
                  <a:latin typeface="Times New Roman" pitchFamily="18" charset="0"/>
                </a:rPr>
                <a:t>80%  ~ 4.3 million biopsies are normal or benign</a:t>
              </a:r>
            </a:p>
            <a:p>
              <a:r>
                <a:rPr lang="en-US" altLang="en-US" sz="2400" dirty="0">
                  <a:latin typeface="Times New Roman" pitchFamily="18" charset="0"/>
                </a:rPr>
                <a:t>	cost  ~  $2.2 billion/year, to detect “normal” </a:t>
              </a:r>
            </a:p>
            <a:p>
              <a:r>
                <a:rPr lang="en-US" altLang="en-US" sz="2400" dirty="0">
                  <a:latin typeface="Times New Roman" pitchFamily="18" charset="0"/>
                </a:rPr>
                <a:t>	</a:t>
              </a:r>
            </a:p>
            <a:p>
              <a:r>
                <a:rPr lang="en-US" altLang="en-US" sz="2400" dirty="0">
                  <a:latin typeface="Times New Roman" pitchFamily="18" charset="0"/>
                </a:rPr>
                <a:t>        </a:t>
              </a:r>
              <a:r>
                <a:rPr lang="en-US" altLang="en-US" sz="2400" b="1" dirty="0">
                  <a:solidFill>
                    <a:schemeClr val="tx2"/>
                  </a:solidFill>
                  <a:latin typeface="+mj-lt"/>
                </a:rPr>
                <a:t>Can we detect cancer without a biopsy?</a:t>
              </a:r>
              <a:endParaRPr lang="en-US" altLang="en-US" sz="2400" b="1" dirty="0">
                <a:solidFill>
                  <a:schemeClr val="tx2"/>
                </a:solidFill>
                <a:latin typeface="+mj-lt"/>
                <a:sym typeface="Wingdings" pitchFamily="2" charset="2"/>
              </a:endParaRPr>
            </a:p>
          </p:txBody>
        </p:sp>
        <p:sp>
          <p:nvSpPr>
            <p:cNvPr id="14342" name="Text Box 4"/>
            <p:cNvSpPr txBox="1">
              <a:spLocks noChangeArrowheads="1"/>
            </p:cNvSpPr>
            <p:nvPr/>
          </p:nvSpPr>
          <p:spPr bwMode="auto">
            <a:xfrm>
              <a:off x="1249" y="372"/>
              <a:ext cx="3037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l"/>
              <a:r>
                <a:rPr lang="en-US" altLang="en-US" sz="1700" dirty="0">
                  <a:latin typeface="Times New Roman" pitchFamily="18" charset="0"/>
                </a:rPr>
                <a:t>National Cancer Inst., American Cancer Society, 2008 statistics </a:t>
              </a:r>
            </a:p>
            <a:p>
              <a:pPr algn="l"/>
              <a:r>
                <a:rPr lang="en-US" altLang="en-US" sz="1600" dirty="0">
                  <a:latin typeface="Times New Roman" pitchFamily="18" charset="0"/>
                </a:rPr>
                <a:t>www.cancer.gov/statistics; http://seer.cancer.gov/statfacts; www.cancer.org </a:t>
              </a:r>
            </a:p>
          </p:txBody>
        </p:sp>
      </p:grpSp>
      <p:sp>
        <p:nvSpPr>
          <p:cNvPr id="14339" name="Text Box 5"/>
          <p:cNvSpPr txBox="1">
            <a:spLocks noChangeArrowheads="1"/>
          </p:cNvSpPr>
          <p:nvPr/>
        </p:nvSpPr>
        <p:spPr bwMode="auto">
          <a:xfrm>
            <a:off x="3962400" y="1981200"/>
            <a:ext cx="4059238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8001" tIns="64001" rIns="128001" bIns="64001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/>
            <a:r>
              <a:rPr lang="en-US" altLang="en-US" sz="1700" dirty="0">
                <a:latin typeface="Times New Roman" pitchFamily="18" charset="0"/>
              </a:rPr>
              <a:t>800,000  basal cell carcinomas (BCCs)</a:t>
            </a:r>
          </a:p>
          <a:p>
            <a:pPr algn="l"/>
            <a:r>
              <a:rPr lang="en-US" altLang="en-US" sz="1700" dirty="0">
                <a:latin typeface="Times New Roman" pitchFamily="18" charset="0"/>
              </a:rPr>
              <a:t>300,000  squamous cell carcinomas (SCCs)</a:t>
            </a:r>
          </a:p>
          <a:p>
            <a:pPr algn="l"/>
            <a:r>
              <a:rPr lang="en-US" altLang="en-US" sz="1700" dirty="0">
                <a:latin typeface="Times New Roman" pitchFamily="18" charset="0"/>
              </a:rPr>
              <a:t>100,000  melanomas</a:t>
            </a:r>
          </a:p>
        </p:txBody>
      </p:sp>
      <p:sp>
        <p:nvSpPr>
          <p:cNvPr id="14340" name="Text Box 6"/>
          <p:cNvSpPr txBox="1">
            <a:spLocks noChangeArrowheads="1"/>
          </p:cNvSpPr>
          <p:nvPr/>
        </p:nvSpPr>
        <p:spPr bwMode="auto">
          <a:xfrm>
            <a:off x="3962400" y="3124200"/>
            <a:ext cx="45720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8001" tIns="64001" rIns="128001" bIns="64001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/>
            <a:r>
              <a:rPr lang="en-US" altLang="en-US" sz="1700" dirty="0">
                <a:latin typeface="Times New Roman" pitchFamily="18" charset="0"/>
              </a:rPr>
              <a:t>BCCs:  	2 million biopsies,     40% positive</a:t>
            </a:r>
          </a:p>
          <a:p>
            <a:pPr algn="l"/>
            <a:r>
              <a:rPr lang="en-US" altLang="en-US" sz="1700" dirty="0">
                <a:latin typeface="Times New Roman" pitchFamily="18" charset="0"/>
              </a:rPr>
              <a:t>SCCs:  	2 million biopsies,     15% positive</a:t>
            </a:r>
          </a:p>
          <a:p>
            <a:pPr algn="l"/>
            <a:r>
              <a:rPr lang="en-US" altLang="en-US" sz="1700" dirty="0">
                <a:latin typeface="Times New Roman" pitchFamily="18" charset="0"/>
              </a:rPr>
              <a:t>Melanomas:1.5 million biopsies,  7% positive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Motivation:</a:t>
            </a:r>
          </a:p>
        </p:txBody>
      </p:sp>
      <p:sp>
        <p:nvSpPr>
          <p:cNvPr id="1536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7315200" cy="4525963"/>
          </a:xfrm>
        </p:spPr>
        <p:txBody>
          <a:bodyPr/>
          <a:lstStyle/>
          <a:p>
            <a:r>
              <a:rPr lang="en-US" altLang="en-US" dirty="0"/>
              <a:t>Traditional diagnosis technique:</a:t>
            </a:r>
          </a:p>
          <a:p>
            <a:pPr lvl="1"/>
            <a:r>
              <a:rPr lang="en-US" altLang="en-US" dirty="0"/>
              <a:t>Biopsy</a:t>
            </a:r>
          </a:p>
          <a:p>
            <a:pPr lvl="1"/>
            <a:r>
              <a:rPr lang="en-US" altLang="en-US" dirty="0"/>
              <a:t>Fixation of tissue</a:t>
            </a:r>
          </a:p>
          <a:p>
            <a:pPr lvl="1"/>
            <a:r>
              <a:rPr lang="en-US" altLang="en-US" dirty="0"/>
              <a:t>Slicing of tissue</a:t>
            </a:r>
          </a:p>
          <a:p>
            <a:pPr lvl="1"/>
            <a:r>
              <a:rPr lang="en-US" altLang="en-US" dirty="0"/>
              <a:t>Staining of tissue</a:t>
            </a:r>
          </a:p>
          <a:p>
            <a:pPr lvl="1"/>
            <a:r>
              <a:rPr lang="en-US" altLang="en-US" dirty="0"/>
              <a:t>View with 2x-40x magnification optical microscope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Motivation:</a:t>
            </a:r>
          </a:p>
        </p:txBody>
      </p:sp>
      <p:sp>
        <p:nvSpPr>
          <p:cNvPr id="1028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7315200" cy="4525963"/>
          </a:xfrm>
        </p:spPr>
        <p:txBody>
          <a:bodyPr/>
          <a:lstStyle/>
          <a:p>
            <a:r>
              <a:rPr lang="en-US" altLang="en-US" dirty="0"/>
              <a:t>Traditional diagnosis technique:</a:t>
            </a:r>
          </a:p>
          <a:p>
            <a:pPr lvl="1"/>
            <a:r>
              <a:rPr lang="en-US" altLang="en-US" dirty="0"/>
              <a:t>Biopsy </a:t>
            </a:r>
            <a:r>
              <a:rPr lang="en-US" altLang="en-US" dirty="0">
                <a:sym typeface="Wingdings" pitchFamily="2" charset="2"/>
              </a:rPr>
              <a:t> </a:t>
            </a:r>
            <a:r>
              <a:rPr lang="en-US" altLang="en-US" dirty="0">
                <a:solidFill>
                  <a:srgbClr val="C00000"/>
                </a:solidFill>
                <a:sym typeface="Wingdings" pitchFamily="2" charset="2"/>
              </a:rPr>
              <a:t>Painful!</a:t>
            </a:r>
            <a:endParaRPr lang="en-US" altLang="en-US" dirty="0"/>
          </a:p>
          <a:p>
            <a:pPr lvl="1"/>
            <a:r>
              <a:rPr lang="en-US" altLang="en-US" dirty="0"/>
              <a:t>Fixation of tissue </a:t>
            </a:r>
            <a:r>
              <a:rPr lang="en-US" altLang="en-US" dirty="0">
                <a:sym typeface="Wingdings" pitchFamily="2" charset="2"/>
              </a:rPr>
              <a:t> </a:t>
            </a:r>
            <a:r>
              <a:rPr lang="en-US" altLang="en-US" dirty="0">
                <a:solidFill>
                  <a:srgbClr val="C00000"/>
                </a:solidFill>
                <a:sym typeface="Wingdings" pitchFamily="2" charset="2"/>
              </a:rPr>
              <a:t>Hours to Days</a:t>
            </a:r>
            <a:endParaRPr lang="en-US" altLang="en-US" dirty="0"/>
          </a:p>
          <a:p>
            <a:pPr lvl="1"/>
            <a:r>
              <a:rPr lang="en-US" altLang="en-US" dirty="0"/>
              <a:t>Slicing of tissue </a:t>
            </a:r>
            <a:r>
              <a:rPr lang="en-US" altLang="en-US" dirty="0">
                <a:sym typeface="Wingdings" pitchFamily="2" charset="2"/>
              </a:rPr>
              <a:t> </a:t>
            </a:r>
            <a:r>
              <a:rPr lang="en-US" altLang="en-US" dirty="0">
                <a:solidFill>
                  <a:srgbClr val="C00000"/>
                </a:solidFill>
                <a:sym typeface="Wingdings" pitchFamily="2" charset="2"/>
              </a:rPr>
              <a:t>15 – 20 um</a:t>
            </a:r>
          </a:p>
          <a:p>
            <a:pPr lvl="1"/>
            <a:r>
              <a:rPr lang="en-US" altLang="en-US" dirty="0"/>
              <a:t>Staining of tissue </a:t>
            </a:r>
            <a:r>
              <a:rPr lang="en-US" altLang="en-US" dirty="0">
                <a:sym typeface="Wingdings" pitchFamily="2" charset="2"/>
              </a:rPr>
              <a:t> </a:t>
            </a:r>
            <a:r>
              <a:rPr lang="en-US" altLang="en-US" dirty="0">
                <a:solidFill>
                  <a:srgbClr val="C00000"/>
                </a:solidFill>
                <a:sym typeface="Wingdings" pitchFamily="2" charset="2"/>
              </a:rPr>
              <a:t>H&amp;E (</a:t>
            </a:r>
            <a:r>
              <a:rPr lang="en-US" altLang="en-US" dirty="0" err="1">
                <a:solidFill>
                  <a:srgbClr val="C00000"/>
                </a:solidFill>
                <a:sym typeface="Wingdings" pitchFamily="2" charset="2"/>
              </a:rPr>
              <a:t>hemotoxylin</a:t>
            </a:r>
            <a:r>
              <a:rPr lang="en-US" altLang="en-US" dirty="0">
                <a:solidFill>
                  <a:srgbClr val="C00000"/>
                </a:solidFill>
                <a:sym typeface="Wingdings" pitchFamily="2" charset="2"/>
              </a:rPr>
              <a:t> &amp; eosin)</a:t>
            </a:r>
            <a:endParaRPr lang="en-US" altLang="en-US" dirty="0"/>
          </a:p>
          <a:p>
            <a:pPr lvl="1"/>
            <a:r>
              <a:rPr lang="en-US" altLang="en-US" dirty="0"/>
              <a:t>View with 2x-40x magnification optical microscope:</a:t>
            </a:r>
          </a:p>
        </p:txBody>
      </p:sp>
      <p:graphicFrame>
        <p:nvGraphicFramePr>
          <p:cNvPr id="1026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36319436"/>
              </p:ext>
            </p:extLst>
          </p:nvPr>
        </p:nvGraphicFramePr>
        <p:xfrm>
          <a:off x="2819400" y="4038600"/>
          <a:ext cx="3213332" cy="2438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Impact" r:id="rId3" imgW="3374143" imgH="2276861" progId="">
                  <p:embed/>
                </p:oleObj>
              </mc:Choice>
              <mc:Fallback>
                <p:oleObj name="PhotoImpact" r:id="rId3" imgW="3374143" imgH="2276861" progId="">
                  <p:embed/>
                  <p:pic>
                    <p:nvPicPr>
                      <p:cNvPr id="1026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19400" y="4038600"/>
                        <a:ext cx="3213332" cy="2438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1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21.5|2.9|4.2|5.9|6.2|5.3|7.6|8.7|2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9.9|7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2|10.2|1.9|7.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9|2.7|27.1|1.8|1.9|12.6|1.5|2.4|17.5|6.6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larity">
  <a:themeElements>
    <a:clrScheme name="Clarity">
      <a:dk1>
        <a:srgbClr val="292934"/>
      </a:dk1>
      <a:lt1>
        <a:srgbClr val="FFFFFF"/>
      </a:lt1>
      <a:dk2>
        <a:srgbClr val="D2533C"/>
      </a:dk2>
      <a:lt2>
        <a:srgbClr val="F3F2DC"/>
      </a:lt2>
      <a:accent1>
        <a:srgbClr val="93A299"/>
      </a:accent1>
      <a:accent2>
        <a:srgbClr val="AD8F67"/>
      </a:accent2>
      <a:accent3>
        <a:srgbClr val="726056"/>
      </a:accent3>
      <a:accent4>
        <a:srgbClr val="4C5A6A"/>
      </a:accent4>
      <a:accent5>
        <a:srgbClr val="808DA0"/>
      </a:accent5>
      <a:accent6>
        <a:srgbClr val="79463D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7225</TotalTime>
  <Words>1701</Words>
  <Application>Microsoft Office PowerPoint</Application>
  <PresentationFormat>On-screen Show (4:3)</PresentationFormat>
  <Paragraphs>341</Paragraphs>
  <Slides>37</Slides>
  <Notes>19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37</vt:i4>
      </vt:variant>
    </vt:vector>
  </HeadingPairs>
  <TitlesOfParts>
    <vt:vector size="47" baseType="lpstr">
      <vt:lpstr>Adobe Garamond Pro</vt:lpstr>
      <vt:lpstr>Arial</vt:lpstr>
      <vt:lpstr>Calibri</vt:lpstr>
      <vt:lpstr>Times</vt:lpstr>
      <vt:lpstr>Times New Roman</vt:lpstr>
      <vt:lpstr>Verdana</vt:lpstr>
      <vt:lpstr>Clarity</vt:lpstr>
      <vt:lpstr>PhotoImpact</vt:lpstr>
      <vt:lpstr>Image</vt:lpstr>
      <vt:lpstr>Visio</vt:lpstr>
      <vt:lpstr>Biomedical Imaging</vt:lpstr>
      <vt:lpstr>A short history of medical imaging</vt:lpstr>
      <vt:lpstr>MRI (NMR)</vt:lpstr>
      <vt:lpstr>Ultrasound</vt:lpstr>
      <vt:lpstr>Interventional Imaging</vt:lpstr>
      <vt:lpstr>Confocal microscopy for cancer</vt:lpstr>
      <vt:lpstr>PowerPoint Presentation</vt:lpstr>
      <vt:lpstr>Motivation:</vt:lpstr>
      <vt:lpstr>Motivation:</vt:lpstr>
      <vt:lpstr>PowerPoint Presentation</vt:lpstr>
      <vt:lpstr>Proposed improvement to existing standard: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This is great for skin…</vt:lpstr>
      <vt:lpstr>Imaging of Excised Tissue</vt:lpstr>
      <vt:lpstr>Imaging of Excised Tissue</vt:lpstr>
      <vt:lpstr>Mosaicking Strategies</vt:lpstr>
      <vt:lpstr>PowerPoint Presentation</vt:lpstr>
      <vt:lpstr>PowerPoint Presentation</vt:lpstr>
      <vt:lpstr>PowerPoint Presentation</vt:lpstr>
      <vt:lpstr>PowerPoint Presentation</vt:lpstr>
      <vt:lpstr>Breast Fibroadenoma –  ducts (black and yellow arrows) are compressed due to excess fibrous tissue surrounding them (stroma)</vt:lpstr>
      <vt:lpstr>Ductal Carcinoma In-Situ (DCIS)</vt:lpstr>
      <vt:lpstr>PowerPoint Presentation</vt:lpstr>
      <vt:lpstr>Collaborators –This work takes a team! Memorial Sloan-Kettering Cancer Center</vt:lpstr>
      <vt:lpstr>PowerPoint Presentation</vt:lpstr>
      <vt:lpstr>Other optical techniques</vt:lpstr>
      <vt:lpstr>OCT is used for imaging the eye</vt:lpstr>
      <vt:lpstr>Blood oxygenation </vt:lpstr>
      <vt:lpstr>Thank you!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Confocal Line Scanner</dc:title>
  <dc:creator>Bjorg A. Larson</dc:creator>
  <cp:lastModifiedBy>Larson, Bjorg</cp:lastModifiedBy>
  <cp:revision>104</cp:revision>
  <dcterms:created xsi:type="dcterms:W3CDTF">2006-08-16T00:00:00Z</dcterms:created>
  <dcterms:modified xsi:type="dcterms:W3CDTF">2022-03-08T18:45:56Z</dcterms:modified>
</cp:coreProperties>
</file>