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-fontdata" Extension="fntdata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oleObject" PartName="/ppt/embeddings/oleObject3.bin"/>
  <Override ContentType="application/vnd.openxmlformats-officedocument.oleObject" PartName="/ppt/embeddings/oleObject6.bin"/>
  <Override ContentType="application/vnd.openxmlformats-officedocument.oleObject" PartName="/ppt/embeddings/oleObject5.bin"/>
  <Override ContentType="application/vnd.openxmlformats-officedocument.oleObject" PartName="/ppt/embeddings/oleObject4.bin"/>
  <Override ContentType="application/vnd.openxmlformats-officedocument.oleObject" PartName="/ppt/embeddings/oleObject7.bin"/>
  <Override ContentType="application/vnd.openxmlformats-officedocument.oleObject" PartName="/ppt/embeddings/oleObject2.bin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</p:sldIdLst>
  <p:sldSz cy="6858000" cx="9144000"/>
  <p:notesSz cx="6858000" cy="9144000"/>
  <p:embeddedFontLst>
    <p:embeddedFont>
      <p:font typeface="EB Garamond"/>
      <p:regular r:id="rId58"/>
      <p:bold r:id="rId59"/>
      <p:italic r:id="rId60"/>
      <p:boldItalic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62" roundtripDataSignature="AMtx7mgT/yiPlZVLaOoklajO0ckz1+nQ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customschemas.google.com/relationships/presentationmetadata" Target="metadata"/><Relationship Id="rId61" Type="http://schemas.openxmlformats.org/officeDocument/2006/relationships/font" Target="fonts/EBGaramond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EBGaramond-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font" Target="fonts/EBGaramond-bold.fntdata"/><Relationship Id="rId14" Type="http://schemas.openxmlformats.org/officeDocument/2006/relationships/slide" Target="slides/slide9.xml"/><Relationship Id="rId58" Type="http://schemas.openxmlformats.org/officeDocument/2006/relationships/font" Target="fonts/EBGaramond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7.png"/></Relationships>
</file>

<file path=ppt/drawings/_rels/vmlDrawing3.vml.rels><?xml version="1.0" encoding="UTF-8" standalone="yes"?>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67.png"/><Relationship Id="rId3" Type="http://schemas.openxmlformats.org/officeDocument/2006/relationships/image" Target="../media/image12.png"/><Relationship Id="rId4" Type="http://schemas.openxmlformats.org/officeDocument/2006/relationships/image" Target="../media/image67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2" name="Google Shape;9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Assistant professor in Physics Dept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Previously at Memorial Sloan-Kettering Cancer Center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Currently building a lab with two students here at Drew!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7" name="Google Shape;15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4" name="Google Shape;16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2" name="Google Shape;17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4" name="Google Shape;18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2:notes"/>
          <p:cNvSpPr/>
          <p:nvPr>
            <p:ph idx="2" type="sldImg"/>
          </p:nvPr>
        </p:nvSpPr>
        <p:spPr>
          <a:xfrm>
            <a:off x="1150938" y="692150"/>
            <a:ext cx="4556125" cy="34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2" name="Google Shape;192;p12:notes"/>
          <p:cNvSpPr txBox="1"/>
          <p:nvPr>
            <p:ph idx="1" type="body"/>
          </p:nvPr>
        </p:nvSpPr>
        <p:spPr>
          <a:xfrm>
            <a:off x="838200" y="4114800"/>
            <a:ext cx="50292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3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3:notes"/>
          <p:cNvSpPr/>
          <p:nvPr>
            <p:ph idx="2" type="sldImg"/>
          </p:nvPr>
        </p:nvSpPr>
        <p:spPr>
          <a:xfrm>
            <a:off x="1150938" y="692150"/>
            <a:ext cx="4556125" cy="34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4" name="Google Shape;234;p13:notes"/>
          <p:cNvSpPr txBox="1"/>
          <p:nvPr>
            <p:ph idx="1" type="body"/>
          </p:nvPr>
        </p:nvSpPr>
        <p:spPr>
          <a:xfrm>
            <a:off x="838200" y="4114800"/>
            <a:ext cx="50292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bb77410f64_0_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bb77410f64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2bb77410f64_0_7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5:notes"/>
          <p:cNvSpPr/>
          <p:nvPr>
            <p:ph idx="2" type="sldImg"/>
          </p:nvPr>
        </p:nvSpPr>
        <p:spPr>
          <a:xfrm>
            <a:off x="1912938" y="1225550"/>
            <a:ext cx="303212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bb77410f64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bb77410f6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g2bb77410f64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6" name="Google Shape;32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2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3" name="Google Shape;33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2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7" name="Google Shape;69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Google Shape;698;p27:notes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32" name="Google Shape;73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28:notes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50" name="Google Shape;750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p29:notes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93" name="Google Shape;793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4" name="Google Shape;794;p30:notes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bb77410f64_0_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bb77410f6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g2bb77410f64_0_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5" name="Google Shape;835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2bb77410f64_0_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2bb77410f6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8" name="Google Shape;848;g2bb77410f64_0_2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2bb77410f64_0_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2bb77410f64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5" name="Google Shape;855;g2bb77410f64_0_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2bb77410f64_0_8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2bb77410f64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g2bb77410f64_0_8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2bb77410f64_0_9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2bb77410f64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0" name="Google Shape;870;g2bb77410f64_0_9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2bb77410f64_0_10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2bb77410f64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Google Shape;879;g2bb77410f64_0_10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2bb77410f64_0_10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2bb77410f64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g2bb77410f64_0_10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2bb77410f64_0_1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2bb77410f64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6" name="Google Shape;896;g2bb77410f64_0_12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2bb77410f64_0_1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2bb77410f64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4" name="Google Shape;904;g2bb77410f64_0_1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2bb77410f64_0_1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2bb77410f64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5" name="Google Shape;915;g2bb77410f64_0_13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2bb77410f64_0_1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2bb77410f64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3" name="Google Shape;923;g2bb77410f64_0_14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2bb77410f64_0_1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2bb77410f64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1" name="Google Shape;931;g2bb77410f64_0_15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2bb77410f64_0_1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2bb77410f64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7" name="Google Shape;937;g2bb77410f64_0_16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2bb77410f64_0_1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2bb77410f64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Google Shape;943;g2bb77410f64_0_16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2bb77410f64_0_1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2bb77410f64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9" name="Google Shape;949;g2bb77410f64_0_17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32:notes"/>
          <p:cNvSpPr/>
          <p:nvPr>
            <p:ph idx="2" type="sldImg"/>
          </p:nvPr>
        </p:nvSpPr>
        <p:spPr>
          <a:xfrm>
            <a:off x="1912938" y="1225550"/>
            <a:ext cx="303212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5" name="Google Shape;955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2bb77410f64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0" name="Google Shape;960;g2bb77410f64_0_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2bb77410f64_0_32:notes"/>
          <p:cNvSpPr/>
          <p:nvPr>
            <p:ph idx="2" type="sldImg"/>
          </p:nvPr>
        </p:nvSpPr>
        <p:spPr>
          <a:xfrm>
            <a:off x="1912938" y="1225550"/>
            <a:ext cx="3032100" cy="2273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67" name="Google Shape;967;g2bb77410f64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2bb77410f64_0_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82" name="Google Shape;982;g2bb77410f64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2bb77410f64_0_56:notes"/>
          <p:cNvSpPr/>
          <p:nvPr>
            <p:ph idx="2" type="sldImg"/>
          </p:nvPr>
        </p:nvSpPr>
        <p:spPr>
          <a:xfrm>
            <a:off x="1912938" y="1225550"/>
            <a:ext cx="3032100" cy="2273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93" name="Google Shape;993;g2bb77410f64_0_5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6" name="Google Shape;1016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/>
          <p:nvPr>
            <p:ph idx="2" type="sldImg"/>
          </p:nvPr>
        </p:nvSpPr>
        <p:spPr>
          <a:xfrm>
            <a:off x="1912938" y="1225550"/>
            <a:ext cx="303212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8" name="Google Shape;14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9"/>
          <p:cNvSpPr txBox="1"/>
          <p:nvPr>
            <p:ph idx="10" type="dt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9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9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8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8"/>
          <p:cNvSpPr txBox="1"/>
          <p:nvPr>
            <p:ph idx="1" type="body"/>
          </p:nvPr>
        </p:nvSpPr>
        <p:spPr>
          <a:xfrm rot="5400000">
            <a:off x="2133600" y="-76200"/>
            <a:ext cx="48768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indent="-331469" lvl="2" marL="13716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48"/>
          <p:cNvSpPr txBox="1"/>
          <p:nvPr>
            <p:ph idx="10" type="dt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8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8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9"/>
          <p:cNvSpPr txBox="1"/>
          <p:nvPr>
            <p:ph type="title"/>
          </p:nvPr>
        </p:nvSpPr>
        <p:spPr>
          <a:xfrm rot="5400000">
            <a:off x="4724400" y="2514600"/>
            <a:ext cx="58674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49"/>
          <p:cNvSpPr txBox="1"/>
          <p:nvPr>
            <p:ph idx="1" type="body"/>
          </p:nvPr>
        </p:nvSpPr>
        <p:spPr>
          <a:xfrm rot="5400000">
            <a:off x="533400" y="533400"/>
            <a:ext cx="58674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indent="-331469" lvl="2" marL="13716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49"/>
          <p:cNvSpPr txBox="1"/>
          <p:nvPr>
            <p:ph idx="10" type="dt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49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49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0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0"/>
          <p:cNvSpPr txBox="1"/>
          <p:nvPr>
            <p:ph idx="1" type="body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indent="-331469" lvl="2" marL="13716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0"/>
          <p:cNvSpPr txBox="1"/>
          <p:nvPr>
            <p:ph idx="10" type="dt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0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0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1"/>
          <p:cNvSpPr txBox="1"/>
          <p:nvPr>
            <p:ph type="ctrTitle"/>
          </p:nvPr>
        </p:nvSpPr>
        <p:spPr>
          <a:xfrm>
            <a:off x="685800" y="1371600"/>
            <a:ext cx="7848600" cy="19272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"/>
              <a:buNone/>
              <a:defRPr sz="54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1"/>
          <p:cNvSpPr txBox="1"/>
          <p:nvPr>
            <p:ph idx="1" type="subTitle"/>
          </p:nvPr>
        </p:nvSpPr>
        <p:spPr>
          <a:xfrm>
            <a:off x="685800" y="3505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480"/>
              </a:spcBef>
              <a:spcAft>
                <a:spcPts val="0"/>
              </a:spcAft>
              <a:buSzPts val="2040"/>
              <a:buNone/>
              <a:defRPr>
                <a:solidFill>
                  <a:srgbClr val="55556F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SzPts val="1700"/>
              <a:buNone/>
              <a:defRPr>
                <a:solidFill>
                  <a:srgbClr val="8B8B8D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SzPts val="1620"/>
              <a:buNone/>
              <a:defRPr>
                <a:solidFill>
                  <a:srgbClr val="8B8B8D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B8B8D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B8B8D"/>
                </a:solidFill>
              </a:defRPr>
            </a:lvl5pPr>
            <a:lvl6pPr lvl="5" algn="ctr">
              <a:spcBef>
                <a:spcPts val="260"/>
              </a:spcBef>
              <a:spcAft>
                <a:spcPts val="0"/>
              </a:spcAft>
              <a:buSzPts val="1300"/>
              <a:buNone/>
              <a:defRPr>
                <a:solidFill>
                  <a:srgbClr val="8B8B8D"/>
                </a:solidFill>
              </a:defRPr>
            </a:lvl6pPr>
            <a:lvl7pPr lvl="6" algn="ctr">
              <a:spcBef>
                <a:spcPts val="260"/>
              </a:spcBef>
              <a:spcAft>
                <a:spcPts val="0"/>
              </a:spcAft>
              <a:buSzPts val="1300"/>
              <a:buNone/>
              <a:defRPr>
                <a:solidFill>
                  <a:srgbClr val="8B8B8D"/>
                </a:solidFill>
              </a:defRPr>
            </a:lvl7pPr>
            <a:lvl8pPr lvl="7" algn="ctr">
              <a:spcBef>
                <a:spcPts val="260"/>
              </a:spcBef>
              <a:spcAft>
                <a:spcPts val="0"/>
              </a:spcAft>
              <a:buSzPts val="1300"/>
              <a:buNone/>
              <a:defRPr>
                <a:solidFill>
                  <a:srgbClr val="8B8B8D"/>
                </a:solidFill>
              </a:defRPr>
            </a:lvl8pPr>
            <a:lvl9pPr lvl="8" algn="ctr">
              <a:spcBef>
                <a:spcPts val="260"/>
              </a:spcBef>
              <a:spcAft>
                <a:spcPts val="0"/>
              </a:spcAft>
              <a:buSzPts val="1300"/>
              <a:buNone/>
              <a:defRPr>
                <a:solidFill>
                  <a:srgbClr val="8B8B8D"/>
                </a:solidFill>
              </a:defRPr>
            </a:lvl9pPr>
          </a:lstStyle>
          <a:p/>
        </p:txBody>
      </p:sp>
      <p:sp>
        <p:nvSpPr>
          <p:cNvPr id="30" name="Google Shape;30;p41"/>
          <p:cNvSpPr txBox="1"/>
          <p:nvPr>
            <p:ph idx="10" type="dt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1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1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" name="Google Shape;33;p41"/>
          <p:cNvCxnSpPr/>
          <p:nvPr/>
        </p:nvCxnSpPr>
        <p:spPr>
          <a:xfrm>
            <a:off x="685800" y="3398520"/>
            <a:ext cx="7848600" cy="1588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2"/>
          <p:cNvSpPr txBox="1"/>
          <p:nvPr>
            <p:ph type="title"/>
          </p:nvPr>
        </p:nvSpPr>
        <p:spPr>
          <a:xfrm>
            <a:off x="722313" y="2362200"/>
            <a:ext cx="7772400" cy="22002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Arial"/>
              <a:buNone/>
              <a:defRPr b="0" sz="48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2"/>
          <p:cNvSpPr txBox="1"/>
          <p:nvPr>
            <p:ph idx="1" type="body"/>
          </p:nvPr>
        </p:nvSpPr>
        <p:spPr>
          <a:xfrm>
            <a:off x="722313" y="4626864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040"/>
              <a:buNone/>
              <a:defRPr sz="2400">
                <a:solidFill>
                  <a:schemeClr val="lt2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53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44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7" name="Google Shape;37;p42"/>
          <p:cNvSpPr txBox="1"/>
          <p:nvPr>
            <p:ph idx="10" type="dt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2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2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0" name="Google Shape;40;p42"/>
          <p:cNvCxnSpPr/>
          <p:nvPr/>
        </p:nvCxnSpPr>
        <p:spPr>
          <a:xfrm>
            <a:off x="731520" y="4599432"/>
            <a:ext cx="7848600" cy="1588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3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3"/>
          <p:cNvSpPr txBox="1"/>
          <p:nvPr>
            <p:ph idx="1" type="body"/>
          </p:nvPr>
        </p:nvSpPr>
        <p:spPr>
          <a:xfrm>
            <a:off x="457200" y="1673352"/>
            <a:ext cx="4038600" cy="47183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9730" lvl="0" marL="457200" algn="l">
              <a:spcBef>
                <a:spcPts val="560"/>
              </a:spcBef>
              <a:spcAft>
                <a:spcPts val="0"/>
              </a:spcAft>
              <a:buSzPts val="2380"/>
              <a:buChar char="•"/>
              <a:defRPr sz="2800"/>
            </a:lvl1pPr>
            <a:lvl2pPr indent="-358140" lvl="1" marL="914400" algn="l">
              <a:spcBef>
                <a:spcPts val="480"/>
              </a:spcBef>
              <a:spcAft>
                <a:spcPts val="0"/>
              </a:spcAft>
              <a:buSzPts val="2040"/>
              <a:buChar char="•"/>
              <a:defRPr sz="2400"/>
            </a:lvl2pPr>
            <a:lvl3pPr indent="-342900" lvl="2" marL="13716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44" name="Google Shape;44;p43"/>
          <p:cNvSpPr txBox="1"/>
          <p:nvPr>
            <p:ph idx="2" type="body"/>
          </p:nvPr>
        </p:nvSpPr>
        <p:spPr>
          <a:xfrm>
            <a:off x="4648200" y="1673352"/>
            <a:ext cx="4038600" cy="47183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9730" lvl="0" marL="457200" algn="l">
              <a:spcBef>
                <a:spcPts val="560"/>
              </a:spcBef>
              <a:spcAft>
                <a:spcPts val="0"/>
              </a:spcAft>
              <a:buSzPts val="2380"/>
              <a:buChar char="•"/>
              <a:defRPr sz="2800"/>
            </a:lvl1pPr>
            <a:lvl2pPr indent="-358140" lvl="1" marL="914400" algn="l">
              <a:spcBef>
                <a:spcPts val="480"/>
              </a:spcBef>
              <a:spcAft>
                <a:spcPts val="0"/>
              </a:spcAft>
              <a:buSzPts val="2040"/>
              <a:buChar char="•"/>
              <a:defRPr sz="2400"/>
            </a:lvl2pPr>
            <a:lvl3pPr indent="-342900" lvl="2" marL="13716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45" name="Google Shape;45;p43"/>
          <p:cNvSpPr txBox="1"/>
          <p:nvPr>
            <p:ph idx="10" type="dt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3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3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4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44"/>
          <p:cNvSpPr txBox="1"/>
          <p:nvPr>
            <p:ph idx="1" type="body"/>
          </p:nvPr>
        </p:nvSpPr>
        <p:spPr>
          <a:xfrm>
            <a:off x="457200" y="1676400"/>
            <a:ext cx="3931920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1700"/>
              <a:buNone/>
              <a:defRPr b="0" sz="20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62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1" name="Google Shape;51;p44"/>
          <p:cNvSpPr txBox="1"/>
          <p:nvPr>
            <p:ph idx="2" type="body"/>
          </p:nvPr>
        </p:nvSpPr>
        <p:spPr>
          <a:xfrm>
            <a:off x="457200" y="2438400"/>
            <a:ext cx="3931920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8140" lvl="0" marL="457200" algn="l">
              <a:spcBef>
                <a:spcPts val="480"/>
              </a:spcBef>
              <a:spcAft>
                <a:spcPts val="0"/>
              </a:spcAft>
              <a:buSzPts val="2040"/>
              <a:buChar char="•"/>
              <a:defRPr sz="2400"/>
            </a:lvl1pPr>
            <a:lvl2pPr indent="-336550" lvl="1" marL="914400" algn="l">
              <a:spcBef>
                <a:spcPts val="400"/>
              </a:spcBef>
              <a:spcAft>
                <a:spcPts val="0"/>
              </a:spcAft>
              <a:buSzPts val="1700"/>
              <a:buChar char="•"/>
              <a:defRPr sz="2000"/>
            </a:lvl2pPr>
            <a:lvl3pPr indent="-331469" lvl="2" marL="13716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52" name="Google Shape;52;p44"/>
          <p:cNvSpPr txBox="1"/>
          <p:nvPr>
            <p:ph idx="3" type="body"/>
          </p:nvPr>
        </p:nvSpPr>
        <p:spPr>
          <a:xfrm>
            <a:off x="4754880" y="1676400"/>
            <a:ext cx="3931920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1700"/>
              <a:buNone/>
              <a:defRPr b="0" sz="2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62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3" name="Google Shape;53;p44"/>
          <p:cNvSpPr txBox="1"/>
          <p:nvPr>
            <p:ph idx="4" type="body"/>
          </p:nvPr>
        </p:nvSpPr>
        <p:spPr>
          <a:xfrm>
            <a:off x="4754880" y="2438400"/>
            <a:ext cx="3931920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8140" lvl="0" marL="457200" algn="l">
              <a:spcBef>
                <a:spcPts val="480"/>
              </a:spcBef>
              <a:spcAft>
                <a:spcPts val="0"/>
              </a:spcAft>
              <a:buSzPts val="2040"/>
              <a:buChar char="•"/>
              <a:defRPr sz="2400"/>
            </a:lvl1pPr>
            <a:lvl2pPr indent="-336550" lvl="1" marL="914400" algn="l">
              <a:spcBef>
                <a:spcPts val="400"/>
              </a:spcBef>
              <a:spcAft>
                <a:spcPts val="0"/>
              </a:spcAft>
              <a:buSzPts val="1700"/>
              <a:buChar char="•"/>
              <a:defRPr sz="2000"/>
            </a:lvl2pPr>
            <a:lvl3pPr indent="-331469" lvl="2" marL="13716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54" name="Google Shape;54;p44"/>
          <p:cNvSpPr txBox="1"/>
          <p:nvPr>
            <p:ph idx="10" type="dt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4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4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7" name="Google Shape;57;p44"/>
          <p:cNvCxnSpPr/>
          <p:nvPr/>
        </p:nvCxnSpPr>
        <p:spPr>
          <a:xfrm rot="5400000">
            <a:off x="2217817" y="4045823"/>
            <a:ext cx="4709160" cy="794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5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5"/>
          <p:cNvSpPr txBox="1"/>
          <p:nvPr>
            <p:ph idx="10" type="dt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45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45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6"/>
          <p:cNvSpPr txBox="1"/>
          <p:nvPr>
            <p:ph type="title"/>
          </p:nvPr>
        </p:nvSpPr>
        <p:spPr>
          <a:xfrm>
            <a:off x="457200" y="792080"/>
            <a:ext cx="2139696" cy="126187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6"/>
          <p:cNvSpPr txBox="1"/>
          <p:nvPr>
            <p:ph idx="1" type="body"/>
          </p:nvPr>
        </p:nvSpPr>
        <p:spPr>
          <a:xfrm>
            <a:off x="2971800" y="792080"/>
            <a:ext cx="5715000" cy="5577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1320" lvl="0" marL="457200" algn="l">
              <a:spcBef>
                <a:spcPts val="640"/>
              </a:spcBef>
              <a:spcAft>
                <a:spcPts val="0"/>
              </a:spcAft>
              <a:buSzPts val="2720"/>
              <a:buChar char="•"/>
              <a:defRPr sz="3200"/>
            </a:lvl1pPr>
            <a:lvl2pPr indent="-379730" lvl="1" marL="914400" algn="l">
              <a:spcBef>
                <a:spcPts val="560"/>
              </a:spcBef>
              <a:spcAft>
                <a:spcPts val="0"/>
              </a:spcAft>
              <a:buSzPts val="2380"/>
              <a:buChar char="•"/>
              <a:defRPr sz="2800"/>
            </a:lvl2pPr>
            <a:lvl3pPr indent="-365760" lvl="2" marL="1371600" algn="l">
              <a:spcBef>
                <a:spcPts val="480"/>
              </a:spcBef>
              <a:spcAft>
                <a:spcPts val="0"/>
              </a:spcAft>
              <a:buSzPts val="216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/>
        </p:txBody>
      </p:sp>
      <p:sp>
        <p:nvSpPr>
          <p:cNvPr id="66" name="Google Shape;66;p46"/>
          <p:cNvSpPr txBox="1"/>
          <p:nvPr>
            <p:ph idx="2" type="body"/>
          </p:nvPr>
        </p:nvSpPr>
        <p:spPr>
          <a:xfrm>
            <a:off x="457201" y="2130552"/>
            <a:ext cx="2139696" cy="4243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19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9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67" name="Google Shape;67;p46"/>
          <p:cNvSpPr txBox="1"/>
          <p:nvPr>
            <p:ph idx="10" type="dt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46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46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0" name="Google Shape;70;p46"/>
          <p:cNvCxnSpPr/>
          <p:nvPr/>
        </p:nvCxnSpPr>
        <p:spPr>
          <a:xfrm rot="5400000">
            <a:off x="-13116" y="3580206"/>
            <a:ext cx="5577840" cy="1588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7"/>
          <p:cNvSpPr txBox="1"/>
          <p:nvPr>
            <p:ph type="title"/>
          </p:nvPr>
        </p:nvSpPr>
        <p:spPr>
          <a:xfrm>
            <a:off x="457200" y="792480"/>
            <a:ext cx="2142680" cy="12649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7"/>
          <p:cNvSpPr/>
          <p:nvPr>
            <p:ph idx="2" type="pic"/>
          </p:nvPr>
        </p:nvSpPr>
        <p:spPr>
          <a:xfrm>
            <a:off x="2858610" y="838201"/>
            <a:ext cx="5904390" cy="5500456"/>
          </a:xfrm>
          <a:prstGeom prst="rect">
            <a:avLst/>
          </a:prstGeom>
          <a:solidFill>
            <a:schemeClr val="lt2"/>
          </a:solidFill>
          <a:ln cap="flat" cmpd="sng" w="762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" dir="5400000" dist="12700">
              <a:srgbClr val="000000">
                <a:alpha val="58823"/>
              </a:srgbClr>
            </a:outerShdw>
          </a:effectLst>
        </p:spPr>
      </p:sp>
      <p:sp>
        <p:nvSpPr>
          <p:cNvPr id="74" name="Google Shape;74;p47"/>
          <p:cNvSpPr txBox="1"/>
          <p:nvPr>
            <p:ph idx="1" type="body"/>
          </p:nvPr>
        </p:nvSpPr>
        <p:spPr>
          <a:xfrm>
            <a:off x="457200" y="2133600"/>
            <a:ext cx="2139696" cy="42428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19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9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75" name="Google Shape;75;p47"/>
          <p:cNvSpPr txBox="1"/>
          <p:nvPr>
            <p:ph idx="10" type="dt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7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7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DC6C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38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38"/>
          <p:cNvSpPr txBox="1"/>
          <p:nvPr>
            <p:ph idx="1" type="body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814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1469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rtl="0" algn="l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rtl="0" algn="l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rtl="0" algn="l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rtl="0" algn="l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38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38"/>
          <p:cNvSpPr txBox="1"/>
          <p:nvPr>
            <p:ph idx="10" type="dt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38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38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vmlDrawing" Target="../drawings/vmlDrawing1.v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1.bin"/><Relationship Id="rId6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vmlDrawing" Target="../drawings/vmlDrawing2.vml"/><Relationship Id="rId4" Type="http://schemas.openxmlformats.org/officeDocument/2006/relationships/oleObject" Target="../embeddings/oleObject2.bin"/><Relationship Id="rId9" Type="http://schemas.openxmlformats.org/officeDocument/2006/relationships/image" Target="../media/image11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26.png"/><Relationship Id="rId7" Type="http://schemas.openxmlformats.org/officeDocument/2006/relationships/oleObject" Target="../embeddings/oleObject3.bin"/><Relationship Id="rId8" Type="http://schemas.openxmlformats.org/officeDocument/2006/relationships/oleObject" Target="../embeddings/oleObject3.bin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g"/><Relationship Id="rId4" Type="http://schemas.openxmlformats.org/officeDocument/2006/relationships/image" Target="../media/image5.png"/><Relationship Id="rId5" Type="http://schemas.openxmlformats.org/officeDocument/2006/relationships/image" Target="../media/image10.png"/><Relationship Id="rId6" Type="http://schemas.openxmlformats.org/officeDocument/2006/relationships/image" Target="../media/image15.png"/><Relationship Id="rId7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microscopyu.com/microscopy-basics/resolution" TargetMode="External"/><Relationship Id="rId4" Type="http://schemas.openxmlformats.org/officeDocument/2006/relationships/hyperlink" Target="https://www.microscopyu.com/tutorials/imageformation-airyna" TargetMode="External"/><Relationship Id="rId5" Type="http://schemas.openxmlformats.org/officeDocument/2006/relationships/hyperlink" Target="https://www.microscopyu.com/microscopy-basics/depth-of-field-and-depth-of-focus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jpg"/><Relationship Id="rId4" Type="http://schemas.openxmlformats.org/officeDocument/2006/relationships/image" Target="../media/image8.png"/><Relationship Id="rId5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20" Type="http://schemas.openxmlformats.org/officeDocument/2006/relationships/image" Target="../media/image16.jpg"/><Relationship Id="rId11" Type="http://schemas.openxmlformats.org/officeDocument/2006/relationships/oleObject" Target="../embeddings/oleObject5.bin"/><Relationship Id="rId10" Type="http://schemas.openxmlformats.org/officeDocument/2006/relationships/image" Target="../media/image13.png"/><Relationship Id="rId13" Type="http://schemas.openxmlformats.org/officeDocument/2006/relationships/image" Target="../media/image67.png"/><Relationship Id="rId12" Type="http://schemas.openxmlformats.org/officeDocument/2006/relationships/oleObject" Target="../embeddings/oleObject5.bin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vmlDrawing" Target="../drawings/vmlDrawing3.vml"/><Relationship Id="rId4" Type="http://schemas.openxmlformats.org/officeDocument/2006/relationships/image" Target="../media/image22.jpg"/><Relationship Id="rId9" Type="http://schemas.openxmlformats.org/officeDocument/2006/relationships/oleObject" Target="../embeddings/oleObject4.bin"/><Relationship Id="rId15" Type="http://schemas.openxmlformats.org/officeDocument/2006/relationships/oleObject" Target="../embeddings/oleObject6.bin"/><Relationship Id="rId14" Type="http://schemas.openxmlformats.org/officeDocument/2006/relationships/oleObject" Target="../embeddings/oleObject6.bin"/><Relationship Id="rId17" Type="http://schemas.openxmlformats.org/officeDocument/2006/relationships/oleObject" Target="../embeddings/oleObject7.bin"/><Relationship Id="rId16" Type="http://schemas.openxmlformats.org/officeDocument/2006/relationships/image" Target="../media/image12.png"/><Relationship Id="rId5" Type="http://schemas.openxmlformats.org/officeDocument/2006/relationships/image" Target="../media/image19.jpg"/><Relationship Id="rId19" Type="http://schemas.openxmlformats.org/officeDocument/2006/relationships/image" Target="../media/image17.jpg"/><Relationship Id="rId6" Type="http://schemas.openxmlformats.org/officeDocument/2006/relationships/image" Target="../media/image25.jpg"/><Relationship Id="rId18" Type="http://schemas.openxmlformats.org/officeDocument/2006/relationships/oleObject" Target="../embeddings/oleObject7.bin"/><Relationship Id="rId7" Type="http://schemas.openxmlformats.org/officeDocument/2006/relationships/image" Target="../media/image14.jpg"/><Relationship Id="rId8" Type="http://schemas.openxmlformats.org/officeDocument/2006/relationships/oleObject" Target="../embeddings/oleObject4.bin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2.png"/><Relationship Id="rId4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Relationship Id="rId4" Type="http://schemas.openxmlformats.org/officeDocument/2006/relationships/image" Target="../media/image35.png"/><Relationship Id="rId5" Type="http://schemas.openxmlformats.org/officeDocument/2006/relationships/image" Target="../media/image31.png"/><Relationship Id="rId6" Type="http://schemas.openxmlformats.org/officeDocument/2006/relationships/image" Target="../media/image40.png"/><Relationship Id="rId7" Type="http://schemas.openxmlformats.org/officeDocument/2006/relationships/image" Target="../media/image2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jpg"/><Relationship Id="rId4" Type="http://schemas.openxmlformats.org/officeDocument/2006/relationships/image" Target="../media/image27.jpg"/><Relationship Id="rId5" Type="http://schemas.openxmlformats.org/officeDocument/2006/relationships/image" Target="../media/image33.jpg"/><Relationship Id="rId6" Type="http://schemas.openxmlformats.org/officeDocument/2006/relationships/image" Target="../media/image41.jpg"/><Relationship Id="rId7" Type="http://schemas.openxmlformats.org/officeDocument/2006/relationships/image" Target="../media/image3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3.png"/><Relationship Id="rId4" Type="http://schemas.openxmlformats.org/officeDocument/2006/relationships/image" Target="../media/image4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www.google.com/search?client=firefox-b-1-d&amp;q=kinesin+motor+protein+walking#fpstate=ive&amp;vld=cid:d64933c1,vid:y-uuk4Pr2i8,st:0" TargetMode="External"/><Relationship Id="rId4" Type="http://schemas.openxmlformats.org/officeDocument/2006/relationships/image" Target="../media/image5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5.png"/><Relationship Id="rId4" Type="http://schemas.openxmlformats.org/officeDocument/2006/relationships/image" Target="../media/image49.png"/><Relationship Id="rId5" Type="http://schemas.openxmlformats.org/officeDocument/2006/relationships/image" Target="../media/image4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0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1.jpg"/><Relationship Id="rId4" Type="http://schemas.openxmlformats.org/officeDocument/2006/relationships/image" Target="../media/image54.jpg"/><Relationship Id="rId5" Type="http://schemas.openxmlformats.org/officeDocument/2006/relationships/image" Target="../media/image56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://drive.google.com/file/d/1KIpUyiBQPmo16Wn-uF0rKEvjFHuNqZKc/view" TargetMode="External"/><Relationship Id="rId4" Type="http://schemas.openxmlformats.org/officeDocument/2006/relationships/image" Target="../media/image52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://drive.google.com/file/d/1q2wJGk8GFxKDz5Z2ww8jBqorz-EyqCJy/view" TargetMode="External"/><Relationship Id="rId4" Type="http://schemas.openxmlformats.org/officeDocument/2006/relationships/image" Target="../media/image53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://drive.google.com/file/d/1J8WM7i-KFzGcXd7hRPj80wbEogret2Id/view" TargetMode="External"/><Relationship Id="rId4" Type="http://schemas.openxmlformats.org/officeDocument/2006/relationships/image" Target="../media/image57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0.png"/><Relationship Id="rId4" Type="http://schemas.openxmlformats.org/officeDocument/2006/relationships/image" Target="../media/image65.png"/><Relationship Id="rId5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4.jpg"/><Relationship Id="rId4" Type="http://schemas.openxmlformats.org/officeDocument/2006/relationships/image" Target="../media/image62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1.jpg"/><Relationship Id="rId4" Type="http://schemas.openxmlformats.org/officeDocument/2006/relationships/image" Target="../media/image63.png"/><Relationship Id="rId9" Type="http://schemas.openxmlformats.org/officeDocument/2006/relationships/image" Target="../media/image69.png"/><Relationship Id="rId5" Type="http://schemas.openxmlformats.org/officeDocument/2006/relationships/image" Target="../media/image66.jpg"/><Relationship Id="rId6" Type="http://schemas.openxmlformats.org/officeDocument/2006/relationships/image" Target="../media/image71.png"/><Relationship Id="rId7" Type="http://schemas.openxmlformats.org/officeDocument/2006/relationships/image" Target="../media/image68.jpg"/><Relationship Id="rId8" Type="http://schemas.openxmlformats.org/officeDocument/2006/relationships/image" Target="../media/image70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hyperlink" Target="http://www.ncbi.nlm.nih.gov/pubmed/?term=Larson%20B%5bauth%5d" TargetMode="External"/><Relationship Id="rId4" Type="http://schemas.openxmlformats.org/officeDocument/2006/relationships/hyperlink" Target="http://www.ncbi.nlm.nih.gov/pubmed/?term=Abeytunge%20S%5bauth%5d" TargetMode="External"/><Relationship Id="rId5" Type="http://schemas.openxmlformats.org/officeDocument/2006/relationships/hyperlink" Target="http://www.ncbi.nlm.nih.gov/pubmed/?term=Seltzer%20E%5bauth%5d" TargetMode="External"/><Relationship Id="rId6" Type="http://schemas.openxmlformats.org/officeDocument/2006/relationships/hyperlink" Target="http://www.ncbi.nlm.nih.gov/pubmed/?term=Rajadhyaksha%20M%5bauth%5d" TargetMode="External"/><Relationship Id="rId7" Type="http://schemas.openxmlformats.org/officeDocument/2006/relationships/hyperlink" Target="http://www.ncbi.nlm.nih.gov/pubmed/?term=Nehal%20K%5bauth%5d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"/>
          <p:cNvSpPr txBox="1"/>
          <p:nvPr>
            <p:ph idx="4294967295" type="ctrTitle"/>
          </p:nvPr>
        </p:nvSpPr>
        <p:spPr>
          <a:xfrm>
            <a:off x="533400" y="228600"/>
            <a:ext cx="8610600" cy="2381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Biomedical Imaging and Optical Tweezers</a:t>
            </a:r>
            <a:endParaRPr/>
          </a:p>
        </p:txBody>
      </p:sp>
      <p:sp>
        <p:nvSpPr>
          <p:cNvPr id="95" name="Google Shape;95;p1"/>
          <p:cNvSpPr txBox="1"/>
          <p:nvPr>
            <p:ph idx="4294967295" type="subTitle"/>
          </p:nvPr>
        </p:nvSpPr>
        <p:spPr>
          <a:xfrm>
            <a:off x="0" y="2819400"/>
            <a:ext cx="6400800" cy="25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11455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February 22, 2024</a:t>
            </a:r>
            <a:endParaRPr/>
          </a:p>
          <a:p>
            <a:pPr indent="0" lvl="0" marL="211455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Undergraduate Seminar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11455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11455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Bjorg Larson</a:t>
            </a:r>
            <a:endParaRPr/>
          </a:p>
          <a:p>
            <a:pPr indent="0" lvl="0" marL="211455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Physics Department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US"/>
              <a:t>Motivation:</a:t>
            </a:r>
            <a:endParaRPr/>
          </a:p>
        </p:txBody>
      </p:sp>
      <p:sp>
        <p:nvSpPr>
          <p:cNvPr id="161" name="Google Shape;161;p8"/>
          <p:cNvSpPr txBox="1"/>
          <p:nvPr>
            <p:ph idx="1" type="body"/>
          </p:nvPr>
        </p:nvSpPr>
        <p:spPr>
          <a:xfrm>
            <a:off x="457200" y="1600200"/>
            <a:ext cx="73152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80" lvl="0" marL="182880" rtl="0" algn="l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Traditional diagnosis technique:</a:t>
            </a:r>
            <a:endParaRPr/>
          </a:p>
          <a:p>
            <a:pPr indent="-182880" lvl="1" marL="457200" rtl="0" algn="l">
              <a:spcBef>
                <a:spcPts val="40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Biopsy</a:t>
            </a:r>
            <a:endParaRPr/>
          </a:p>
          <a:p>
            <a:pPr indent="-182880" lvl="1" marL="457200" rtl="0" algn="l">
              <a:spcBef>
                <a:spcPts val="40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Fixation of tissue</a:t>
            </a:r>
            <a:endParaRPr/>
          </a:p>
          <a:p>
            <a:pPr indent="-182880" lvl="1" marL="457200" rtl="0" algn="l">
              <a:spcBef>
                <a:spcPts val="40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Slicing of tissue</a:t>
            </a:r>
            <a:endParaRPr/>
          </a:p>
          <a:p>
            <a:pPr indent="-182880" lvl="1" marL="457200" rtl="0" algn="l">
              <a:spcBef>
                <a:spcPts val="40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Staining of tissue</a:t>
            </a:r>
            <a:endParaRPr/>
          </a:p>
          <a:p>
            <a:pPr indent="-182880" lvl="1" marL="457200" rtl="0" algn="l">
              <a:spcBef>
                <a:spcPts val="40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View with 2x-40x magnification optical microscope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US"/>
              <a:t>Motivation:</a:t>
            </a:r>
            <a:endParaRPr/>
          </a:p>
        </p:txBody>
      </p:sp>
      <p:sp>
        <p:nvSpPr>
          <p:cNvPr id="168" name="Google Shape;168;p9"/>
          <p:cNvSpPr txBox="1"/>
          <p:nvPr>
            <p:ph idx="1" type="body"/>
          </p:nvPr>
        </p:nvSpPr>
        <p:spPr>
          <a:xfrm>
            <a:off x="457200" y="1600200"/>
            <a:ext cx="73152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80" lvl="0" marL="182880" rtl="0" algn="l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Traditional diagnosis technique:</a:t>
            </a:r>
            <a:endParaRPr/>
          </a:p>
          <a:p>
            <a:pPr indent="-182880" lvl="1" marL="457200" rtl="0" algn="l">
              <a:spcBef>
                <a:spcPts val="40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Biopsy 🡪 </a:t>
            </a:r>
            <a:r>
              <a:rPr lang="en-US">
                <a:solidFill>
                  <a:srgbClr val="C00000"/>
                </a:solidFill>
              </a:rPr>
              <a:t>Painful!</a:t>
            </a:r>
            <a:endParaRPr/>
          </a:p>
          <a:p>
            <a:pPr indent="-182880" lvl="1" marL="457200" rtl="0" algn="l">
              <a:spcBef>
                <a:spcPts val="40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Fixation of tissue 🡪 </a:t>
            </a:r>
            <a:r>
              <a:rPr lang="en-US">
                <a:solidFill>
                  <a:srgbClr val="C00000"/>
                </a:solidFill>
              </a:rPr>
              <a:t>Hours to Days</a:t>
            </a:r>
            <a:endParaRPr/>
          </a:p>
          <a:p>
            <a:pPr indent="-182880" lvl="1" marL="457200" rtl="0" algn="l">
              <a:spcBef>
                <a:spcPts val="40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Slicing of tissue 🡪 </a:t>
            </a:r>
            <a:r>
              <a:rPr lang="en-US">
                <a:solidFill>
                  <a:srgbClr val="C00000"/>
                </a:solidFill>
              </a:rPr>
              <a:t>15 – 20 um</a:t>
            </a:r>
            <a:endParaRPr/>
          </a:p>
          <a:p>
            <a:pPr indent="-182880" lvl="1" marL="457200" rtl="0" algn="l">
              <a:spcBef>
                <a:spcPts val="40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Staining of tissue 🡪 </a:t>
            </a:r>
            <a:r>
              <a:rPr lang="en-US">
                <a:solidFill>
                  <a:srgbClr val="C00000"/>
                </a:solidFill>
              </a:rPr>
              <a:t>H&amp;E (hemotoxylin &amp; eosin)</a:t>
            </a:r>
            <a:endParaRPr/>
          </a:p>
          <a:p>
            <a:pPr indent="-182880" lvl="1" marL="457200" rtl="0" algn="l">
              <a:spcBef>
                <a:spcPts val="40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View with 2x-40x magnification optical microscope:</a:t>
            </a:r>
            <a:endParaRPr/>
          </a:p>
        </p:txBody>
      </p:sp>
      <p:graphicFrame>
        <p:nvGraphicFramePr>
          <p:cNvPr id="169" name="Google Shape;169;p9"/>
          <p:cNvGraphicFramePr/>
          <p:nvPr/>
        </p:nvGraphicFramePr>
        <p:xfrm>
          <a:off x="2819400" y="4038600"/>
          <a:ext cx="3213332" cy="2438400"/>
        </p:xfrm>
        <a:graphic>
          <a:graphicData uri="http://schemas.openxmlformats.org/presentationml/2006/ole">
            <mc:AlternateContent>
              <mc:Choice Requires="v">
                <p:oleObj r:id="rId4" imgH="2438400" imgW="3213332" progId="" spid="_x0000_s1">
                  <p:embed/>
                </p:oleObj>
              </mc:Choice>
              <mc:Fallback>
                <p:oleObj r:id="rId5" imgH="2438400" imgW="3213332" progId="">
                  <p:embed/>
                  <p:pic>
                    <p:nvPicPr>
                      <p:cNvPr id="169" name="Google Shape;169;p9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2819400" y="4038600"/>
                        <a:ext cx="3213332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10"/>
          <p:cNvGrpSpPr/>
          <p:nvPr/>
        </p:nvGrpSpPr>
        <p:grpSpPr>
          <a:xfrm>
            <a:off x="190500" y="476250"/>
            <a:ext cx="8799513" cy="6381750"/>
            <a:chOff x="143436" y="120369"/>
            <a:chExt cx="6598024" cy="4254042"/>
          </a:xfrm>
        </p:grpSpPr>
        <p:sp>
          <p:nvSpPr>
            <p:cNvPr id="176" name="Google Shape;176;p10"/>
            <p:cNvSpPr/>
            <p:nvPr/>
          </p:nvSpPr>
          <p:spPr>
            <a:xfrm>
              <a:off x="237473" y="120369"/>
              <a:ext cx="3052017" cy="7767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6975" lIns="19050" spcFirstLastPara="1" rIns="19050" wrap="square" tIns="26975">
              <a:noAutofit/>
            </a:bodyPr>
            <a:lstStyle/>
            <a:p>
              <a:pPr indent="0" lvl="0" marL="0" marR="0" rtl="0" algn="ctr">
                <a:lnSpc>
                  <a:spcPct val="14017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Conventional microscope </a:t>
              </a:r>
              <a:endParaRPr/>
            </a:p>
            <a:p>
              <a:pPr indent="0" lvl="0" marL="0" marR="0" rtl="0" algn="ctr">
                <a:lnSpc>
                  <a:spcPct val="14017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image of human skin </a:t>
              </a:r>
              <a:r>
                <a:rPr i="1"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 vivo</a:t>
              </a:r>
              <a:endParaRPr i="1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0"/>
            <p:cNvSpPr/>
            <p:nvPr/>
          </p:nvSpPr>
          <p:spPr>
            <a:xfrm>
              <a:off x="143436" y="3500322"/>
              <a:ext cx="6598024" cy="8740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6975" lIns="19050" spcFirstLastPara="1" rIns="19050" wrap="square" tIns="26975">
              <a:noAutofit/>
            </a:bodyPr>
            <a:lstStyle/>
            <a:p>
              <a:pPr indent="0" lvl="0" marL="0" marR="0" rtl="0" algn="ctr">
                <a:lnSpc>
                  <a:spcPct val="16354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No optical sectioning 	       🡪 	Biopsy, physical sectioning </a:t>
              </a:r>
              <a:endParaRPr/>
            </a:p>
            <a:p>
              <a:pPr indent="0" lvl="0" marL="0" marR="0" rtl="0" algn="ctr">
                <a:lnSpc>
                  <a:spcPct val="15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No rejection of out-of-focus light </a:t>
              </a:r>
              <a:endParaRPr i="1" sz="2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0"/>
            <p:cNvSpPr/>
            <p:nvPr/>
          </p:nvSpPr>
          <p:spPr>
            <a:xfrm>
              <a:off x="4397691" y="246297"/>
              <a:ext cx="1249851" cy="506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6975" lIns="19050" spcFirstLastPara="1" rIns="19050" wrap="square" tIns="26975">
              <a:noAutofit/>
            </a:bodyPr>
            <a:lstStyle/>
            <a:p>
              <a:pPr indent="0" lvl="0" marL="0" marR="0" rtl="0" algn="ctr">
                <a:lnSpc>
                  <a:spcPct val="14017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Pathology </a:t>
              </a:r>
              <a:endParaRPr i="1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9" name="Google Shape;179;p10"/>
            <p:cNvGrpSpPr/>
            <p:nvPr/>
          </p:nvGrpSpPr>
          <p:grpSpPr>
            <a:xfrm>
              <a:off x="154365" y="1021976"/>
              <a:ext cx="6568857" cy="2160493"/>
              <a:chOff x="154365" y="1021976"/>
              <a:chExt cx="6568857" cy="2160493"/>
            </a:xfrm>
          </p:grpSpPr>
          <p:graphicFrame>
            <p:nvGraphicFramePr>
              <p:cNvPr id="180" name="Google Shape;180;p10"/>
              <p:cNvGraphicFramePr/>
              <p:nvPr/>
            </p:nvGraphicFramePr>
            <p:xfrm>
              <a:off x="154365" y="1021976"/>
              <a:ext cx="3225330" cy="2140706"/>
            </p:xfrm>
            <a:graphic>
              <a:graphicData uri="http://schemas.openxmlformats.org/presentationml/2006/ole">
                <mc:AlternateContent>
                  <mc:Choice Requires="v">
                    <p:oleObj r:id="rId4" imgH="2140706" imgW="3225330" progId="" spid="_x0000_s1">
                      <p:embed/>
                    </p:oleObj>
                  </mc:Choice>
                  <mc:Fallback>
                    <p:oleObj r:id="rId5" imgH="2140706" imgW="3225330" progId="">
                      <p:embed/>
                      <p:pic>
                        <p:nvPicPr>
                          <p:cNvPr id="180" name="Google Shape;180;p10"/>
                          <p:cNvPicPr preferRelativeResize="0"/>
                          <p:nvPr/>
                        </p:nvPicPr>
                        <p:blipFill rotWithShape="1">
                          <a:blip r:embed="rId6">
                            <a:alphaModFix/>
                          </a:blip>
                          <a:srcRect b="0" l="0" r="0" t="0"/>
                          <a:stretch/>
                        </p:blipFill>
                        <p:spPr>
                          <a:xfrm>
                            <a:off x="154365" y="1021976"/>
                            <a:ext cx="3225330" cy="21407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1" name="Google Shape;181;p10"/>
              <p:cNvGraphicFramePr/>
              <p:nvPr/>
            </p:nvGraphicFramePr>
            <p:xfrm>
              <a:off x="3552173" y="1042427"/>
              <a:ext cx="3171049" cy="2140042"/>
            </p:xfrm>
            <a:graphic>
              <a:graphicData uri="http://schemas.openxmlformats.org/presentationml/2006/ole">
                <mc:AlternateContent>
                  <mc:Choice Requires="v">
                    <p:oleObj r:id="rId7" imgH="2140042" imgW="3171049" progId="" spid="_x0000_s2">
                      <p:embed/>
                    </p:oleObj>
                  </mc:Choice>
                  <mc:Fallback>
                    <p:oleObj r:id="rId8" imgH="2140042" imgW="3171049" progId="">
                      <p:embed/>
                      <p:pic>
                        <p:nvPicPr>
                          <p:cNvPr id="181" name="Google Shape;181;p10"/>
                          <p:cNvPicPr preferRelativeResize="0"/>
                          <p:nvPr/>
                        </p:nvPicPr>
                        <p:blipFill rotWithShape="1">
                          <a:blip r:embed="rId9">
                            <a:alphaModFix/>
                          </a:blip>
                          <a:srcRect b="0" l="0" r="0" t="0"/>
                          <a:stretch/>
                        </p:blipFill>
                        <p:spPr>
                          <a:xfrm>
                            <a:off x="3552173" y="1042427"/>
                            <a:ext cx="3171049" cy="214004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1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/>
              <a:t>Proposed improvement to existing standard:</a:t>
            </a:r>
            <a:endParaRPr/>
          </a:p>
        </p:txBody>
      </p:sp>
      <p:sp>
        <p:nvSpPr>
          <p:cNvPr id="188" name="Google Shape;188;p11"/>
          <p:cNvSpPr txBox="1"/>
          <p:nvPr>
            <p:ph idx="1" type="body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3339" lvl="0" marL="182880" rtl="0" algn="l">
              <a:spcBef>
                <a:spcPts val="0"/>
              </a:spcBef>
              <a:spcAft>
                <a:spcPts val="0"/>
              </a:spcAft>
              <a:buSzPts val="2040"/>
              <a:buNone/>
            </a:pPr>
            <a:r>
              <a:t/>
            </a:r>
            <a:endParaRPr/>
          </a:p>
          <a:p>
            <a:pPr indent="-53339" lvl="0" marL="182880" rtl="0" algn="l">
              <a:spcBef>
                <a:spcPts val="480"/>
              </a:spcBef>
              <a:spcAft>
                <a:spcPts val="0"/>
              </a:spcAft>
              <a:buSzPts val="2040"/>
              <a:buNone/>
            </a:pPr>
            <a:r>
              <a:t/>
            </a:r>
            <a:endParaRPr/>
          </a:p>
          <a:p>
            <a:pPr indent="-182880" lvl="0" marL="182880" rtl="0" algn="l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Optical microscopy on </a:t>
            </a:r>
            <a:r>
              <a:rPr i="1" lang="en-US"/>
              <a:t>unprocessed</a:t>
            </a:r>
            <a:r>
              <a:rPr lang="en-US"/>
              <a:t> tissue</a:t>
            </a:r>
            <a:endParaRPr/>
          </a:p>
          <a:p>
            <a:pPr indent="-182880" lvl="1" marL="457200" rtl="0" algn="l">
              <a:spcBef>
                <a:spcPts val="40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In vivo</a:t>
            </a:r>
            <a:endParaRPr/>
          </a:p>
          <a:p>
            <a:pPr indent="-182879" lvl="2" marL="731520" rtl="0" algn="l">
              <a:spcBef>
                <a:spcPts val="360"/>
              </a:spcBef>
              <a:spcAft>
                <a:spcPts val="0"/>
              </a:spcAft>
              <a:buSzPts val="1620"/>
              <a:buChar char="•"/>
            </a:pPr>
            <a:r>
              <a:rPr lang="en-US"/>
              <a:t>Image directly on the patient</a:t>
            </a:r>
            <a:endParaRPr/>
          </a:p>
          <a:p>
            <a:pPr indent="-182879" lvl="3" marL="1005839" rtl="0" algn="l">
              <a:spcBef>
                <a:spcPts val="32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In the clinic -or- in the operating room</a:t>
            </a:r>
            <a:endParaRPr/>
          </a:p>
          <a:p>
            <a:pPr indent="-182880" lvl="1" marL="457200" rtl="0" algn="l">
              <a:spcBef>
                <a:spcPts val="40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Ex vivo</a:t>
            </a:r>
            <a:endParaRPr/>
          </a:p>
          <a:p>
            <a:pPr indent="-182879" lvl="2" marL="731520" rtl="0" algn="l">
              <a:spcBef>
                <a:spcPts val="360"/>
              </a:spcBef>
              <a:spcAft>
                <a:spcPts val="0"/>
              </a:spcAft>
              <a:buSzPts val="1620"/>
              <a:buChar char="•"/>
            </a:pPr>
            <a:r>
              <a:rPr lang="en-US"/>
              <a:t>Image directly on freshly excised tissue</a:t>
            </a:r>
            <a:endParaRPr/>
          </a:p>
          <a:p>
            <a:pPr indent="-182879" lvl="3" marL="1005839" rtl="0" algn="l">
              <a:spcBef>
                <a:spcPts val="32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On biopsies -or- at the bedside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Brown marble" id="194" name="Google Shape;194;p12"/>
          <p:cNvSpPr/>
          <p:nvPr/>
        </p:nvSpPr>
        <p:spPr>
          <a:xfrm>
            <a:off x="1960563" y="4713288"/>
            <a:ext cx="2921000" cy="1752600"/>
          </a:xfrm>
          <a:custGeom>
            <a:rect b="b" l="l" r="r" t="t"/>
            <a:pathLst>
              <a:path extrusionOk="0" h="1050" w="2736">
                <a:moveTo>
                  <a:pt x="48" y="0"/>
                </a:moveTo>
                <a:cubicBezTo>
                  <a:pt x="153" y="5"/>
                  <a:pt x="172" y="16"/>
                  <a:pt x="282" y="11"/>
                </a:cubicBezTo>
                <a:cubicBezTo>
                  <a:pt x="539" y="14"/>
                  <a:pt x="783" y="29"/>
                  <a:pt x="1034" y="37"/>
                </a:cubicBezTo>
                <a:cubicBezTo>
                  <a:pt x="1075" y="58"/>
                  <a:pt x="1124" y="34"/>
                  <a:pt x="1168" y="27"/>
                </a:cubicBezTo>
                <a:cubicBezTo>
                  <a:pt x="1211" y="29"/>
                  <a:pt x="1253" y="37"/>
                  <a:pt x="1296" y="37"/>
                </a:cubicBezTo>
                <a:cubicBezTo>
                  <a:pt x="1314" y="37"/>
                  <a:pt x="1336" y="20"/>
                  <a:pt x="1354" y="16"/>
                </a:cubicBezTo>
                <a:cubicBezTo>
                  <a:pt x="1427" y="22"/>
                  <a:pt x="1397" y="22"/>
                  <a:pt x="1445" y="37"/>
                </a:cubicBezTo>
                <a:cubicBezTo>
                  <a:pt x="1486" y="33"/>
                  <a:pt x="1531" y="23"/>
                  <a:pt x="1568" y="48"/>
                </a:cubicBezTo>
                <a:cubicBezTo>
                  <a:pt x="1687" y="41"/>
                  <a:pt x="1806" y="50"/>
                  <a:pt x="1925" y="53"/>
                </a:cubicBezTo>
                <a:cubicBezTo>
                  <a:pt x="1946" y="64"/>
                  <a:pt x="1959" y="78"/>
                  <a:pt x="1978" y="91"/>
                </a:cubicBezTo>
                <a:cubicBezTo>
                  <a:pt x="2029" y="85"/>
                  <a:pt x="2067" y="67"/>
                  <a:pt x="2117" y="59"/>
                </a:cubicBezTo>
                <a:cubicBezTo>
                  <a:pt x="2171" y="64"/>
                  <a:pt x="2185" y="76"/>
                  <a:pt x="2234" y="69"/>
                </a:cubicBezTo>
                <a:cubicBezTo>
                  <a:pt x="2239" y="67"/>
                  <a:pt x="2245" y="66"/>
                  <a:pt x="2250" y="64"/>
                </a:cubicBezTo>
                <a:cubicBezTo>
                  <a:pt x="2256" y="61"/>
                  <a:pt x="2260" y="56"/>
                  <a:pt x="2266" y="53"/>
                </a:cubicBezTo>
                <a:cubicBezTo>
                  <a:pt x="2296" y="40"/>
                  <a:pt x="2331" y="33"/>
                  <a:pt x="2362" y="21"/>
                </a:cubicBezTo>
                <a:cubicBezTo>
                  <a:pt x="2464" y="24"/>
                  <a:pt x="2573" y="11"/>
                  <a:pt x="2672" y="37"/>
                </a:cubicBezTo>
                <a:cubicBezTo>
                  <a:pt x="2684" y="76"/>
                  <a:pt x="2674" y="117"/>
                  <a:pt x="2688" y="155"/>
                </a:cubicBezTo>
                <a:cubicBezTo>
                  <a:pt x="2666" y="187"/>
                  <a:pt x="2673" y="203"/>
                  <a:pt x="2677" y="245"/>
                </a:cubicBezTo>
                <a:cubicBezTo>
                  <a:pt x="2681" y="356"/>
                  <a:pt x="2673" y="346"/>
                  <a:pt x="2693" y="411"/>
                </a:cubicBezTo>
                <a:cubicBezTo>
                  <a:pt x="2689" y="438"/>
                  <a:pt x="2685" y="455"/>
                  <a:pt x="2677" y="480"/>
                </a:cubicBezTo>
                <a:cubicBezTo>
                  <a:pt x="2692" y="667"/>
                  <a:pt x="2673" y="569"/>
                  <a:pt x="2704" y="651"/>
                </a:cubicBezTo>
                <a:cubicBezTo>
                  <a:pt x="2697" y="896"/>
                  <a:pt x="2736" y="804"/>
                  <a:pt x="2666" y="896"/>
                </a:cubicBezTo>
                <a:cubicBezTo>
                  <a:pt x="2664" y="939"/>
                  <a:pt x="2689" y="992"/>
                  <a:pt x="2661" y="1024"/>
                </a:cubicBezTo>
                <a:cubicBezTo>
                  <a:pt x="2639" y="1050"/>
                  <a:pt x="2594" y="1021"/>
                  <a:pt x="2560" y="1019"/>
                </a:cubicBezTo>
                <a:cubicBezTo>
                  <a:pt x="2508" y="1016"/>
                  <a:pt x="2405" y="1008"/>
                  <a:pt x="2405" y="1008"/>
                </a:cubicBezTo>
                <a:cubicBezTo>
                  <a:pt x="2372" y="985"/>
                  <a:pt x="2322" y="982"/>
                  <a:pt x="2282" y="976"/>
                </a:cubicBezTo>
                <a:cubicBezTo>
                  <a:pt x="2232" y="978"/>
                  <a:pt x="2183" y="978"/>
                  <a:pt x="2133" y="981"/>
                </a:cubicBezTo>
                <a:cubicBezTo>
                  <a:pt x="2100" y="983"/>
                  <a:pt x="2064" y="1014"/>
                  <a:pt x="2032" y="1024"/>
                </a:cubicBezTo>
                <a:cubicBezTo>
                  <a:pt x="1987" y="1019"/>
                  <a:pt x="1943" y="1009"/>
                  <a:pt x="1898" y="1003"/>
                </a:cubicBezTo>
                <a:cubicBezTo>
                  <a:pt x="1710" y="1015"/>
                  <a:pt x="1698" y="1017"/>
                  <a:pt x="1408" y="1003"/>
                </a:cubicBezTo>
                <a:cubicBezTo>
                  <a:pt x="1396" y="1002"/>
                  <a:pt x="1392" y="985"/>
                  <a:pt x="1381" y="981"/>
                </a:cubicBezTo>
                <a:cubicBezTo>
                  <a:pt x="1365" y="958"/>
                  <a:pt x="1349" y="960"/>
                  <a:pt x="1322" y="955"/>
                </a:cubicBezTo>
                <a:cubicBezTo>
                  <a:pt x="1246" y="927"/>
                  <a:pt x="1162" y="951"/>
                  <a:pt x="1082" y="939"/>
                </a:cubicBezTo>
                <a:cubicBezTo>
                  <a:pt x="1051" y="927"/>
                  <a:pt x="1023" y="912"/>
                  <a:pt x="992" y="901"/>
                </a:cubicBezTo>
                <a:cubicBezTo>
                  <a:pt x="969" y="905"/>
                  <a:pt x="945" y="905"/>
                  <a:pt x="922" y="912"/>
                </a:cubicBezTo>
                <a:cubicBezTo>
                  <a:pt x="863" y="930"/>
                  <a:pt x="954" y="919"/>
                  <a:pt x="885" y="928"/>
                </a:cubicBezTo>
                <a:cubicBezTo>
                  <a:pt x="771" y="943"/>
                  <a:pt x="880" y="924"/>
                  <a:pt x="800" y="939"/>
                </a:cubicBezTo>
                <a:cubicBezTo>
                  <a:pt x="725" y="986"/>
                  <a:pt x="627" y="934"/>
                  <a:pt x="544" y="960"/>
                </a:cubicBezTo>
                <a:cubicBezTo>
                  <a:pt x="518" y="955"/>
                  <a:pt x="499" y="945"/>
                  <a:pt x="474" y="939"/>
                </a:cubicBezTo>
                <a:cubicBezTo>
                  <a:pt x="455" y="926"/>
                  <a:pt x="437" y="925"/>
                  <a:pt x="416" y="917"/>
                </a:cubicBezTo>
                <a:cubicBezTo>
                  <a:pt x="412" y="917"/>
                  <a:pt x="366" y="920"/>
                  <a:pt x="352" y="928"/>
                </a:cubicBezTo>
                <a:cubicBezTo>
                  <a:pt x="341" y="934"/>
                  <a:pt x="333" y="948"/>
                  <a:pt x="320" y="949"/>
                </a:cubicBezTo>
                <a:cubicBezTo>
                  <a:pt x="299" y="951"/>
                  <a:pt x="277" y="953"/>
                  <a:pt x="256" y="955"/>
                </a:cubicBezTo>
                <a:cubicBezTo>
                  <a:pt x="205" y="978"/>
                  <a:pt x="226" y="977"/>
                  <a:pt x="149" y="971"/>
                </a:cubicBezTo>
                <a:cubicBezTo>
                  <a:pt x="137" y="966"/>
                  <a:pt x="123" y="967"/>
                  <a:pt x="112" y="960"/>
                </a:cubicBezTo>
                <a:cubicBezTo>
                  <a:pt x="107" y="956"/>
                  <a:pt x="105" y="949"/>
                  <a:pt x="101" y="944"/>
                </a:cubicBezTo>
                <a:cubicBezTo>
                  <a:pt x="79" y="918"/>
                  <a:pt x="83" y="924"/>
                  <a:pt x="53" y="912"/>
                </a:cubicBezTo>
                <a:cubicBezTo>
                  <a:pt x="37" y="889"/>
                  <a:pt x="42" y="879"/>
                  <a:pt x="64" y="864"/>
                </a:cubicBezTo>
                <a:cubicBezTo>
                  <a:pt x="77" y="844"/>
                  <a:pt x="79" y="828"/>
                  <a:pt x="96" y="811"/>
                </a:cubicBezTo>
                <a:cubicBezTo>
                  <a:pt x="98" y="804"/>
                  <a:pt x="103" y="796"/>
                  <a:pt x="101" y="789"/>
                </a:cubicBezTo>
                <a:cubicBezTo>
                  <a:pt x="99" y="782"/>
                  <a:pt x="90" y="779"/>
                  <a:pt x="85" y="773"/>
                </a:cubicBezTo>
                <a:cubicBezTo>
                  <a:pt x="66" y="751"/>
                  <a:pt x="46" y="738"/>
                  <a:pt x="21" y="725"/>
                </a:cubicBezTo>
                <a:cubicBezTo>
                  <a:pt x="9" y="707"/>
                  <a:pt x="0" y="703"/>
                  <a:pt x="16" y="677"/>
                </a:cubicBezTo>
                <a:cubicBezTo>
                  <a:pt x="24" y="664"/>
                  <a:pt x="48" y="645"/>
                  <a:pt x="48" y="645"/>
                </a:cubicBezTo>
                <a:cubicBezTo>
                  <a:pt x="73" y="564"/>
                  <a:pt x="59" y="624"/>
                  <a:pt x="48" y="459"/>
                </a:cubicBezTo>
                <a:cubicBezTo>
                  <a:pt x="47" y="438"/>
                  <a:pt x="16" y="405"/>
                  <a:pt x="16" y="405"/>
                </a:cubicBezTo>
                <a:cubicBezTo>
                  <a:pt x="24" y="370"/>
                  <a:pt x="31" y="387"/>
                  <a:pt x="58" y="368"/>
                </a:cubicBezTo>
                <a:cubicBezTo>
                  <a:pt x="53" y="296"/>
                  <a:pt x="52" y="294"/>
                  <a:pt x="32" y="240"/>
                </a:cubicBezTo>
                <a:cubicBezTo>
                  <a:pt x="45" y="199"/>
                  <a:pt x="44" y="212"/>
                  <a:pt x="74" y="192"/>
                </a:cubicBezTo>
                <a:cubicBezTo>
                  <a:pt x="97" y="158"/>
                  <a:pt x="73" y="130"/>
                  <a:pt x="53" y="101"/>
                </a:cubicBezTo>
                <a:cubicBezTo>
                  <a:pt x="41" y="62"/>
                  <a:pt x="21" y="50"/>
                  <a:pt x="48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100000" ty="0" sy="100000"/>
          </a:blipFill>
          <a:ln cap="flat" cmpd="sng" w="9525">
            <a:solidFill>
              <a:srgbClr val="99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2650" lIns="85325" spcFirstLastPara="1" rIns="85325" wrap="square" tIns="426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2"/>
          <p:cNvSpPr/>
          <p:nvPr/>
        </p:nvSpPr>
        <p:spPr>
          <a:xfrm>
            <a:off x="1701800" y="76200"/>
            <a:ext cx="1287463" cy="871538"/>
          </a:xfrm>
          <a:prstGeom prst="rect">
            <a:avLst/>
          </a:prstGeom>
          <a:noFill/>
          <a:ln>
            <a:noFill/>
          </a:ln>
        </p:spPr>
        <p:txBody>
          <a:bodyPr anchorCtr="0" anchor="t" bIns="42950" lIns="85925" spcFirstLastPara="1" rIns="85925" wrap="square" tIns="429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“POINT” SOURCE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OF LIGHT</a:t>
            </a:r>
            <a:endParaRPr/>
          </a:p>
        </p:txBody>
      </p:sp>
      <p:sp>
        <p:nvSpPr>
          <p:cNvPr id="196" name="Google Shape;196;p12"/>
          <p:cNvSpPr/>
          <p:nvPr/>
        </p:nvSpPr>
        <p:spPr>
          <a:xfrm flipH="1" rot="10800000">
            <a:off x="6084888" y="2667001"/>
            <a:ext cx="449262" cy="346075"/>
          </a:xfrm>
          <a:prstGeom prst="rect">
            <a:avLst/>
          </a:prstGeom>
          <a:solidFill>
            <a:schemeClr val="accent4"/>
          </a:solidFill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2650" lIns="85325" spcFirstLastPara="1" rIns="85325" wrap="square" tIns="426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7" name="Google Shape;197;p12"/>
          <p:cNvCxnSpPr/>
          <p:nvPr/>
        </p:nvCxnSpPr>
        <p:spPr>
          <a:xfrm flipH="1" rot="-5400000">
            <a:off x="5599907" y="2001044"/>
            <a:ext cx="398462" cy="6350"/>
          </a:xfrm>
          <a:prstGeom prst="straightConnector1">
            <a:avLst/>
          </a:prstGeom>
          <a:noFill/>
          <a:ln cap="flat" cmpd="sng" w="38100">
            <a:solidFill>
              <a:schemeClr val="folHlink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98" name="Google Shape;198;p12"/>
          <p:cNvCxnSpPr/>
          <p:nvPr/>
        </p:nvCxnSpPr>
        <p:spPr>
          <a:xfrm flipH="1" rot="-5400000">
            <a:off x="4500563" y="1335088"/>
            <a:ext cx="922337" cy="2243137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9" name="Google Shape;199;p12"/>
          <p:cNvCxnSpPr/>
          <p:nvPr/>
        </p:nvCxnSpPr>
        <p:spPr>
          <a:xfrm rot="-5400000">
            <a:off x="4006057" y="1654969"/>
            <a:ext cx="223837" cy="3324225"/>
          </a:xfrm>
          <a:prstGeom prst="straightConnector1">
            <a:avLst/>
          </a:prstGeom>
          <a:noFill/>
          <a:ln cap="flat" cmpd="sng" w="38100">
            <a:solidFill>
              <a:srgbClr val="66FF33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200" name="Google Shape;200;p12"/>
          <p:cNvCxnSpPr/>
          <p:nvPr/>
        </p:nvCxnSpPr>
        <p:spPr>
          <a:xfrm flipH="1" rot="-5400000">
            <a:off x="4288631" y="1610519"/>
            <a:ext cx="1081088" cy="189865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201" name="Google Shape;201;p12"/>
          <p:cNvCxnSpPr/>
          <p:nvPr/>
        </p:nvCxnSpPr>
        <p:spPr>
          <a:xfrm flipH="1" rot="5400000">
            <a:off x="1996281" y="4510882"/>
            <a:ext cx="1539875" cy="1211262"/>
          </a:xfrm>
          <a:prstGeom prst="straightConnector1">
            <a:avLst/>
          </a:prstGeom>
          <a:noFill/>
          <a:ln cap="flat" cmpd="sng" w="38100">
            <a:solidFill>
              <a:srgbClr val="66FF33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202" name="Google Shape;202;p12"/>
          <p:cNvCxnSpPr/>
          <p:nvPr/>
        </p:nvCxnSpPr>
        <p:spPr>
          <a:xfrm rot="-5400000">
            <a:off x="3191669" y="4558506"/>
            <a:ext cx="1514475" cy="1128713"/>
          </a:xfrm>
          <a:prstGeom prst="straightConnector1">
            <a:avLst/>
          </a:prstGeom>
          <a:noFill/>
          <a:ln cap="flat" cmpd="sng" w="38100">
            <a:solidFill>
              <a:srgbClr val="66FF33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203" name="Google Shape;203;p12"/>
          <p:cNvCxnSpPr/>
          <p:nvPr/>
        </p:nvCxnSpPr>
        <p:spPr>
          <a:xfrm rot="-5400000">
            <a:off x="3690938" y="1311275"/>
            <a:ext cx="852487" cy="3382963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204" name="Google Shape;204;p12"/>
          <p:cNvGrpSpPr/>
          <p:nvPr/>
        </p:nvGrpSpPr>
        <p:grpSpPr>
          <a:xfrm>
            <a:off x="2139068" y="4353826"/>
            <a:ext cx="2375254" cy="855663"/>
            <a:chOff x="1796" y="2742"/>
            <a:chExt cx="1684" cy="475"/>
          </a:xfrm>
        </p:grpSpPr>
        <p:cxnSp>
          <p:nvCxnSpPr>
            <p:cNvPr id="205" name="Google Shape;205;p12"/>
            <p:cNvCxnSpPr/>
            <p:nvPr/>
          </p:nvCxnSpPr>
          <p:spPr>
            <a:xfrm flipH="1" rot="-5400000">
              <a:off x="1989" y="2549"/>
              <a:ext cx="475" cy="862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206" name="Google Shape;206;p12"/>
            <p:cNvCxnSpPr/>
            <p:nvPr/>
          </p:nvCxnSpPr>
          <p:spPr>
            <a:xfrm rot="-5400000">
              <a:off x="2841" y="2570"/>
              <a:ext cx="458" cy="819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cxnSp>
        <p:nvCxnSpPr>
          <p:cNvPr id="207" name="Google Shape;207;p12"/>
          <p:cNvCxnSpPr/>
          <p:nvPr/>
        </p:nvCxnSpPr>
        <p:spPr>
          <a:xfrm flipH="1" rot="-5400000">
            <a:off x="4636293" y="1320007"/>
            <a:ext cx="481013" cy="1866900"/>
          </a:xfrm>
          <a:prstGeom prst="straightConnector1">
            <a:avLst/>
          </a:prstGeom>
          <a:noFill/>
          <a:ln cap="flat" cmpd="sng" w="38100">
            <a:solidFill>
              <a:srgbClr val="66FF33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08" name="Google Shape;208;p12"/>
          <p:cNvSpPr/>
          <p:nvPr/>
        </p:nvSpPr>
        <p:spPr>
          <a:xfrm flipH="1">
            <a:off x="6516688" y="2646363"/>
            <a:ext cx="1395412" cy="347662"/>
          </a:xfrm>
          <a:prstGeom prst="rect">
            <a:avLst/>
          </a:prstGeom>
          <a:noFill/>
          <a:ln>
            <a:noFill/>
          </a:ln>
        </p:spPr>
        <p:txBody>
          <a:bodyPr anchorCtr="0" anchor="t" bIns="42950" lIns="85925" spcFirstLastPara="1" rIns="85925" wrap="square" tIns="429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002060"/>
                </a:solidFill>
                <a:latin typeface="Times"/>
                <a:ea typeface="Times"/>
                <a:cs typeface="Times"/>
                <a:sym typeface="Times"/>
              </a:rPr>
              <a:t>DETECTOR</a:t>
            </a:r>
            <a:endParaRPr/>
          </a:p>
        </p:txBody>
      </p:sp>
      <p:sp>
        <p:nvSpPr>
          <p:cNvPr id="209" name="Google Shape;209;p12"/>
          <p:cNvSpPr/>
          <p:nvPr/>
        </p:nvSpPr>
        <p:spPr>
          <a:xfrm flipH="1">
            <a:off x="2087563" y="5875338"/>
            <a:ext cx="950912" cy="347662"/>
          </a:xfrm>
          <a:prstGeom prst="rect">
            <a:avLst/>
          </a:prstGeom>
          <a:noFill/>
          <a:ln>
            <a:noFill/>
          </a:ln>
        </p:spPr>
        <p:txBody>
          <a:bodyPr anchorCtr="0" anchor="t" bIns="42950" lIns="85925" spcFirstLastPara="1" rIns="85925" wrap="square" tIns="429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chemeClr val="accent3"/>
                </a:solidFill>
                <a:latin typeface="Times"/>
                <a:ea typeface="Times"/>
                <a:cs typeface="Times"/>
                <a:sym typeface="Times"/>
              </a:rPr>
              <a:t>TISSUE</a:t>
            </a:r>
            <a:endParaRPr/>
          </a:p>
        </p:txBody>
      </p:sp>
      <p:cxnSp>
        <p:nvCxnSpPr>
          <p:cNvPr id="210" name="Google Shape;210;p12"/>
          <p:cNvCxnSpPr/>
          <p:nvPr/>
        </p:nvCxnSpPr>
        <p:spPr>
          <a:xfrm rot="-5400000">
            <a:off x="2945607" y="793"/>
            <a:ext cx="184150" cy="487363"/>
          </a:xfrm>
          <a:prstGeom prst="straightConnector1">
            <a:avLst/>
          </a:prstGeom>
          <a:noFill/>
          <a:ln cap="flat" cmpd="sng" w="38100">
            <a:solidFill>
              <a:srgbClr val="55556F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11" name="Google Shape;211;p12"/>
          <p:cNvSpPr/>
          <p:nvPr/>
        </p:nvSpPr>
        <p:spPr>
          <a:xfrm flipH="1">
            <a:off x="4927600" y="4398963"/>
            <a:ext cx="3963988" cy="471487"/>
          </a:xfrm>
          <a:prstGeom prst="rect">
            <a:avLst/>
          </a:prstGeom>
          <a:noFill/>
          <a:ln>
            <a:noFill/>
          </a:ln>
        </p:spPr>
        <p:txBody>
          <a:bodyPr anchorCtr="0" anchor="t" bIns="42950" lIns="85925" spcFirstLastPara="1" rIns="85925" wrap="square" tIns="429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C00000"/>
                </a:solidFill>
                <a:latin typeface="Times"/>
                <a:ea typeface="Times"/>
                <a:cs typeface="Times"/>
                <a:sym typeface="Times"/>
              </a:rPr>
              <a:t>Out-of-focus light is rejected </a:t>
            </a:r>
            <a:endParaRPr/>
          </a:p>
        </p:txBody>
      </p:sp>
      <p:cxnSp>
        <p:nvCxnSpPr>
          <p:cNvPr id="212" name="Google Shape;212;p12"/>
          <p:cNvCxnSpPr/>
          <p:nvPr/>
        </p:nvCxnSpPr>
        <p:spPr>
          <a:xfrm rot="-5400000">
            <a:off x="5578475" y="3100388"/>
            <a:ext cx="466725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3" name="Google Shape;213;p12"/>
          <p:cNvCxnSpPr/>
          <p:nvPr/>
        </p:nvCxnSpPr>
        <p:spPr>
          <a:xfrm rot="-5400000">
            <a:off x="5589588" y="2546350"/>
            <a:ext cx="430212" cy="1588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4" name="Google Shape;214;p12"/>
          <p:cNvCxnSpPr/>
          <p:nvPr/>
        </p:nvCxnSpPr>
        <p:spPr>
          <a:xfrm flipH="1" rot="10800000">
            <a:off x="2417763" y="2760663"/>
            <a:ext cx="3667125" cy="587375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15" name="Google Shape;215;p12"/>
          <p:cNvGrpSpPr/>
          <p:nvPr/>
        </p:nvGrpSpPr>
        <p:grpSpPr>
          <a:xfrm>
            <a:off x="2146300" y="152400"/>
            <a:ext cx="2370138" cy="5334000"/>
            <a:chOff x="1800" y="96"/>
            <a:chExt cx="1680" cy="3360"/>
          </a:xfrm>
        </p:grpSpPr>
        <p:cxnSp>
          <p:nvCxnSpPr>
            <p:cNvPr id="216" name="Google Shape;216;p12"/>
            <p:cNvCxnSpPr/>
            <p:nvPr/>
          </p:nvCxnSpPr>
          <p:spPr>
            <a:xfrm rot="5400000">
              <a:off x="912" y="984"/>
              <a:ext cx="2640" cy="864"/>
            </a:xfrm>
            <a:prstGeom prst="straightConnector1">
              <a:avLst/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7" name="Google Shape;217;p12"/>
            <p:cNvCxnSpPr/>
            <p:nvPr/>
          </p:nvCxnSpPr>
          <p:spPr>
            <a:xfrm flipH="1" rot="5400000">
              <a:off x="1752" y="1008"/>
              <a:ext cx="2640" cy="816"/>
            </a:xfrm>
            <a:prstGeom prst="straightConnector1">
              <a:avLst/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8" name="Google Shape;218;p12"/>
            <p:cNvCxnSpPr/>
            <p:nvPr/>
          </p:nvCxnSpPr>
          <p:spPr>
            <a:xfrm flipH="1" rot="5400000">
              <a:off x="1872" y="2664"/>
              <a:ext cx="720" cy="864"/>
            </a:xfrm>
            <a:prstGeom prst="straightConnector1">
              <a:avLst/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9" name="Google Shape;219;p12"/>
            <p:cNvCxnSpPr/>
            <p:nvPr/>
          </p:nvCxnSpPr>
          <p:spPr>
            <a:xfrm rot="5400000">
              <a:off x="2712" y="2688"/>
              <a:ext cx="720" cy="816"/>
            </a:xfrm>
            <a:prstGeom prst="straightConnector1">
              <a:avLst/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20" name="Google Shape;220;p12"/>
          <p:cNvSpPr/>
          <p:nvPr/>
        </p:nvSpPr>
        <p:spPr>
          <a:xfrm>
            <a:off x="3322638" y="5380038"/>
            <a:ext cx="73025" cy="173037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2650" lIns="85325" spcFirstLastPara="1" rIns="85325" wrap="square" tIns="426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2"/>
          <p:cNvSpPr/>
          <p:nvPr/>
        </p:nvSpPr>
        <p:spPr>
          <a:xfrm>
            <a:off x="3324860" y="103188"/>
            <a:ext cx="69850" cy="1143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2650" lIns="85325" spcFirstLastPara="1" rIns="85325" wrap="square" tIns="426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2"/>
          <p:cNvSpPr/>
          <p:nvPr/>
        </p:nvSpPr>
        <p:spPr>
          <a:xfrm>
            <a:off x="4572000" y="914400"/>
            <a:ext cx="2560638" cy="871538"/>
          </a:xfrm>
          <a:prstGeom prst="rect">
            <a:avLst/>
          </a:prstGeom>
          <a:noFill/>
          <a:ln>
            <a:noFill/>
          </a:ln>
        </p:spPr>
        <p:txBody>
          <a:bodyPr anchorCtr="0" anchor="t" bIns="42950" lIns="85925" spcFirstLastPara="1" rIns="85925" wrap="square" tIns="429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336600"/>
                </a:solidFill>
                <a:latin typeface="Times"/>
                <a:ea typeface="Times"/>
                <a:cs typeface="Times"/>
                <a:sym typeface="Times"/>
              </a:rPr>
              <a:t>“POINT” DETECTION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336600"/>
                </a:solidFill>
                <a:latin typeface="Times"/>
                <a:ea typeface="Times"/>
                <a:cs typeface="Times"/>
                <a:sym typeface="Times"/>
              </a:rPr>
              <a:t>APERTURE  (PINHOLE)</a:t>
            </a:r>
            <a:endParaRPr/>
          </a:p>
        </p:txBody>
      </p:sp>
      <p:sp>
        <p:nvSpPr>
          <p:cNvPr id="223" name="Google Shape;223;p12"/>
          <p:cNvSpPr/>
          <p:nvPr/>
        </p:nvSpPr>
        <p:spPr>
          <a:xfrm flipH="1">
            <a:off x="5321300" y="3471863"/>
            <a:ext cx="2951163" cy="501650"/>
          </a:xfrm>
          <a:prstGeom prst="rect">
            <a:avLst/>
          </a:prstGeom>
          <a:noFill/>
          <a:ln>
            <a:noFill/>
          </a:ln>
        </p:spPr>
        <p:txBody>
          <a:bodyPr anchorCtr="0" anchor="t" bIns="42950" lIns="85925" spcFirstLastPara="1" rIns="85925" wrap="square" tIns="429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002060"/>
                </a:solidFill>
                <a:latin typeface="Times"/>
                <a:ea typeface="Times"/>
                <a:cs typeface="Times"/>
                <a:sym typeface="Times"/>
              </a:rPr>
              <a:t>PIXEL on detector</a:t>
            </a:r>
            <a:endParaRPr/>
          </a:p>
        </p:txBody>
      </p:sp>
      <p:sp>
        <p:nvSpPr>
          <p:cNvPr id="224" name="Google Shape;224;p12"/>
          <p:cNvSpPr/>
          <p:nvPr/>
        </p:nvSpPr>
        <p:spPr>
          <a:xfrm flipH="1">
            <a:off x="84138" y="4152900"/>
            <a:ext cx="1941512" cy="333375"/>
          </a:xfrm>
          <a:prstGeom prst="rect">
            <a:avLst/>
          </a:prstGeom>
          <a:noFill/>
          <a:ln>
            <a:noFill/>
          </a:ln>
        </p:spPr>
        <p:txBody>
          <a:bodyPr anchorCtr="0" anchor="t" bIns="42950" lIns="85925" spcFirstLastPara="1" rIns="85925" wrap="square" tIns="429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OBJECTIVE LENS</a:t>
            </a:r>
            <a:endParaRPr/>
          </a:p>
        </p:txBody>
      </p:sp>
      <p:sp>
        <p:nvSpPr>
          <p:cNvPr id="225" name="Google Shape;225;p12"/>
          <p:cNvSpPr/>
          <p:nvPr/>
        </p:nvSpPr>
        <p:spPr>
          <a:xfrm flipH="1">
            <a:off x="4845050" y="5181600"/>
            <a:ext cx="2012950" cy="13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2950" lIns="85925" spcFirstLastPara="1" rIns="85925" wrap="square" tIns="429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002060"/>
                </a:solidFill>
                <a:latin typeface="Times"/>
                <a:ea typeface="Times"/>
                <a:cs typeface="Times"/>
                <a:sym typeface="Times"/>
              </a:rPr>
              <a:t>illuminated VOXEL in tissue</a:t>
            </a:r>
            <a:endParaRPr/>
          </a:p>
        </p:txBody>
      </p:sp>
      <p:sp>
        <p:nvSpPr>
          <p:cNvPr id="226" name="Google Shape;226;p12"/>
          <p:cNvSpPr txBox="1"/>
          <p:nvPr/>
        </p:nvSpPr>
        <p:spPr>
          <a:xfrm>
            <a:off x="4038600" y="427037"/>
            <a:ext cx="4159250" cy="639763"/>
          </a:xfrm>
          <a:prstGeom prst="rect">
            <a:avLst/>
          </a:prstGeom>
          <a:noFill/>
          <a:ln>
            <a:noFill/>
          </a:ln>
        </p:spPr>
        <p:txBody>
          <a:bodyPr anchorCtr="0" anchor="t" bIns="42650" lIns="85325" spcFirstLastPara="1" rIns="85325" wrap="square" tIns="4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rPr>
              <a:t>Confocal microscope</a:t>
            </a:r>
            <a:endParaRPr/>
          </a:p>
        </p:txBody>
      </p:sp>
      <p:sp>
        <p:nvSpPr>
          <p:cNvPr id="227" name="Google Shape;227;p12"/>
          <p:cNvSpPr/>
          <p:nvPr/>
        </p:nvSpPr>
        <p:spPr>
          <a:xfrm flipH="1" rot="-5400000">
            <a:off x="3178969" y="3090069"/>
            <a:ext cx="304800" cy="2506662"/>
          </a:xfrm>
          <a:prstGeom prst="ellipse">
            <a:avLst/>
          </a:prstGeom>
          <a:solidFill>
            <a:schemeClr val="accent5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2"/>
          <p:cNvSpPr txBox="1"/>
          <p:nvPr/>
        </p:nvSpPr>
        <p:spPr>
          <a:xfrm flipH="1">
            <a:off x="2445111" y="4235618"/>
            <a:ext cx="1772478" cy="2155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2650" lIns="85325" spcFirstLastPara="1" rIns="85325" wrap="square" tIns="426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9" name="Google Shape;229;p12"/>
          <p:cNvCxnSpPr/>
          <p:nvPr/>
        </p:nvCxnSpPr>
        <p:spPr>
          <a:xfrm rot="5400000">
            <a:off x="2180432" y="1794668"/>
            <a:ext cx="1828800" cy="1897063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0" name="Google Shape;230;p12"/>
          <p:cNvCxnSpPr/>
          <p:nvPr/>
        </p:nvCxnSpPr>
        <p:spPr>
          <a:xfrm flipH="1" rot="5400000">
            <a:off x="4152900" y="4762500"/>
            <a:ext cx="152400" cy="1600200"/>
          </a:xfrm>
          <a:prstGeom prst="straightConnector1">
            <a:avLst/>
          </a:prstGeom>
          <a:noFill/>
          <a:ln cap="flat" cmpd="sng" w="38100">
            <a:solidFill>
              <a:schemeClr val="folHlink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"/>
          <p:cNvSpPr/>
          <p:nvPr/>
        </p:nvSpPr>
        <p:spPr>
          <a:xfrm flipH="1" rot="10800000">
            <a:off x="5505450" y="2667000"/>
            <a:ext cx="449263" cy="346075"/>
          </a:xfrm>
          <a:prstGeom prst="rect">
            <a:avLst/>
          </a:prstGeom>
          <a:solidFill>
            <a:srgbClr val="8B9CAC"/>
          </a:solidFill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2650" lIns="85325" spcFirstLastPara="1" rIns="85325" wrap="square" tIns="426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7" name="Google Shape;237;p13"/>
          <p:cNvCxnSpPr/>
          <p:nvPr/>
        </p:nvCxnSpPr>
        <p:spPr>
          <a:xfrm rot="5400000">
            <a:off x="293688" y="1638300"/>
            <a:ext cx="4191000" cy="121920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8" name="Google Shape;238;p13"/>
          <p:cNvCxnSpPr/>
          <p:nvPr/>
        </p:nvCxnSpPr>
        <p:spPr>
          <a:xfrm flipH="1" rot="-5400000">
            <a:off x="4036219" y="1418431"/>
            <a:ext cx="838200" cy="1963738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9" name="Google Shape;239;p13"/>
          <p:cNvCxnSpPr/>
          <p:nvPr/>
        </p:nvCxnSpPr>
        <p:spPr>
          <a:xfrm rot="-5400000">
            <a:off x="3640138" y="1654175"/>
            <a:ext cx="223837" cy="3325813"/>
          </a:xfrm>
          <a:prstGeom prst="straightConnector1">
            <a:avLst/>
          </a:prstGeom>
          <a:noFill/>
          <a:ln cap="flat" cmpd="sng" w="38100">
            <a:solidFill>
              <a:srgbClr val="99FF33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240" name="Google Shape;240;p13"/>
          <p:cNvCxnSpPr/>
          <p:nvPr/>
        </p:nvCxnSpPr>
        <p:spPr>
          <a:xfrm flipH="1" rot="-5400000">
            <a:off x="3921919" y="1610519"/>
            <a:ext cx="1081088" cy="189865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241" name="Google Shape;241;p13"/>
          <p:cNvCxnSpPr/>
          <p:nvPr/>
        </p:nvCxnSpPr>
        <p:spPr>
          <a:xfrm rot="-5400000">
            <a:off x="3324225" y="1311276"/>
            <a:ext cx="852487" cy="3382962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242" name="Google Shape;242;p13"/>
          <p:cNvCxnSpPr/>
          <p:nvPr/>
        </p:nvCxnSpPr>
        <p:spPr>
          <a:xfrm flipH="1" rot="-5400000">
            <a:off x="4269581" y="1320007"/>
            <a:ext cx="481013" cy="1866900"/>
          </a:xfrm>
          <a:prstGeom prst="straightConnector1">
            <a:avLst/>
          </a:prstGeom>
          <a:noFill/>
          <a:ln cap="flat" cmpd="sng" w="38100">
            <a:solidFill>
              <a:srgbClr val="99FF33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243" name="Google Shape;243;p13"/>
          <p:cNvCxnSpPr/>
          <p:nvPr/>
        </p:nvCxnSpPr>
        <p:spPr>
          <a:xfrm rot="-5400000">
            <a:off x="5213350" y="3100388"/>
            <a:ext cx="466725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4" name="Google Shape;244;p13"/>
          <p:cNvCxnSpPr/>
          <p:nvPr/>
        </p:nvCxnSpPr>
        <p:spPr>
          <a:xfrm rot="-5400000">
            <a:off x="5223670" y="2545556"/>
            <a:ext cx="430212" cy="3175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5" name="Google Shape;245;p13"/>
          <p:cNvCxnSpPr/>
          <p:nvPr/>
        </p:nvCxnSpPr>
        <p:spPr>
          <a:xfrm flipH="1" rot="5400000">
            <a:off x="1479551" y="1671637"/>
            <a:ext cx="4191000" cy="1152525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6" name="Google Shape;246;p13"/>
          <p:cNvCxnSpPr>
            <a:endCxn id="238" idx="1"/>
          </p:cNvCxnSpPr>
          <p:nvPr/>
        </p:nvCxnSpPr>
        <p:spPr>
          <a:xfrm flipH="1" rot="10800000">
            <a:off x="2062163" y="2819400"/>
            <a:ext cx="3386100" cy="6096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7" name="Google Shape;247;p13"/>
          <p:cNvSpPr/>
          <p:nvPr/>
        </p:nvSpPr>
        <p:spPr>
          <a:xfrm>
            <a:off x="2965450" y="103188"/>
            <a:ext cx="69850" cy="1143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2650" lIns="85325" spcFirstLastPara="1" rIns="85325" wrap="square" tIns="426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3"/>
          <p:cNvSpPr txBox="1"/>
          <p:nvPr/>
        </p:nvSpPr>
        <p:spPr>
          <a:xfrm>
            <a:off x="3505200" y="350838"/>
            <a:ext cx="53863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t" bIns="42650" lIns="85325" spcFirstLastPara="1" rIns="85325" wrap="square" tIns="4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Confocal imaging in skin</a:t>
            </a:r>
            <a:endParaRPr/>
          </a:p>
        </p:txBody>
      </p:sp>
      <p:sp>
        <p:nvSpPr>
          <p:cNvPr descr="Brown marble" id="249" name="Google Shape;249;p13"/>
          <p:cNvSpPr/>
          <p:nvPr/>
        </p:nvSpPr>
        <p:spPr>
          <a:xfrm>
            <a:off x="431800" y="4713288"/>
            <a:ext cx="4597400" cy="2144712"/>
          </a:xfrm>
          <a:custGeom>
            <a:rect b="b" l="l" r="r" t="t"/>
            <a:pathLst>
              <a:path extrusionOk="0" h="1050" w="2736">
                <a:moveTo>
                  <a:pt x="48" y="0"/>
                </a:moveTo>
                <a:cubicBezTo>
                  <a:pt x="153" y="5"/>
                  <a:pt x="172" y="16"/>
                  <a:pt x="282" y="11"/>
                </a:cubicBezTo>
                <a:cubicBezTo>
                  <a:pt x="539" y="14"/>
                  <a:pt x="783" y="29"/>
                  <a:pt x="1034" y="37"/>
                </a:cubicBezTo>
                <a:cubicBezTo>
                  <a:pt x="1075" y="58"/>
                  <a:pt x="1124" y="34"/>
                  <a:pt x="1168" y="27"/>
                </a:cubicBezTo>
                <a:cubicBezTo>
                  <a:pt x="1211" y="29"/>
                  <a:pt x="1253" y="37"/>
                  <a:pt x="1296" y="37"/>
                </a:cubicBezTo>
                <a:cubicBezTo>
                  <a:pt x="1314" y="37"/>
                  <a:pt x="1336" y="20"/>
                  <a:pt x="1354" y="16"/>
                </a:cubicBezTo>
                <a:cubicBezTo>
                  <a:pt x="1427" y="22"/>
                  <a:pt x="1397" y="22"/>
                  <a:pt x="1445" y="37"/>
                </a:cubicBezTo>
                <a:cubicBezTo>
                  <a:pt x="1486" y="33"/>
                  <a:pt x="1531" y="23"/>
                  <a:pt x="1568" y="48"/>
                </a:cubicBezTo>
                <a:cubicBezTo>
                  <a:pt x="1687" y="41"/>
                  <a:pt x="1806" y="50"/>
                  <a:pt x="1925" y="53"/>
                </a:cubicBezTo>
                <a:cubicBezTo>
                  <a:pt x="1946" y="64"/>
                  <a:pt x="1959" y="78"/>
                  <a:pt x="1978" y="91"/>
                </a:cubicBezTo>
                <a:cubicBezTo>
                  <a:pt x="2029" y="85"/>
                  <a:pt x="2067" y="67"/>
                  <a:pt x="2117" y="59"/>
                </a:cubicBezTo>
                <a:cubicBezTo>
                  <a:pt x="2171" y="64"/>
                  <a:pt x="2185" y="76"/>
                  <a:pt x="2234" y="69"/>
                </a:cubicBezTo>
                <a:cubicBezTo>
                  <a:pt x="2239" y="67"/>
                  <a:pt x="2245" y="66"/>
                  <a:pt x="2250" y="64"/>
                </a:cubicBezTo>
                <a:cubicBezTo>
                  <a:pt x="2256" y="61"/>
                  <a:pt x="2260" y="56"/>
                  <a:pt x="2266" y="53"/>
                </a:cubicBezTo>
                <a:cubicBezTo>
                  <a:pt x="2296" y="40"/>
                  <a:pt x="2331" y="33"/>
                  <a:pt x="2362" y="21"/>
                </a:cubicBezTo>
                <a:cubicBezTo>
                  <a:pt x="2464" y="24"/>
                  <a:pt x="2573" y="11"/>
                  <a:pt x="2672" y="37"/>
                </a:cubicBezTo>
                <a:cubicBezTo>
                  <a:pt x="2684" y="76"/>
                  <a:pt x="2674" y="117"/>
                  <a:pt x="2688" y="155"/>
                </a:cubicBezTo>
                <a:cubicBezTo>
                  <a:pt x="2666" y="187"/>
                  <a:pt x="2673" y="203"/>
                  <a:pt x="2677" y="245"/>
                </a:cubicBezTo>
                <a:cubicBezTo>
                  <a:pt x="2681" y="356"/>
                  <a:pt x="2673" y="346"/>
                  <a:pt x="2693" y="411"/>
                </a:cubicBezTo>
                <a:cubicBezTo>
                  <a:pt x="2689" y="438"/>
                  <a:pt x="2685" y="455"/>
                  <a:pt x="2677" y="480"/>
                </a:cubicBezTo>
                <a:cubicBezTo>
                  <a:pt x="2692" y="667"/>
                  <a:pt x="2673" y="569"/>
                  <a:pt x="2704" y="651"/>
                </a:cubicBezTo>
                <a:cubicBezTo>
                  <a:pt x="2697" y="896"/>
                  <a:pt x="2736" y="804"/>
                  <a:pt x="2666" y="896"/>
                </a:cubicBezTo>
                <a:cubicBezTo>
                  <a:pt x="2664" y="939"/>
                  <a:pt x="2689" y="992"/>
                  <a:pt x="2661" y="1024"/>
                </a:cubicBezTo>
                <a:cubicBezTo>
                  <a:pt x="2639" y="1050"/>
                  <a:pt x="2594" y="1021"/>
                  <a:pt x="2560" y="1019"/>
                </a:cubicBezTo>
                <a:cubicBezTo>
                  <a:pt x="2508" y="1016"/>
                  <a:pt x="2405" y="1008"/>
                  <a:pt x="2405" y="1008"/>
                </a:cubicBezTo>
                <a:cubicBezTo>
                  <a:pt x="2372" y="985"/>
                  <a:pt x="2322" y="982"/>
                  <a:pt x="2282" y="976"/>
                </a:cubicBezTo>
                <a:cubicBezTo>
                  <a:pt x="2232" y="978"/>
                  <a:pt x="2183" y="978"/>
                  <a:pt x="2133" y="981"/>
                </a:cubicBezTo>
                <a:cubicBezTo>
                  <a:pt x="2100" y="983"/>
                  <a:pt x="2064" y="1014"/>
                  <a:pt x="2032" y="1024"/>
                </a:cubicBezTo>
                <a:cubicBezTo>
                  <a:pt x="1987" y="1019"/>
                  <a:pt x="1943" y="1009"/>
                  <a:pt x="1898" y="1003"/>
                </a:cubicBezTo>
                <a:cubicBezTo>
                  <a:pt x="1710" y="1015"/>
                  <a:pt x="1698" y="1017"/>
                  <a:pt x="1408" y="1003"/>
                </a:cubicBezTo>
                <a:cubicBezTo>
                  <a:pt x="1396" y="1002"/>
                  <a:pt x="1392" y="985"/>
                  <a:pt x="1381" y="981"/>
                </a:cubicBezTo>
                <a:cubicBezTo>
                  <a:pt x="1365" y="958"/>
                  <a:pt x="1349" y="960"/>
                  <a:pt x="1322" y="955"/>
                </a:cubicBezTo>
                <a:cubicBezTo>
                  <a:pt x="1246" y="927"/>
                  <a:pt x="1162" y="951"/>
                  <a:pt x="1082" y="939"/>
                </a:cubicBezTo>
                <a:cubicBezTo>
                  <a:pt x="1051" y="927"/>
                  <a:pt x="1023" y="912"/>
                  <a:pt x="992" y="901"/>
                </a:cubicBezTo>
                <a:cubicBezTo>
                  <a:pt x="969" y="905"/>
                  <a:pt x="945" y="905"/>
                  <a:pt x="922" y="912"/>
                </a:cubicBezTo>
                <a:cubicBezTo>
                  <a:pt x="863" y="930"/>
                  <a:pt x="954" y="919"/>
                  <a:pt x="885" y="928"/>
                </a:cubicBezTo>
                <a:cubicBezTo>
                  <a:pt x="771" y="943"/>
                  <a:pt x="880" y="924"/>
                  <a:pt x="800" y="939"/>
                </a:cubicBezTo>
                <a:cubicBezTo>
                  <a:pt x="725" y="986"/>
                  <a:pt x="627" y="934"/>
                  <a:pt x="544" y="960"/>
                </a:cubicBezTo>
                <a:cubicBezTo>
                  <a:pt x="518" y="955"/>
                  <a:pt x="499" y="945"/>
                  <a:pt x="474" y="939"/>
                </a:cubicBezTo>
                <a:cubicBezTo>
                  <a:pt x="455" y="926"/>
                  <a:pt x="437" y="925"/>
                  <a:pt x="416" y="917"/>
                </a:cubicBezTo>
                <a:cubicBezTo>
                  <a:pt x="412" y="917"/>
                  <a:pt x="366" y="920"/>
                  <a:pt x="352" y="928"/>
                </a:cubicBezTo>
                <a:cubicBezTo>
                  <a:pt x="341" y="934"/>
                  <a:pt x="333" y="948"/>
                  <a:pt x="320" y="949"/>
                </a:cubicBezTo>
                <a:cubicBezTo>
                  <a:pt x="299" y="951"/>
                  <a:pt x="277" y="953"/>
                  <a:pt x="256" y="955"/>
                </a:cubicBezTo>
                <a:cubicBezTo>
                  <a:pt x="205" y="978"/>
                  <a:pt x="226" y="977"/>
                  <a:pt x="149" y="971"/>
                </a:cubicBezTo>
                <a:cubicBezTo>
                  <a:pt x="137" y="966"/>
                  <a:pt x="123" y="967"/>
                  <a:pt x="112" y="960"/>
                </a:cubicBezTo>
                <a:cubicBezTo>
                  <a:pt x="107" y="956"/>
                  <a:pt x="105" y="949"/>
                  <a:pt x="101" y="944"/>
                </a:cubicBezTo>
                <a:cubicBezTo>
                  <a:pt x="79" y="918"/>
                  <a:pt x="83" y="924"/>
                  <a:pt x="53" y="912"/>
                </a:cubicBezTo>
                <a:cubicBezTo>
                  <a:pt x="37" y="889"/>
                  <a:pt x="42" y="879"/>
                  <a:pt x="64" y="864"/>
                </a:cubicBezTo>
                <a:cubicBezTo>
                  <a:pt x="77" y="844"/>
                  <a:pt x="79" y="828"/>
                  <a:pt x="96" y="811"/>
                </a:cubicBezTo>
                <a:cubicBezTo>
                  <a:pt x="98" y="804"/>
                  <a:pt x="103" y="796"/>
                  <a:pt x="101" y="789"/>
                </a:cubicBezTo>
                <a:cubicBezTo>
                  <a:pt x="99" y="782"/>
                  <a:pt x="90" y="779"/>
                  <a:pt x="85" y="773"/>
                </a:cubicBezTo>
                <a:cubicBezTo>
                  <a:pt x="66" y="751"/>
                  <a:pt x="46" y="738"/>
                  <a:pt x="21" y="725"/>
                </a:cubicBezTo>
                <a:cubicBezTo>
                  <a:pt x="9" y="707"/>
                  <a:pt x="0" y="703"/>
                  <a:pt x="16" y="677"/>
                </a:cubicBezTo>
                <a:cubicBezTo>
                  <a:pt x="24" y="664"/>
                  <a:pt x="48" y="645"/>
                  <a:pt x="48" y="645"/>
                </a:cubicBezTo>
                <a:cubicBezTo>
                  <a:pt x="73" y="564"/>
                  <a:pt x="59" y="624"/>
                  <a:pt x="48" y="459"/>
                </a:cubicBezTo>
                <a:cubicBezTo>
                  <a:pt x="47" y="438"/>
                  <a:pt x="16" y="405"/>
                  <a:pt x="16" y="405"/>
                </a:cubicBezTo>
                <a:cubicBezTo>
                  <a:pt x="24" y="370"/>
                  <a:pt x="31" y="387"/>
                  <a:pt x="58" y="368"/>
                </a:cubicBezTo>
                <a:cubicBezTo>
                  <a:pt x="53" y="296"/>
                  <a:pt x="52" y="294"/>
                  <a:pt x="32" y="240"/>
                </a:cubicBezTo>
                <a:cubicBezTo>
                  <a:pt x="45" y="199"/>
                  <a:pt x="44" y="212"/>
                  <a:pt x="74" y="192"/>
                </a:cubicBezTo>
                <a:cubicBezTo>
                  <a:pt x="97" y="158"/>
                  <a:pt x="73" y="130"/>
                  <a:pt x="53" y="101"/>
                </a:cubicBezTo>
                <a:cubicBezTo>
                  <a:pt x="41" y="62"/>
                  <a:pt x="21" y="50"/>
                  <a:pt x="48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100000" ty="0" sy="100000"/>
          </a:blipFill>
          <a:ln cap="flat" cmpd="sng" w="9525">
            <a:solidFill>
              <a:srgbClr val="99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2650" lIns="85325" spcFirstLastPara="1" rIns="85325" wrap="square" tIns="426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 flipH="1">
            <a:off x="6235700" y="3570288"/>
            <a:ext cx="2728913" cy="917575"/>
          </a:xfrm>
          <a:prstGeom prst="rect">
            <a:avLst/>
          </a:prstGeom>
          <a:noFill/>
          <a:ln>
            <a:noFill/>
          </a:ln>
        </p:spPr>
        <p:txBody>
          <a:bodyPr anchorCtr="0" anchor="t" bIns="42950" lIns="85925" spcFirstLastPara="1" rIns="85925" wrap="square" tIns="429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7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En face</a:t>
            </a:r>
            <a:r>
              <a:rPr lang="en-US" sz="27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confocal images</a:t>
            </a:r>
            <a:endParaRPr/>
          </a:p>
        </p:txBody>
      </p:sp>
      <p:grpSp>
        <p:nvGrpSpPr>
          <p:cNvPr id="251" name="Google Shape;251;p13"/>
          <p:cNvGrpSpPr/>
          <p:nvPr/>
        </p:nvGrpSpPr>
        <p:grpSpPr>
          <a:xfrm>
            <a:off x="995363" y="4191000"/>
            <a:ext cx="7843837" cy="1694657"/>
            <a:chOff x="1244" y="2640"/>
            <a:chExt cx="5559" cy="1068"/>
          </a:xfrm>
        </p:grpSpPr>
        <p:sp>
          <p:nvSpPr>
            <p:cNvPr id="252" name="Google Shape;252;p13"/>
            <p:cNvSpPr/>
            <p:nvPr/>
          </p:nvSpPr>
          <p:spPr>
            <a:xfrm flipH="1">
              <a:off x="4177" y="3152"/>
              <a:ext cx="2626" cy="3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025" lIns="92075" spcFirstLastPara="1" rIns="92075" wrap="square" tIns="4602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00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 </a:t>
              </a:r>
              <a:r>
                <a:rPr i="1" lang="en-US" sz="2700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En face</a:t>
              </a:r>
              <a:r>
                <a:rPr lang="en-US" sz="2700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 optical section </a:t>
              </a:r>
              <a:endParaRPr/>
            </a:p>
          </p:txBody>
        </p:sp>
        <p:grpSp>
          <p:nvGrpSpPr>
            <p:cNvPr id="253" name="Google Shape;253;p13"/>
            <p:cNvGrpSpPr/>
            <p:nvPr/>
          </p:nvGrpSpPr>
          <p:grpSpPr>
            <a:xfrm>
              <a:off x="1244" y="2640"/>
              <a:ext cx="2976" cy="1068"/>
              <a:chOff x="1244" y="2640"/>
              <a:chExt cx="2976" cy="1068"/>
            </a:xfrm>
          </p:grpSpPr>
          <p:cxnSp>
            <p:nvCxnSpPr>
              <p:cNvPr id="254" name="Google Shape;254;p13"/>
              <p:cNvCxnSpPr/>
              <p:nvPr/>
            </p:nvCxnSpPr>
            <p:spPr>
              <a:xfrm flipH="1" rot="5400000">
                <a:off x="1755" y="2793"/>
                <a:ext cx="971" cy="858"/>
              </a:xfrm>
              <a:prstGeom prst="straightConnector1">
                <a:avLst/>
              </a:prstGeom>
              <a:noFill/>
              <a:ln cap="flat" cmpd="sng" w="38100">
                <a:solidFill>
                  <a:srgbClr val="99FF33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55" name="Google Shape;255;p13"/>
              <p:cNvCxnSpPr/>
              <p:nvPr/>
            </p:nvCxnSpPr>
            <p:spPr>
              <a:xfrm rot="-5400000">
                <a:off x="2600" y="2827"/>
                <a:ext cx="954" cy="799"/>
              </a:xfrm>
              <a:prstGeom prst="straightConnector1">
                <a:avLst/>
              </a:prstGeom>
              <a:noFill/>
              <a:ln cap="flat" cmpd="sng" w="38100">
                <a:solidFill>
                  <a:srgbClr val="99FF33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grpSp>
            <p:nvGrpSpPr>
              <p:cNvPr id="256" name="Google Shape;256;p13"/>
              <p:cNvGrpSpPr/>
              <p:nvPr/>
            </p:nvGrpSpPr>
            <p:grpSpPr>
              <a:xfrm>
                <a:off x="1795" y="2743"/>
                <a:ext cx="1684" cy="539"/>
                <a:chOff x="1796" y="2742"/>
                <a:chExt cx="1684" cy="475"/>
              </a:xfrm>
            </p:grpSpPr>
            <p:cxnSp>
              <p:nvCxnSpPr>
                <p:cNvPr id="257" name="Google Shape;257;p13"/>
                <p:cNvCxnSpPr/>
                <p:nvPr/>
              </p:nvCxnSpPr>
              <p:spPr>
                <a:xfrm flipH="1" rot="-5400000">
                  <a:off x="1989" y="2549"/>
                  <a:ext cx="475" cy="862"/>
                </a:xfrm>
                <a:prstGeom prst="straightConnector1">
                  <a:avLst/>
                </a:prstGeom>
                <a:noFill/>
                <a:ln cap="flat" cmpd="sng" w="38100">
                  <a:solidFill>
                    <a:srgbClr val="FF0000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58" name="Google Shape;258;p13"/>
                <p:cNvCxnSpPr/>
                <p:nvPr/>
              </p:nvCxnSpPr>
              <p:spPr>
                <a:xfrm rot="-5400000">
                  <a:off x="2841" y="2570"/>
                  <a:ext cx="458" cy="819"/>
                </a:xfrm>
                <a:prstGeom prst="straightConnector1">
                  <a:avLst/>
                </a:prstGeom>
                <a:noFill/>
                <a:ln cap="flat" cmpd="sng" w="38100">
                  <a:solidFill>
                    <a:srgbClr val="FF0000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259" name="Google Shape;259;p13"/>
              <p:cNvGrpSpPr/>
              <p:nvPr/>
            </p:nvGrpSpPr>
            <p:grpSpPr>
              <a:xfrm>
                <a:off x="1800" y="2736"/>
                <a:ext cx="1681" cy="767"/>
                <a:chOff x="1800" y="2736"/>
                <a:chExt cx="1681" cy="767"/>
              </a:xfrm>
            </p:grpSpPr>
            <p:cxnSp>
              <p:nvCxnSpPr>
                <p:cNvPr id="260" name="Google Shape;260;p13"/>
                <p:cNvCxnSpPr/>
                <p:nvPr/>
              </p:nvCxnSpPr>
              <p:spPr>
                <a:xfrm rot="5400000">
                  <a:off x="2712" y="2687"/>
                  <a:ext cx="720" cy="819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61" name="Google Shape;261;p13"/>
                <p:cNvCxnSpPr/>
                <p:nvPr/>
              </p:nvCxnSpPr>
              <p:spPr>
                <a:xfrm flipH="1" rot="5400000">
                  <a:off x="1872" y="2664"/>
                  <a:ext cx="720" cy="864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262" name="Google Shape;262;p13"/>
                <p:cNvSpPr/>
                <p:nvPr/>
              </p:nvSpPr>
              <p:spPr>
                <a:xfrm>
                  <a:off x="2636" y="3393"/>
                  <a:ext cx="54" cy="110"/>
                </a:xfrm>
                <a:prstGeom prst="ellipse">
                  <a:avLst/>
                </a:prstGeom>
                <a:solidFill>
                  <a:schemeClr val="lt1"/>
                </a:solidFill>
                <a:ln cap="flat" cmpd="sng" w="9525">
                  <a:solidFill>
                    <a:schemeClr val="accent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3" name="Google Shape;263;p13"/>
              <p:cNvGrpSpPr/>
              <p:nvPr/>
            </p:nvGrpSpPr>
            <p:grpSpPr>
              <a:xfrm>
                <a:off x="1807" y="2731"/>
                <a:ext cx="1679" cy="769"/>
                <a:chOff x="1807" y="2731"/>
                <a:chExt cx="1679" cy="769"/>
              </a:xfrm>
            </p:grpSpPr>
            <p:sp>
              <p:nvSpPr>
                <p:cNvPr id="264" name="Google Shape;264;p13"/>
                <p:cNvSpPr/>
                <p:nvPr/>
              </p:nvSpPr>
              <p:spPr>
                <a:xfrm>
                  <a:off x="2279" y="3389"/>
                  <a:ext cx="51" cy="111"/>
                </a:xfrm>
                <a:prstGeom prst="ellipse">
                  <a:avLst/>
                </a:prstGeom>
                <a:solidFill>
                  <a:schemeClr val="lt1"/>
                </a:solidFill>
                <a:ln cap="flat" cmpd="sng" w="9525">
                  <a:solidFill>
                    <a:schemeClr val="accent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265" name="Google Shape;265;p13"/>
                <p:cNvCxnSpPr/>
                <p:nvPr/>
              </p:nvCxnSpPr>
              <p:spPr>
                <a:xfrm flipH="1" rot="5400000">
                  <a:off x="1698" y="2840"/>
                  <a:ext cx="714" cy="496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66" name="Google Shape;266;p13"/>
                <p:cNvCxnSpPr/>
                <p:nvPr/>
              </p:nvCxnSpPr>
              <p:spPr>
                <a:xfrm rot="5400000">
                  <a:off x="2542" y="2505"/>
                  <a:ext cx="710" cy="1177"/>
                </a:xfrm>
                <a:prstGeom prst="straightConnector1">
                  <a:avLst/>
                </a:prstGeom>
                <a:solidFill>
                  <a:schemeClr val="lt1"/>
                </a:solidFill>
                <a:ln cap="flat" cmpd="sng" w="25400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267" name="Google Shape;267;p13"/>
              <p:cNvGrpSpPr/>
              <p:nvPr/>
            </p:nvGrpSpPr>
            <p:grpSpPr>
              <a:xfrm>
                <a:off x="1867" y="2753"/>
                <a:ext cx="1613" cy="740"/>
                <a:chOff x="1867" y="2754"/>
                <a:chExt cx="1613" cy="740"/>
              </a:xfrm>
            </p:grpSpPr>
            <p:sp>
              <p:nvSpPr>
                <p:cNvPr id="268" name="Google Shape;268;p13"/>
                <p:cNvSpPr/>
                <p:nvPr/>
              </p:nvSpPr>
              <p:spPr>
                <a:xfrm>
                  <a:off x="3020" y="3383"/>
                  <a:ext cx="51" cy="111"/>
                </a:xfrm>
                <a:prstGeom prst="ellipse">
                  <a:avLst/>
                </a:prstGeom>
                <a:solidFill>
                  <a:schemeClr val="lt1"/>
                </a:solidFill>
                <a:ln cap="flat" cmpd="sng" w="9525">
                  <a:solidFill>
                    <a:schemeClr val="accent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269" name="Google Shape;269;p13"/>
                <p:cNvCxnSpPr/>
                <p:nvPr/>
              </p:nvCxnSpPr>
              <p:spPr>
                <a:xfrm flipH="1" rot="5400000">
                  <a:off x="2131" y="2523"/>
                  <a:ext cx="662" cy="1190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70" name="Google Shape;270;p13"/>
                <p:cNvCxnSpPr/>
                <p:nvPr/>
              </p:nvCxnSpPr>
              <p:spPr>
                <a:xfrm rot="-5400000">
                  <a:off x="2931" y="2885"/>
                  <a:ext cx="680" cy="417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sp>
            <p:nvSpPr>
              <p:cNvPr descr="White marble" id="271" name="Google Shape;271;p13"/>
              <p:cNvSpPr/>
              <p:nvPr/>
            </p:nvSpPr>
            <p:spPr>
              <a:xfrm>
                <a:off x="1244" y="3314"/>
                <a:ext cx="2976" cy="266"/>
              </a:xfrm>
              <a:prstGeom prst="parallelogram">
                <a:avLst>
                  <a:gd fmla="val 280283" name="adj"/>
                </a:avLst>
              </a:prstGeom>
              <a:noFill/>
              <a:ln cap="flat" cmpd="sng" w="9525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13"/>
              <p:cNvSpPr/>
              <p:nvPr/>
            </p:nvSpPr>
            <p:spPr>
              <a:xfrm flipH="1" rot="-5400000">
                <a:off x="2544" y="1849"/>
                <a:ext cx="192" cy="1774"/>
              </a:xfrm>
              <a:prstGeom prst="ellipse">
                <a:avLst/>
              </a:prstGeom>
              <a:solidFill>
                <a:schemeClr val="accent5"/>
              </a:solidFill>
              <a:ln cap="flat" cmpd="sng" w="12700">
                <a:solidFill>
                  <a:srgbClr val="BFBFB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" name="Google Shape;273;p13"/>
              <p:cNvSpPr txBox="1"/>
              <p:nvPr/>
            </p:nvSpPr>
            <p:spPr>
              <a:xfrm flipH="1">
                <a:off x="1994" y="2644"/>
                <a:ext cx="1254" cy="1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74" name="Google Shape;274;p13"/>
          <p:cNvSpPr/>
          <p:nvPr/>
        </p:nvSpPr>
        <p:spPr>
          <a:xfrm flipH="1">
            <a:off x="658813" y="6065838"/>
            <a:ext cx="3716337" cy="501650"/>
          </a:xfrm>
          <a:prstGeom prst="rect">
            <a:avLst/>
          </a:prstGeom>
          <a:noFill/>
          <a:ln>
            <a:noFill/>
          </a:ln>
        </p:spPr>
        <p:txBody>
          <a:bodyPr anchorCtr="0" anchor="t" bIns="42950" lIns="85925" spcFirstLastPara="1" rIns="85925" wrap="square" tIns="429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accent3"/>
                </a:solidFill>
                <a:latin typeface="Times"/>
                <a:ea typeface="Times"/>
                <a:cs typeface="Times"/>
                <a:sym typeface="Times"/>
              </a:rPr>
              <a:t>SKIN</a:t>
            </a:r>
            <a:endParaRPr/>
          </a:p>
        </p:txBody>
      </p:sp>
      <p:pic>
        <p:nvPicPr>
          <p:cNvPr id="275" name="Google Shape;27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86488" y="1209675"/>
            <a:ext cx="1955800" cy="1608138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276" name="Google Shape;276;p13"/>
          <p:cNvPicPr preferRelativeResize="0"/>
          <p:nvPr/>
        </p:nvPicPr>
        <p:blipFill rotWithShape="1">
          <a:blip r:embed="rId5">
            <a:alphaModFix/>
          </a:blip>
          <a:srcRect b="17891" l="35938" r="0" t="0"/>
          <a:stretch/>
        </p:blipFill>
        <p:spPr>
          <a:xfrm>
            <a:off x="6332538" y="1503363"/>
            <a:ext cx="1949450" cy="1735137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277" name="Google Shape;277;p13"/>
          <p:cNvPicPr preferRelativeResize="0"/>
          <p:nvPr/>
        </p:nvPicPr>
        <p:blipFill rotWithShape="1">
          <a:blip r:embed="rId6">
            <a:alphaModFix/>
          </a:blip>
          <a:srcRect b="0" l="0" r="13831" t="0"/>
          <a:stretch/>
        </p:blipFill>
        <p:spPr>
          <a:xfrm>
            <a:off x="6526213" y="1766888"/>
            <a:ext cx="2025650" cy="1671637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278" name="Google Shape;278;p13"/>
          <p:cNvPicPr preferRelativeResize="0"/>
          <p:nvPr/>
        </p:nvPicPr>
        <p:blipFill rotWithShape="1">
          <a:blip r:embed="rId7">
            <a:alphaModFix/>
          </a:blip>
          <a:srcRect b="0" l="0" r="13863" t="0"/>
          <a:stretch/>
        </p:blipFill>
        <p:spPr>
          <a:xfrm>
            <a:off x="6726238" y="1955800"/>
            <a:ext cx="1973262" cy="1635125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cxnSp>
        <p:nvCxnSpPr>
          <p:cNvPr id="279" name="Google Shape;279;p13"/>
          <p:cNvCxnSpPr/>
          <p:nvPr/>
        </p:nvCxnSpPr>
        <p:spPr>
          <a:xfrm rot="5400000">
            <a:off x="1813719" y="1794669"/>
            <a:ext cx="1828800" cy="1897062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0" name="Google Shape;280;p13"/>
          <p:cNvSpPr/>
          <p:nvPr/>
        </p:nvSpPr>
        <p:spPr>
          <a:xfrm flipH="1">
            <a:off x="1674813" y="3590925"/>
            <a:ext cx="2635250" cy="50165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2950" lIns="85925" spcFirstLastPara="1" rIns="85925" wrap="square" tIns="429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accent3"/>
                </a:solidFill>
                <a:latin typeface="Times"/>
                <a:ea typeface="Times"/>
                <a:cs typeface="Times"/>
                <a:sym typeface="Times"/>
              </a:rPr>
              <a:t>SCANNER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4"/>
          <p:cNvSpPr txBox="1"/>
          <p:nvPr/>
        </p:nvSpPr>
        <p:spPr>
          <a:xfrm>
            <a:off x="1752600" y="558800"/>
            <a:ext cx="571500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Resolution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Optical Sectioning</a:t>
            </a:r>
            <a:endParaRPr/>
          </a:p>
        </p:txBody>
      </p:sp>
      <p:sp>
        <p:nvSpPr>
          <p:cNvPr id="286" name="Google Shape;286;p14"/>
          <p:cNvSpPr txBox="1"/>
          <p:nvPr/>
        </p:nvSpPr>
        <p:spPr>
          <a:xfrm>
            <a:off x="609600" y="4038600"/>
            <a:ext cx="5638800" cy="20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Other considerations: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-Long wavelengths scatter less in tissue, therefore allow deeper imaging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-Small pinhole leads to speckle noise, but larger pinhole reduces both lateral resolution and axial sectioning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upload.wikimedia.org/wikipedia/commons/thumb/0/08/Numerical_aperture_for_a_lens.svg/250px-Numerical_aperture_for_a_lens.svg.png" id="287" name="Google Shape;28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0800" y="4162425"/>
            <a:ext cx="2057400" cy="16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4"/>
          <p:cNvSpPr txBox="1"/>
          <p:nvPr/>
        </p:nvSpPr>
        <p:spPr>
          <a:xfrm>
            <a:off x="6477000" y="5867400"/>
            <a:ext cx="2057400" cy="369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 = nsinθ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4"/>
          <p:cNvSpPr txBox="1"/>
          <p:nvPr/>
        </p:nvSpPr>
        <p:spPr>
          <a:xfrm>
            <a:off x="762000" y="2209800"/>
            <a:ext cx="769620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Depend on wavelength or COLOR of the light used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Depend on how sharply the objective lens focuses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bb77410f64_0_78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Resolution: diffraction-limited</a:t>
            </a:r>
            <a:endParaRPr/>
          </a:p>
        </p:txBody>
      </p:sp>
      <p:sp>
        <p:nvSpPr>
          <p:cNvPr id="296" name="Google Shape;296;g2bb77410f64_0_78"/>
          <p:cNvSpPr txBox="1"/>
          <p:nvPr>
            <p:ph idx="1" type="body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Basics of resolution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Relation between NA and resolution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Depth of focus/Depth of field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5"/>
          <p:cNvSpPr/>
          <p:nvPr/>
        </p:nvSpPr>
        <p:spPr>
          <a:xfrm>
            <a:off x="182563" y="546100"/>
            <a:ext cx="8807450" cy="8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2650" lIns="85325" spcFirstLastPara="1" rIns="85325" wrap="square" tIns="4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Light back-scattering produces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			endogenous </a:t>
            </a:r>
            <a:r>
              <a:rPr lang="en-US" sz="2400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reflectance</a:t>
            </a:r>
            <a:r>
              <a:rPr lang="en-US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contrast</a:t>
            </a:r>
            <a:endParaRPr/>
          </a:p>
        </p:txBody>
      </p:sp>
      <p:grpSp>
        <p:nvGrpSpPr>
          <p:cNvPr id="302" name="Google Shape;302;p15"/>
          <p:cNvGrpSpPr/>
          <p:nvPr/>
        </p:nvGrpSpPr>
        <p:grpSpPr>
          <a:xfrm>
            <a:off x="166688" y="1774825"/>
            <a:ext cx="8620125" cy="3616325"/>
            <a:chOff x="17926" y="1208835"/>
            <a:chExt cx="6464324" cy="2412899"/>
          </a:xfrm>
        </p:grpSpPr>
        <p:pic>
          <p:nvPicPr>
            <p:cNvPr id="303" name="Google Shape;303;p15"/>
            <p:cNvPicPr preferRelativeResize="0"/>
            <p:nvPr/>
          </p:nvPicPr>
          <p:blipFill rotWithShape="1">
            <a:blip r:embed="rId3">
              <a:alphaModFix/>
            </a:blip>
            <a:srcRect b="0" l="0" r="0" t="743"/>
            <a:stretch/>
          </p:blipFill>
          <p:spPr>
            <a:xfrm>
              <a:off x="3173900" y="1208835"/>
              <a:ext cx="3308350" cy="21859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4" name="Google Shape;304;p15"/>
            <p:cNvGrpSpPr/>
            <p:nvPr/>
          </p:nvGrpSpPr>
          <p:grpSpPr>
            <a:xfrm>
              <a:off x="17926" y="1413714"/>
              <a:ext cx="4099979" cy="2208020"/>
              <a:chOff x="17926" y="1413714"/>
              <a:chExt cx="4099979" cy="2208020"/>
            </a:xfrm>
          </p:grpSpPr>
          <p:sp>
            <p:nvSpPr>
              <p:cNvPr id="305" name="Google Shape;305;p15"/>
              <p:cNvSpPr/>
              <p:nvPr/>
            </p:nvSpPr>
            <p:spPr>
              <a:xfrm>
                <a:off x="62751" y="1413714"/>
                <a:ext cx="3075096" cy="836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6975" lIns="19050" spcFirstLastPara="1" rIns="19050" wrap="square" tIns="26975">
                <a:noAutofit/>
              </a:bodyPr>
              <a:lstStyle/>
              <a:p>
                <a:pPr indent="0" lvl="0" marL="0" marR="0" rtl="0" algn="l">
                  <a:lnSpc>
                    <a:spcPct val="14017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Nuclei appear dark </a:t>
                </a:r>
                <a:endParaRPr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9625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weak backscatter from chromatin</a:t>
                </a:r>
                <a:endParaRPr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06" name="Google Shape;306;p15"/>
              <p:cNvCxnSpPr/>
              <p:nvPr/>
            </p:nvCxnSpPr>
            <p:spPr>
              <a:xfrm flipH="1" rot="10800000">
                <a:off x="2160495" y="2537012"/>
                <a:ext cx="1434352" cy="134468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6FFFF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grpSp>
            <p:nvGrpSpPr>
              <p:cNvPr id="307" name="Google Shape;307;p15"/>
              <p:cNvGrpSpPr/>
              <p:nvPr/>
            </p:nvGrpSpPr>
            <p:grpSpPr>
              <a:xfrm>
                <a:off x="2689413" y="1527921"/>
                <a:ext cx="1428492" cy="487364"/>
                <a:chOff x="2680447" y="1527921"/>
                <a:chExt cx="1428492" cy="487364"/>
              </a:xfrm>
            </p:grpSpPr>
            <p:cxnSp>
              <p:nvCxnSpPr>
                <p:cNvPr id="308" name="Google Shape;308;p15"/>
                <p:cNvCxnSpPr/>
                <p:nvPr/>
              </p:nvCxnSpPr>
              <p:spPr>
                <a:xfrm>
                  <a:off x="2689412" y="1703294"/>
                  <a:ext cx="1143302" cy="311991"/>
                </a:xfrm>
                <a:prstGeom prst="straightConnector1">
                  <a:avLst/>
                </a:prstGeom>
                <a:noFill/>
                <a:ln cap="flat" cmpd="sng" w="38100">
                  <a:solidFill>
                    <a:srgbClr val="21FF21"/>
                  </a:solidFill>
                  <a:prstDash val="solid"/>
                  <a:round/>
                  <a:headEnd len="med" w="med" type="none"/>
                  <a:tailEnd len="med" w="med" type="triangle"/>
                </a:ln>
              </p:spPr>
            </p:cxnSp>
            <p:cxnSp>
              <p:nvCxnSpPr>
                <p:cNvPr id="309" name="Google Shape;309;p15"/>
                <p:cNvCxnSpPr/>
                <p:nvPr/>
              </p:nvCxnSpPr>
              <p:spPr>
                <a:xfrm flipH="1" rot="10800000">
                  <a:off x="2680447" y="1527921"/>
                  <a:ext cx="1428492" cy="112619"/>
                </a:xfrm>
                <a:prstGeom prst="straightConnector1">
                  <a:avLst/>
                </a:prstGeom>
                <a:noFill/>
                <a:ln cap="flat" cmpd="sng" w="38100">
                  <a:solidFill>
                    <a:srgbClr val="21FF21"/>
                  </a:solidFill>
                  <a:prstDash val="solid"/>
                  <a:round/>
                  <a:headEnd len="med" w="med" type="none"/>
                  <a:tailEnd len="med" w="med" type="triangle"/>
                </a:ln>
              </p:spPr>
            </p:cxnSp>
          </p:grpSp>
          <p:sp>
            <p:nvSpPr>
              <p:cNvPr id="310" name="Google Shape;310;p15"/>
              <p:cNvSpPr/>
              <p:nvPr/>
            </p:nvSpPr>
            <p:spPr>
              <a:xfrm>
                <a:off x="17926" y="2471543"/>
                <a:ext cx="3110754" cy="11501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6975" lIns="19050" spcFirstLastPara="1" rIns="19050" wrap="square" tIns="269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Cellular cytoplasm </a:t>
                </a:r>
                <a:endParaRPr/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appears bright  </a:t>
                </a:r>
                <a:endParaRPr sz="2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lnSpc>
                    <a:spcPct val="19625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strong backscatter from organelles</a:t>
                </a:r>
                <a:endParaRPr sz="2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11" name="Google Shape;311;p15"/>
          <p:cNvSpPr/>
          <p:nvPr/>
        </p:nvSpPr>
        <p:spPr>
          <a:xfrm>
            <a:off x="3657600" y="5810250"/>
            <a:ext cx="5403850" cy="871538"/>
          </a:xfrm>
          <a:prstGeom prst="rect">
            <a:avLst/>
          </a:prstGeom>
          <a:noFill/>
          <a:ln>
            <a:noFill/>
          </a:ln>
        </p:spPr>
        <p:txBody>
          <a:bodyPr anchorCtr="0" anchor="t" bIns="42650" lIns="85325" spcFirstLastPara="1" rIns="85325" wrap="square" tIns="4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66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Rajadhyaksha et al., J. Invest Dermatol, 1995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66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Rajadhyaksha et al., J. Invest Dermatol, 1999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66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Rajadhyaksha et al., J. Biomed Optics, 2004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0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US"/>
              <a:t>This is great for skin…</a:t>
            </a:r>
            <a:endParaRPr/>
          </a:p>
        </p:txBody>
      </p:sp>
      <p:sp>
        <p:nvSpPr>
          <p:cNvPr id="317" name="Google Shape;317;p20"/>
          <p:cNvSpPr txBox="1"/>
          <p:nvPr>
            <p:ph idx="1" type="body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3339" lvl="0" marL="182880" rtl="0" algn="l">
              <a:spcBef>
                <a:spcPts val="0"/>
              </a:spcBef>
              <a:spcAft>
                <a:spcPts val="0"/>
              </a:spcAft>
              <a:buSzPts val="2040"/>
              <a:buNone/>
            </a:pPr>
            <a:r>
              <a:t/>
            </a:r>
            <a:endParaRPr/>
          </a:p>
          <a:p>
            <a:pPr indent="-182880" lvl="0" marL="182880" rtl="0" algn="l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But confocal microscopy only images </a:t>
            </a:r>
            <a:r>
              <a:rPr b="1" lang="en-US"/>
              <a:t>200 microns </a:t>
            </a:r>
            <a:r>
              <a:rPr lang="en-US"/>
              <a:t>deep!</a:t>
            </a:r>
            <a:endParaRPr/>
          </a:p>
          <a:p>
            <a:pPr indent="-53339" lvl="0" marL="182880" rtl="0" algn="l">
              <a:spcBef>
                <a:spcPts val="480"/>
              </a:spcBef>
              <a:spcAft>
                <a:spcPts val="0"/>
              </a:spcAft>
              <a:buSzPts val="2040"/>
              <a:buNone/>
            </a:pPr>
            <a:r>
              <a:t/>
            </a:r>
            <a:endParaRPr/>
          </a:p>
          <a:p>
            <a:pPr indent="-182880" lvl="0" marL="182880" rtl="0" algn="l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What about other cancers?</a:t>
            </a:r>
            <a:endParaRPr/>
          </a:p>
          <a:p>
            <a:pPr indent="-182880" lvl="0" marL="182880" rtl="0" algn="l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What if we could quickly image </a:t>
            </a:r>
            <a:r>
              <a:rPr b="1" lang="en-US"/>
              <a:t>freshly excised tissues</a:t>
            </a:r>
            <a:r>
              <a:rPr lang="en-US"/>
              <a:t>?</a:t>
            </a:r>
            <a:endParaRPr/>
          </a:p>
          <a:p>
            <a:pPr indent="-182880" lvl="1" marL="457200" rtl="0" algn="l">
              <a:spcBef>
                <a:spcPts val="40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Guide surgery: margin detection at the bedside!</a:t>
            </a:r>
            <a:endParaRPr/>
          </a:p>
          <a:p>
            <a:pPr indent="-182880" lvl="1" marL="457200" rtl="0" algn="l">
              <a:spcBef>
                <a:spcPts val="40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We can use dyes: better imaging contrast!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bb77410f64_0_0"/>
          <p:cNvSpPr txBox="1"/>
          <p:nvPr/>
        </p:nvSpPr>
        <p:spPr>
          <a:xfrm>
            <a:off x="753775" y="2008500"/>
            <a:ext cx="7704900" cy="40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02" name="Google Shape;102;g2bb77410f64_0_0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little bit about me…</a:t>
            </a:r>
            <a:endParaRPr/>
          </a:p>
        </p:txBody>
      </p:sp>
      <p:sp>
        <p:nvSpPr>
          <p:cNvPr id="103" name="Google Shape;103;g2bb77410f64_0_0"/>
          <p:cNvSpPr txBox="1"/>
          <p:nvPr>
            <p:ph idx="1" type="body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Undergraduate projects:</a:t>
            </a:r>
            <a:endParaRPr/>
          </a:p>
          <a:p>
            <a:pPr indent="-325755" lvl="0" marL="457200" rtl="0" algn="l">
              <a:spcBef>
                <a:spcPts val="360"/>
              </a:spcBef>
              <a:spcAft>
                <a:spcPts val="0"/>
              </a:spcAft>
              <a:buSzPts val="1530"/>
              <a:buChar char="•"/>
            </a:pPr>
            <a:r>
              <a:rPr lang="en-US"/>
              <a:t>Simulating hot star winds</a:t>
            </a:r>
            <a:endParaRPr/>
          </a:p>
          <a:p>
            <a:pPr indent="-325755" lvl="1" marL="914400" rtl="0" algn="l">
              <a:spcBef>
                <a:spcPts val="0"/>
              </a:spcBef>
              <a:spcAft>
                <a:spcPts val="0"/>
              </a:spcAft>
              <a:buSzPts val="1530"/>
              <a:buChar char="•"/>
            </a:pPr>
            <a:r>
              <a:rPr lang="en-US"/>
              <a:t>Learned Fortran and C++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ts val="1530"/>
              <a:buChar char="•"/>
            </a:pPr>
            <a:r>
              <a:rPr lang="en-US"/>
              <a:t>Wound extruded aluminum into coils for a plasma experiment</a:t>
            </a:r>
            <a:endParaRPr/>
          </a:p>
          <a:p>
            <a:pPr indent="-325755" lvl="1" marL="1371600" rtl="0" algn="l">
              <a:spcBef>
                <a:spcPts val="0"/>
              </a:spcBef>
              <a:spcAft>
                <a:spcPts val="0"/>
              </a:spcAft>
              <a:buSzPts val="1530"/>
              <a:buChar char="•"/>
            </a:pPr>
            <a:r>
              <a:rPr lang="en-US"/>
              <a:t>Learned experiment troubleshooting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ts val="1530"/>
              <a:buChar char="•"/>
            </a:pPr>
            <a:r>
              <a:rPr lang="en-US"/>
              <a:t>String theory</a:t>
            </a:r>
            <a:endParaRPr/>
          </a:p>
          <a:p>
            <a:pPr indent="-325755" lvl="1" marL="1371600" rtl="0" algn="l">
              <a:spcBef>
                <a:spcPts val="0"/>
              </a:spcBef>
              <a:spcAft>
                <a:spcPts val="0"/>
              </a:spcAft>
              <a:buSzPts val="1530"/>
              <a:buChar char="•"/>
            </a:pPr>
            <a:r>
              <a:rPr lang="en-US"/>
              <a:t>Used a lot of my math and group theory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Graduate school:</a:t>
            </a:r>
            <a:endParaRPr/>
          </a:p>
          <a:p>
            <a:pPr indent="-325755" lvl="0" marL="457200" rtl="0" algn="l">
              <a:spcBef>
                <a:spcPts val="360"/>
              </a:spcBef>
              <a:spcAft>
                <a:spcPts val="0"/>
              </a:spcAft>
              <a:buSzPts val="1530"/>
              <a:buChar char="•"/>
            </a:pPr>
            <a:r>
              <a:rPr lang="en-US"/>
              <a:t>Short project on high energy experiment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ts val="1530"/>
              <a:buChar char="•"/>
            </a:pPr>
            <a:r>
              <a:rPr lang="en-US"/>
              <a:t>X-ray microscopy and spectroscopy</a:t>
            </a:r>
            <a:endParaRPr/>
          </a:p>
          <a:p>
            <a:pPr indent="-325755" lvl="1" marL="914400" rtl="0" algn="l">
              <a:spcBef>
                <a:spcPts val="0"/>
              </a:spcBef>
              <a:spcAft>
                <a:spcPts val="0"/>
              </a:spcAft>
              <a:buSzPts val="1530"/>
              <a:buChar char="•"/>
            </a:pPr>
            <a:r>
              <a:rPr lang="en-US"/>
              <a:t>Synchrotron! Vacuum chambers! And teeny tiny samples.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1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US"/>
              <a:t>Imaging of Excised Tissue</a:t>
            </a:r>
            <a:endParaRPr/>
          </a:p>
        </p:txBody>
      </p:sp>
      <p:sp>
        <p:nvSpPr>
          <p:cNvPr id="323" name="Google Shape;323;p21"/>
          <p:cNvSpPr txBox="1"/>
          <p:nvPr>
            <p:ph idx="1" type="body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80" lvl="0" marL="182880" rtl="0" algn="l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Breast lumpectomy surgery</a:t>
            </a:r>
            <a:endParaRPr/>
          </a:p>
          <a:p>
            <a:pPr indent="-182880" lvl="1" marL="457200" rtl="0" algn="l">
              <a:spcBef>
                <a:spcPts val="40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Tumor is removed based on radiology and visual inspection</a:t>
            </a:r>
            <a:endParaRPr/>
          </a:p>
          <a:p>
            <a:pPr indent="-182880" lvl="1" marL="457200" rtl="0" algn="l">
              <a:spcBef>
                <a:spcPts val="40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Patient is sent home</a:t>
            </a:r>
            <a:endParaRPr/>
          </a:p>
          <a:p>
            <a:pPr indent="-182879" lvl="2" marL="731520" rtl="0" algn="l">
              <a:spcBef>
                <a:spcPts val="360"/>
              </a:spcBef>
              <a:spcAft>
                <a:spcPts val="0"/>
              </a:spcAft>
              <a:buSzPts val="1620"/>
              <a:buChar char="•"/>
            </a:pPr>
            <a:r>
              <a:rPr lang="en-US"/>
              <a:t>Frozen pathology not routinely performed due to fattiness of breast tissue</a:t>
            </a:r>
            <a:endParaRPr/>
          </a:p>
          <a:p>
            <a:pPr indent="-182880" lvl="1" marL="457200" rtl="0" algn="l">
              <a:spcBef>
                <a:spcPts val="40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Positive margins on excised tissue results in second surgery (re-excision rates can be as high as 60% at some institutions)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2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US"/>
              <a:t>Imaging of Excised Tissue</a:t>
            </a:r>
            <a:endParaRPr/>
          </a:p>
        </p:txBody>
      </p:sp>
      <p:sp>
        <p:nvSpPr>
          <p:cNvPr id="330" name="Google Shape;330;p22"/>
          <p:cNvSpPr txBox="1"/>
          <p:nvPr>
            <p:ph idx="1" type="body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80" lvl="0" marL="182880" rtl="0" algn="l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Confocal microscopy has a small field of view (0.5 mm x 0.5 mm)</a:t>
            </a:r>
            <a:endParaRPr/>
          </a:p>
          <a:p>
            <a:pPr indent="-53339" lvl="0" marL="182880" rtl="0" algn="l">
              <a:spcBef>
                <a:spcPts val="480"/>
              </a:spcBef>
              <a:spcAft>
                <a:spcPts val="0"/>
              </a:spcAft>
              <a:buSzPts val="2040"/>
              <a:buNone/>
            </a:pPr>
            <a:r>
              <a:t/>
            </a:r>
            <a:endParaRPr/>
          </a:p>
          <a:p>
            <a:pPr indent="-182880" lvl="0" marL="182880" rtl="0" algn="l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How can we image large pieces of tissue with high resolution?</a:t>
            </a:r>
            <a:endParaRPr/>
          </a:p>
          <a:p>
            <a:pPr indent="-53339" lvl="0" marL="182880" rtl="0" algn="l">
              <a:spcBef>
                <a:spcPts val="480"/>
              </a:spcBef>
              <a:spcAft>
                <a:spcPts val="0"/>
              </a:spcAft>
              <a:buSzPts val="2040"/>
              <a:buNone/>
            </a:pPr>
            <a:r>
              <a:t/>
            </a:r>
            <a:endParaRPr/>
          </a:p>
          <a:p>
            <a:pPr indent="-182880" lvl="0" marL="182880" rtl="0" algn="l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🡪 Mosaicking (tiling of images)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3"/>
          <p:cNvSpPr txBox="1"/>
          <p:nvPr>
            <p:ph type="ctrTitle"/>
          </p:nvPr>
        </p:nvSpPr>
        <p:spPr>
          <a:xfrm>
            <a:off x="762000" y="304800"/>
            <a:ext cx="7772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F2F2F2"/>
                </a:solidFill>
              </a:rPr>
              <a:t>MOSAICKING STRATEGIES</a:t>
            </a:r>
            <a:endParaRPr/>
          </a:p>
        </p:txBody>
      </p:sp>
      <p:sp>
        <p:nvSpPr>
          <p:cNvPr id="337" name="Google Shape;337;p23"/>
          <p:cNvSpPr/>
          <p:nvPr/>
        </p:nvSpPr>
        <p:spPr>
          <a:xfrm>
            <a:off x="381000" y="977900"/>
            <a:ext cx="6248400" cy="4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Traditional mosaicking</a:t>
            </a:r>
            <a:r>
              <a:rPr lang="en-US" sz="1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method 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Dimensional Mosaicking - individual square images merged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Gareau D et.al, J. Microscopy 233: 149-159, 2009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minutes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scan 10 x 10 mm</a:t>
            </a:r>
            <a:r>
              <a:rPr baseline="3000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  <a:p>
            <a:pPr indent="0" lvl="1" marL="4572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New mosaicking method: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Strip Mosaicking – image strips are merged in one dimension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reduced acquisition time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- 50% reduction in merging time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- 50% of illumination artifacts due to falloff</a:t>
            </a:r>
            <a:endParaRPr/>
          </a:p>
        </p:txBody>
      </p:sp>
      <p:pic>
        <p:nvPicPr>
          <p:cNvPr descr="scanning cartoon 2" id="338" name="Google Shape;33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1800" y="838200"/>
            <a:ext cx="2220913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3"/>
          <p:cNvSpPr/>
          <p:nvPr/>
        </p:nvSpPr>
        <p:spPr>
          <a:xfrm>
            <a:off x="228600" y="5791200"/>
            <a:ext cx="5105400" cy="1016000"/>
          </a:xfrm>
          <a:prstGeom prst="rect">
            <a:avLst/>
          </a:prstGeom>
          <a:noFill/>
          <a:ln cap="flat" cmpd="sng" w="254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Proof of Principle:</a:t>
            </a:r>
            <a:r>
              <a:rPr b="1" lang="en-US" sz="2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Abeytunge et.al, JBO Letters, 050504,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May 2011, Vol 16(5)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4"/>
          <p:cNvSpPr/>
          <p:nvPr/>
        </p:nvSpPr>
        <p:spPr>
          <a:xfrm>
            <a:off x="152400" y="2362200"/>
            <a:ext cx="8839200" cy="3276600"/>
          </a:xfrm>
          <a:prstGeom prst="rect">
            <a:avLst/>
          </a:prstGeom>
          <a:solidFill>
            <a:srgbClr val="CFDDED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5" name="Google Shape;345;p24"/>
          <p:cNvGrpSpPr/>
          <p:nvPr/>
        </p:nvGrpSpPr>
        <p:grpSpPr>
          <a:xfrm>
            <a:off x="2133600" y="3048000"/>
            <a:ext cx="3276600" cy="1828800"/>
            <a:chOff x="1392" y="3360"/>
            <a:chExt cx="2064" cy="1152"/>
          </a:xfrm>
        </p:grpSpPr>
        <p:sp>
          <p:nvSpPr>
            <p:cNvPr descr="25%" id="346" name="Google Shape;346;p24"/>
            <p:cNvSpPr/>
            <p:nvPr/>
          </p:nvSpPr>
          <p:spPr>
            <a:xfrm>
              <a:off x="1392" y="3360"/>
              <a:ext cx="2064" cy="1152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 txBox="1"/>
            <p:nvPr/>
          </p:nvSpPr>
          <p:spPr>
            <a:xfrm>
              <a:off x="1645" y="3639"/>
              <a:ext cx="1589" cy="2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common constant velocity</a:t>
              </a:r>
              <a:endParaRPr/>
            </a:p>
          </p:txBody>
        </p:sp>
      </p:grpSp>
      <p:sp>
        <p:nvSpPr>
          <p:cNvPr id="348" name="Google Shape;348;p24"/>
          <p:cNvSpPr/>
          <p:nvPr/>
        </p:nvSpPr>
        <p:spPr>
          <a:xfrm>
            <a:off x="152400" y="609600"/>
            <a:ext cx="8839200" cy="1447800"/>
          </a:xfrm>
          <a:prstGeom prst="rect">
            <a:avLst/>
          </a:prstGeom>
          <a:solidFill>
            <a:srgbClr val="CFDDED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9" name="Google Shape;349;p24"/>
          <p:cNvCxnSpPr/>
          <p:nvPr/>
        </p:nvCxnSpPr>
        <p:spPr>
          <a:xfrm>
            <a:off x="533400" y="2438400"/>
            <a:ext cx="0" cy="24384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350" name="Google Shape;350;p24"/>
          <p:cNvCxnSpPr/>
          <p:nvPr/>
        </p:nvCxnSpPr>
        <p:spPr>
          <a:xfrm>
            <a:off x="533400" y="4876800"/>
            <a:ext cx="67818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1" name="Google Shape;351;p24"/>
          <p:cNvCxnSpPr/>
          <p:nvPr/>
        </p:nvCxnSpPr>
        <p:spPr>
          <a:xfrm>
            <a:off x="2133600" y="3048000"/>
            <a:ext cx="2286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52" name="Google Shape;352;p24"/>
          <p:cNvCxnSpPr/>
          <p:nvPr/>
        </p:nvCxnSpPr>
        <p:spPr>
          <a:xfrm>
            <a:off x="2362200" y="3048000"/>
            <a:ext cx="18288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53" name="Google Shape;353;p24"/>
          <p:cNvCxnSpPr/>
          <p:nvPr/>
        </p:nvCxnSpPr>
        <p:spPr>
          <a:xfrm>
            <a:off x="4191000" y="3048000"/>
            <a:ext cx="12192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54" name="Google Shape;354;p24"/>
          <p:cNvCxnSpPr/>
          <p:nvPr/>
        </p:nvCxnSpPr>
        <p:spPr>
          <a:xfrm>
            <a:off x="5410200" y="3048000"/>
            <a:ext cx="5334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55" name="Google Shape;355;p24"/>
          <p:cNvCxnSpPr/>
          <p:nvPr/>
        </p:nvCxnSpPr>
        <p:spPr>
          <a:xfrm flipH="1" rot="10800000">
            <a:off x="1524000" y="3048000"/>
            <a:ext cx="609600" cy="533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56" name="Google Shape;356;p24"/>
          <p:cNvCxnSpPr/>
          <p:nvPr/>
        </p:nvCxnSpPr>
        <p:spPr>
          <a:xfrm flipH="1" rot="10800000">
            <a:off x="685800" y="3581400"/>
            <a:ext cx="838200" cy="762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57" name="Google Shape;357;p24"/>
          <p:cNvCxnSpPr/>
          <p:nvPr/>
        </p:nvCxnSpPr>
        <p:spPr>
          <a:xfrm>
            <a:off x="5943600" y="3048000"/>
            <a:ext cx="457200" cy="6858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58" name="Google Shape;358;p24"/>
          <p:cNvCxnSpPr/>
          <p:nvPr/>
        </p:nvCxnSpPr>
        <p:spPr>
          <a:xfrm>
            <a:off x="6400800" y="3733800"/>
            <a:ext cx="381000" cy="609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9" name="Google Shape;359;p24"/>
          <p:cNvCxnSpPr/>
          <p:nvPr/>
        </p:nvCxnSpPr>
        <p:spPr>
          <a:xfrm>
            <a:off x="5410200" y="2971800"/>
            <a:ext cx="685800" cy="685800"/>
          </a:xfrm>
          <a:prstGeom prst="straightConnector1">
            <a:avLst/>
          </a:prstGeom>
          <a:noFill/>
          <a:ln cap="flat" cmpd="sng" w="19050">
            <a:solidFill>
              <a:schemeClr val="hlink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360" name="Google Shape;360;p24"/>
          <p:cNvCxnSpPr/>
          <p:nvPr/>
        </p:nvCxnSpPr>
        <p:spPr>
          <a:xfrm>
            <a:off x="6096000" y="3657600"/>
            <a:ext cx="685800" cy="685800"/>
          </a:xfrm>
          <a:prstGeom prst="straightConnector1">
            <a:avLst/>
          </a:prstGeom>
          <a:noFill/>
          <a:ln cap="flat" cmpd="sng" w="19050">
            <a:solidFill>
              <a:schemeClr val="hlink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361" name="Google Shape;361;p24"/>
          <p:cNvCxnSpPr/>
          <p:nvPr/>
        </p:nvCxnSpPr>
        <p:spPr>
          <a:xfrm>
            <a:off x="4419600" y="2971800"/>
            <a:ext cx="762000" cy="0"/>
          </a:xfrm>
          <a:prstGeom prst="straightConnector1">
            <a:avLst/>
          </a:prstGeom>
          <a:noFill/>
          <a:ln cap="flat" cmpd="sng" w="19050">
            <a:solidFill>
              <a:schemeClr val="hlink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362" name="Google Shape;362;p24"/>
          <p:cNvCxnSpPr/>
          <p:nvPr/>
        </p:nvCxnSpPr>
        <p:spPr>
          <a:xfrm>
            <a:off x="3429000" y="2971800"/>
            <a:ext cx="990600" cy="0"/>
          </a:xfrm>
          <a:prstGeom prst="straightConnector1">
            <a:avLst/>
          </a:prstGeom>
          <a:noFill/>
          <a:ln cap="flat" cmpd="sng" w="19050">
            <a:solidFill>
              <a:schemeClr val="hlink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363" name="Google Shape;363;p24"/>
          <p:cNvCxnSpPr/>
          <p:nvPr/>
        </p:nvCxnSpPr>
        <p:spPr>
          <a:xfrm>
            <a:off x="2438400" y="2971800"/>
            <a:ext cx="990600" cy="0"/>
          </a:xfrm>
          <a:prstGeom prst="straightConnector1">
            <a:avLst/>
          </a:prstGeom>
          <a:noFill/>
          <a:ln cap="flat" cmpd="sng" w="19050">
            <a:solidFill>
              <a:schemeClr val="hlink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364" name="Google Shape;364;p24"/>
          <p:cNvCxnSpPr/>
          <p:nvPr/>
        </p:nvCxnSpPr>
        <p:spPr>
          <a:xfrm>
            <a:off x="1828800" y="2971800"/>
            <a:ext cx="304800" cy="0"/>
          </a:xfrm>
          <a:prstGeom prst="straightConnector1">
            <a:avLst/>
          </a:prstGeom>
          <a:noFill/>
          <a:ln cap="flat" cmpd="sng" w="19050">
            <a:solidFill>
              <a:schemeClr val="hlink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365" name="Google Shape;365;p24"/>
          <p:cNvCxnSpPr/>
          <p:nvPr/>
        </p:nvCxnSpPr>
        <p:spPr>
          <a:xfrm flipH="1" rot="10800000">
            <a:off x="685800" y="3657600"/>
            <a:ext cx="609600" cy="685800"/>
          </a:xfrm>
          <a:prstGeom prst="straightConnector1">
            <a:avLst/>
          </a:prstGeom>
          <a:noFill/>
          <a:ln cap="flat" cmpd="sng" w="19050">
            <a:solidFill>
              <a:schemeClr val="hlink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6" name="Google Shape;366;p24"/>
          <p:cNvCxnSpPr/>
          <p:nvPr/>
        </p:nvCxnSpPr>
        <p:spPr>
          <a:xfrm flipH="1" rot="10800000">
            <a:off x="1295400" y="2971800"/>
            <a:ext cx="533400" cy="685800"/>
          </a:xfrm>
          <a:prstGeom prst="straightConnector1">
            <a:avLst/>
          </a:prstGeom>
          <a:noFill/>
          <a:ln cap="flat" cmpd="sng" w="19050">
            <a:solidFill>
              <a:schemeClr val="hlink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367" name="Google Shape;367;p24"/>
          <p:cNvCxnSpPr/>
          <p:nvPr/>
        </p:nvCxnSpPr>
        <p:spPr>
          <a:xfrm>
            <a:off x="0" y="1981200"/>
            <a:ext cx="7239000" cy="0"/>
          </a:xfrm>
          <a:prstGeom prst="straightConnector1">
            <a:avLst/>
          </a:prstGeom>
          <a:noFill/>
          <a:ln cap="flat" cmpd="sng" w="28575">
            <a:solidFill>
              <a:srgbClr val="0099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8" name="Google Shape;368;p24"/>
          <p:cNvSpPr txBox="1"/>
          <p:nvPr/>
        </p:nvSpPr>
        <p:spPr>
          <a:xfrm>
            <a:off x="533400" y="4953000"/>
            <a:ext cx="311150" cy="36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baseline="-25000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24"/>
          <p:cNvSpPr txBox="1"/>
          <p:nvPr/>
        </p:nvSpPr>
        <p:spPr>
          <a:xfrm>
            <a:off x="5181600" y="4953000"/>
            <a:ext cx="438150" cy="36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 baseline="-25000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24"/>
          <p:cNvSpPr txBox="1"/>
          <p:nvPr/>
        </p:nvSpPr>
        <p:spPr>
          <a:xfrm>
            <a:off x="6553200" y="4953000"/>
            <a:ext cx="438150" cy="36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endParaRPr baseline="-25000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1" name="Google Shape;371;p24"/>
          <p:cNvCxnSpPr/>
          <p:nvPr/>
        </p:nvCxnSpPr>
        <p:spPr>
          <a:xfrm>
            <a:off x="685800" y="4343400"/>
            <a:ext cx="0" cy="533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72" name="Google Shape;372;p24"/>
          <p:cNvSpPr txBox="1"/>
          <p:nvPr/>
        </p:nvSpPr>
        <p:spPr>
          <a:xfrm>
            <a:off x="1981200" y="4953000"/>
            <a:ext cx="311150" cy="36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aseline="-25000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3" name="Google Shape;373;p24"/>
          <p:cNvCxnSpPr/>
          <p:nvPr/>
        </p:nvCxnSpPr>
        <p:spPr>
          <a:xfrm>
            <a:off x="2133600" y="3048000"/>
            <a:ext cx="0" cy="1828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74" name="Google Shape;374;p24"/>
          <p:cNvCxnSpPr/>
          <p:nvPr/>
        </p:nvCxnSpPr>
        <p:spPr>
          <a:xfrm>
            <a:off x="5410200" y="3048000"/>
            <a:ext cx="0" cy="1828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75" name="Google Shape;375;p24"/>
          <p:cNvCxnSpPr/>
          <p:nvPr/>
        </p:nvCxnSpPr>
        <p:spPr>
          <a:xfrm>
            <a:off x="6781800" y="4343400"/>
            <a:ext cx="0" cy="533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76" name="Google Shape;376;p24"/>
          <p:cNvSpPr txBox="1"/>
          <p:nvPr/>
        </p:nvSpPr>
        <p:spPr>
          <a:xfrm>
            <a:off x="6934200" y="4953000"/>
            <a:ext cx="1593850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stage position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rPr>
              <a:t>mm</a:t>
            </a:r>
            <a:endParaRPr/>
          </a:p>
        </p:txBody>
      </p:sp>
      <p:sp>
        <p:nvSpPr>
          <p:cNvPr id="377" name="Google Shape;377;p24"/>
          <p:cNvSpPr txBox="1"/>
          <p:nvPr/>
        </p:nvSpPr>
        <p:spPr>
          <a:xfrm rot="-5400000">
            <a:off x="-717550" y="3322638"/>
            <a:ext cx="2135188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Velocity </a:t>
            </a:r>
            <a:r>
              <a:rPr lang="en-US" sz="1800"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rPr>
              <a:t>mm/sec</a:t>
            </a:r>
            <a:endParaRPr/>
          </a:p>
        </p:txBody>
      </p:sp>
      <p:grpSp>
        <p:nvGrpSpPr>
          <p:cNvPr id="378" name="Google Shape;378;p24"/>
          <p:cNvGrpSpPr/>
          <p:nvPr/>
        </p:nvGrpSpPr>
        <p:grpSpPr>
          <a:xfrm>
            <a:off x="-17145000" y="1676400"/>
            <a:ext cx="17678400" cy="304800"/>
            <a:chOff x="-5040" y="1008"/>
            <a:chExt cx="11136" cy="192"/>
          </a:xfrm>
        </p:grpSpPr>
        <p:sp>
          <p:nvSpPr>
            <p:cNvPr id="379" name="Google Shape;379;p24"/>
            <p:cNvSpPr/>
            <p:nvPr/>
          </p:nvSpPr>
          <p:spPr>
            <a:xfrm>
              <a:off x="-5040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-4896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-4752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-4608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-4464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-4320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-4176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-4032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-3888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-3744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-3600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-3456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-3312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-3168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-3024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-2880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-2736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-2592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-2448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-2304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-2160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-2016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-1872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-1728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-1584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-1440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-1296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-1152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-1008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-864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-720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-576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-432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-288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-144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0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144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288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432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576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720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4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1008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1152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1296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1440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1584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1728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1872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2016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2160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2304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2448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2592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2736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2880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024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168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312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456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600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744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3888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4032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4176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4320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4464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4608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4752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4896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5040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5184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5328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5472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5616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5760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5904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6048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>
            <a:off x="-15849600" y="1676400"/>
            <a:ext cx="23088600" cy="304800"/>
            <a:chOff x="-5040" y="1008"/>
            <a:chExt cx="11136" cy="192"/>
          </a:xfrm>
        </p:grpSpPr>
        <p:sp>
          <p:nvSpPr>
            <p:cNvPr id="458" name="Google Shape;458;p24"/>
            <p:cNvSpPr/>
            <p:nvPr/>
          </p:nvSpPr>
          <p:spPr>
            <a:xfrm>
              <a:off x="-5040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-4896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-4752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-4608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-4464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-4320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-4176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-4032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-3888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-3744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-3600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-3456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-3312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-3168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-3024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-2880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-2736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-2592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-2448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-2304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2160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-2016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-1872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-1728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1584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-1440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-1296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-1152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-1008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-864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-720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576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432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-288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-144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0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144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288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32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576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720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64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1008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1152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296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1440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584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1728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1872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2016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160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2304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2448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2592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736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2880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024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68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3312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3456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600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744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3888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032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176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320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464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608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752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896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5040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5184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5328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5472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5616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5760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5904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6048" y="1008"/>
              <a:ext cx="48" cy="192"/>
            </a:xfrm>
            <a:prstGeom prst="rect">
              <a:avLst/>
            </a:prstGeom>
            <a:noFill/>
            <a:ln cap="flat" cmpd="sng" w="28575">
              <a:solidFill>
                <a:srgbClr val="00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24"/>
          <p:cNvGrpSpPr/>
          <p:nvPr/>
        </p:nvGrpSpPr>
        <p:grpSpPr>
          <a:xfrm>
            <a:off x="5349875" y="1905000"/>
            <a:ext cx="366713" cy="3048000"/>
            <a:chOff x="1349" y="1152"/>
            <a:chExt cx="191" cy="1920"/>
          </a:xfrm>
        </p:grpSpPr>
        <p:cxnSp>
          <p:nvCxnSpPr>
            <p:cNvPr id="537" name="Google Shape;537;p24"/>
            <p:cNvCxnSpPr/>
            <p:nvPr/>
          </p:nvCxnSpPr>
          <p:spPr>
            <a:xfrm>
              <a:off x="1392" y="1152"/>
              <a:ext cx="0" cy="192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sp>
          <p:nvSpPr>
            <p:cNvPr id="538" name="Google Shape;538;p24"/>
            <p:cNvSpPr txBox="1"/>
            <p:nvPr/>
          </p:nvSpPr>
          <p:spPr>
            <a:xfrm rot="-5400000">
              <a:off x="868" y="2300"/>
              <a:ext cx="1153" cy="1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stop acquisition</a:t>
              </a:r>
              <a:endParaRPr/>
            </a:p>
          </p:txBody>
        </p:sp>
      </p:grpSp>
      <p:grpSp>
        <p:nvGrpSpPr>
          <p:cNvPr id="539" name="Google Shape;539;p24"/>
          <p:cNvGrpSpPr/>
          <p:nvPr/>
        </p:nvGrpSpPr>
        <p:grpSpPr>
          <a:xfrm>
            <a:off x="2133600" y="3581400"/>
            <a:ext cx="3048000" cy="366713"/>
            <a:chOff x="1536" y="3600"/>
            <a:chExt cx="2064" cy="231"/>
          </a:xfrm>
        </p:grpSpPr>
        <p:sp>
          <p:nvSpPr>
            <p:cNvPr descr="Light downward diagonal" id="540" name="Google Shape;540;p24"/>
            <p:cNvSpPr/>
            <p:nvPr/>
          </p:nvSpPr>
          <p:spPr>
            <a:xfrm>
              <a:off x="1536" y="3600"/>
              <a:ext cx="2064" cy="192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 txBox="1"/>
            <p:nvPr/>
          </p:nvSpPr>
          <p:spPr>
            <a:xfrm>
              <a:off x="2257" y="3600"/>
              <a:ext cx="882" cy="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hlink"/>
                  </a:solidFill>
                  <a:latin typeface="Arial"/>
                  <a:ea typeface="Arial"/>
                  <a:cs typeface="Arial"/>
                  <a:sym typeface="Arial"/>
                </a:rPr>
                <a:t>image strip</a:t>
              </a:r>
              <a:endParaRPr/>
            </a:p>
          </p:txBody>
        </p:sp>
      </p:grpSp>
      <p:grpSp>
        <p:nvGrpSpPr>
          <p:cNvPr id="542" name="Google Shape;542;p24"/>
          <p:cNvGrpSpPr/>
          <p:nvPr/>
        </p:nvGrpSpPr>
        <p:grpSpPr>
          <a:xfrm>
            <a:off x="2286000" y="1828800"/>
            <a:ext cx="366713" cy="3048000"/>
            <a:chOff x="1345" y="1152"/>
            <a:chExt cx="231" cy="1920"/>
          </a:xfrm>
        </p:grpSpPr>
        <p:cxnSp>
          <p:nvCxnSpPr>
            <p:cNvPr id="543" name="Google Shape;543;p24"/>
            <p:cNvCxnSpPr/>
            <p:nvPr/>
          </p:nvCxnSpPr>
          <p:spPr>
            <a:xfrm>
              <a:off x="1392" y="1152"/>
              <a:ext cx="0" cy="192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sp>
          <p:nvSpPr>
            <p:cNvPr id="544" name="Google Shape;544;p24"/>
            <p:cNvSpPr txBox="1"/>
            <p:nvPr/>
          </p:nvSpPr>
          <p:spPr>
            <a:xfrm rot="-5400000">
              <a:off x="884" y="2285"/>
              <a:ext cx="1153" cy="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start acquisition</a:t>
              </a:r>
              <a:endParaRPr/>
            </a:p>
          </p:txBody>
        </p:sp>
      </p:grpSp>
      <p:grpSp>
        <p:nvGrpSpPr>
          <p:cNvPr id="545" name="Google Shape;545;p24"/>
          <p:cNvGrpSpPr/>
          <p:nvPr/>
        </p:nvGrpSpPr>
        <p:grpSpPr>
          <a:xfrm>
            <a:off x="4876800" y="1828800"/>
            <a:ext cx="366713" cy="3124200"/>
            <a:chOff x="2784" y="2400"/>
            <a:chExt cx="231" cy="1968"/>
          </a:xfrm>
        </p:grpSpPr>
        <p:cxnSp>
          <p:nvCxnSpPr>
            <p:cNvPr id="546" name="Google Shape;546;p24"/>
            <p:cNvCxnSpPr/>
            <p:nvPr/>
          </p:nvCxnSpPr>
          <p:spPr>
            <a:xfrm>
              <a:off x="2976" y="2400"/>
              <a:ext cx="0" cy="1920"/>
            </a:xfrm>
            <a:prstGeom prst="straightConnector1">
              <a:avLst/>
            </a:prstGeom>
            <a:noFill/>
            <a:ln cap="flat" cmpd="sng" w="19050">
              <a:solidFill>
                <a:schemeClr val="hlink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sp>
          <p:nvSpPr>
            <p:cNvPr id="547" name="Google Shape;547;p24"/>
            <p:cNvSpPr txBox="1"/>
            <p:nvPr/>
          </p:nvSpPr>
          <p:spPr>
            <a:xfrm rot="-5400000">
              <a:off x="2323" y="3676"/>
              <a:ext cx="1153" cy="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hlink"/>
                  </a:solidFill>
                  <a:latin typeface="Arial"/>
                  <a:ea typeface="Arial"/>
                  <a:cs typeface="Arial"/>
                  <a:sym typeface="Arial"/>
                </a:rPr>
                <a:t>start acquisition</a:t>
              </a:r>
              <a:endParaRPr/>
            </a:p>
          </p:txBody>
        </p:sp>
      </p:grpSp>
      <p:grpSp>
        <p:nvGrpSpPr>
          <p:cNvPr id="548" name="Google Shape;548;p24"/>
          <p:cNvGrpSpPr/>
          <p:nvPr/>
        </p:nvGrpSpPr>
        <p:grpSpPr>
          <a:xfrm>
            <a:off x="1752600" y="1828800"/>
            <a:ext cx="366713" cy="3124200"/>
            <a:chOff x="1977" y="2160"/>
            <a:chExt cx="231" cy="1968"/>
          </a:xfrm>
        </p:grpSpPr>
        <p:cxnSp>
          <p:nvCxnSpPr>
            <p:cNvPr id="549" name="Google Shape;549;p24"/>
            <p:cNvCxnSpPr/>
            <p:nvPr/>
          </p:nvCxnSpPr>
          <p:spPr>
            <a:xfrm>
              <a:off x="2197" y="2160"/>
              <a:ext cx="0" cy="1920"/>
            </a:xfrm>
            <a:prstGeom prst="straightConnector1">
              <a:avLst/>
            </a:prstGeom>
            <a:noFill/>
            <a:ln cap="flat" cmpd="sng" w="19050">
              <a:solidFill>
                <a:schemeClr val="hlink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sp>
          <p:nvSpPr>
            <p:cNvPr id="550" name="Google Shape;550;p24"/>
            <p:cNvSpPr txBox="1"/>
            <p:nvPr/>
          </p:nvSpPr>
          <p:spPr>
            <a:xfrm rot="-5400000">
              <a:off x="1516" y="3436"/>
              <a:ext cx="1153" cy="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hlink"/>
                  </a:solidFill>
                  <a:latin typeface="Arial"/>
                  <a:ea typeface="Arial"/>
                  <a:cs typeface="Arial"/>
                  <a:sym typeface="Arial"/>
                </a:rPr>
                <a:t>stop acquisition</a:t>
              </a:r>
              <a:endParaRPr/>
            </a:p>
          </p:txBody>
        </p:sp>
      </p:grpSp>
      <p:cxnSp>
        <p:nvCxnSpPr>
          <p:cNvPr id="551" name="Google Shape;551;p24"/>
          <p:cNvCxnSpPr/>
          <p:nvPr/>
        </p:nvCxnSpPr>
        <p:spPr>
          <a:xfrm>
            <a:off x="5181600" y="2971800"/>
            <a:ext cx="228600" cy="0"/>
          </a:xfrm>
          <a:prstGeom prst="straightConnector1">
            <a:avLst/>
          </a:prstGeom>
          <a:noFill/>
          <a:ln cap="flat" cmpd="sng" w="19050">
            <a:solidFill>
              <a:schemeClr val="hlink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2" name="Google Shape;552;p24"/>
          <p:cNvCxnSpPr/>
          <p:nvPr/>
        </p:nvCxnSpPr>
        <p:spPr>
          <a:xfrm>
            <a:off x="2133600" y="2971800"/>
            <a:ext cx="304800" cy="0"/>
          </a:xfrm>
          <a:prstGeom prst="straightConnector1">
            <a:avLst/>
          </a:prstGeom>
          <a:noFill/>
          <a:ln cap="flat" cmpd="sng" w="19050">
            <a:solidFill>
              <a:schemeClr val="hlink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553" name="Google Shape;553;p24"/>
          <p:cNvGrpSpPr/>
          <p:nvPr/>
        </p:nvGrpSpPr>
        <p:grpSpPr>
          <a:xfrm>
            <a:off x="2133600" y="4191000"/>
            <a:ext cx="3276600" cy="747713"/>
            <a:chOff x="1344" y="3504"/>
            <a:chExt cx="2064" cy="471"/>
          </a:xfrm>
        </p:grpSpPr>
        <p:sp>
          <p:nvSpPr>
            <p:cNvPr id="554" name="Google Shape;554;p24"/>
            <p:cNvSpPr txBox="1"/>
            <p:nvPr/>
          </p:nvSpPr>
          <p:spPr>
            <a:xfrm>
              <a:off x="1824" y="3744"/>
              <a:ext cx="892" cy="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10,000 lines</a:t>
              </a:r>
              <a:endParaRPr baseline="-2500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55" name="Google Shape;555;p24"/>
            <p:cNvCxnSpPr/>
            <p:nvPr/>
          </p:nvCxnSpPr>
          <p:spPr>
            <a:xfrm>
              <a:off x="1344" y="3744"/>
              <a:ext cx="2064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sp>
          <p:nvSpPr>
            <p:cNvPr id="556" name="Google Shape;556;p24"/>
            <p:cNvSpPr txBox="1"/>
            <p:nvPr/>
          </p:nvSpPr>
          <p:spPr>
            <a:xfrm>
              <a:off x="1728" y="3504"/>
              <a:ext cx="1212" cy="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 mm specimen</a:t>
              </a:r>
              <a:endParaRPr baseline="-2500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7" name="Google Shape;557;p24"/>
          <p:cNvGrpSpPr/>
          <p:nvPr/>
        </p:nvGrpSpPr>
        <p:grpSpPr>
          <a:xfrm>
            <a:off x="2362200" y="3124200"/>
            <a:ext cx="3048000" cy="366713"/>
            <a:chOff x="1536" y="3600"/>
            <a:chExt cx="2064" cy="231"/>
          </a:xfrm>
        </p:grpSpPr>
        <p:sp>
          <p:nvSpPr>
            <p:cNvPr descr="Light downward diagonal" id="558" name="Google Shape;558;p24"/>
            <p:cNvSpPr/>
            <p:nvPr/>
          </p:nvSpPr>
          <p:spPr>
            <a:xfrm>
              <a:off x="1536" y="3600"/>
              <a:ext cx="2064" cy="192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 txBox="1"/>
            <p:nvPr/>
          </p:nvSpPr>
          <p:spPr>
            <a:xfrm>
              <a:off x="2257" y="3600"/>
              <a:ext cx="882" cy="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image strip</a:t>
              </a:r>
              <a:endParaRPr/>
            </a:p>
          </p:txBody>
        </p:sp>
      </p:grpSp>
      <p:sp>
        <p:nvSpPr>
          <p:cNvPr id="560" name="Google Shape;560;p24"/>
          <p:cNvSpPr txBox="1"/>
          <p:nvPr/>
        </p:nvSpPr>
        <p:spPr>
          <a:xfrm rot="-5400000">
            <a:off x="7689057" y="3664743"/>
            <a:ext cx="2057400" cy="36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Mechanical Scan</a:t>
            </a:r>
            <a:endParaRPr b="1" sz="1800">
              <a:solidFill>
                <a:srgbClr val="00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24"/>
          <p:cNvSpPr txBox="1"/>
          <p:nvPr/>
        </p:nvSpPr>
        <p:spPr>
          <a:xfrm rot="-5400000">
            <a:off x="7920038" y="1147763"/>
            <a:ext cx="1598612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optical Scan</a:t>
            </a:r>
            <a:endParaRPr b="1" sz="1800">
              <a:solidFill>
                <a:srgbClr val="00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24"/>
          <p:cNvSpPr txBox="1"/>
          <p:nvPr/>
        </p:nvSpPr>
        <p:spPr>
          <a:xfrm>
            <a:off x="7391400" y="1600200"/>
            <a:ext cx="984250" cy="36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HSYNC</a:t>
            </a:r>
            <a:endParaRPr sz="1800">
              <a:solidFill>
                <a:srgbClr val="00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24"/>
          <p:cNvSpPr/>
          <p:nvPr/>
        </p:nvSpPr>
        <p:spPr>
          <a:xfrm>
            <a:off x="7315200" y="2971800"/>
            <a:ext cx="685800" cy="1219200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4" name="Google Shape;564;p24"/>
          <p:cNvCxnSpPr/>
          <p:nvPr/>
        </p:nvCxnSpPr>
        <p:spPr>
          <a:xfrm>
            <a:off x="7315200" y="2971800"/>
            <a:ext cx="685800" cy="0"/>
          </a:xfrm>
          <a:prstGeom prst="straightConnector1">
            <a:avLst/>
          </a:prstGeom>
          <a:noFill/>
          <a:ln cap="flat" cmpd="sng" w="76200">
            <a:solidFill>
              <a:srgbClr val="5F5F5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65" name="Google Shape;565;p24"/>
          <p:cNvSpPr/>
          <p:nvPr/>
        </p:nvSpPr>
        <p:spPr>
          <a:xfrm>
            <a:off x="7772400" y="990600"/>
            <a:ext cx="76200" cy="76200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24"/>
          <p:cNvSpPr/>
          <p:nvPr/>
        </p:nvSpPr>
        <p:spPr>
          <a:xfrm>
            <a:off x="7848600" y="990600"/>
            <a:ext cx="76200" cy="76200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24"/>
          <p:cNvSpPr/>
          <p:nvPr/>
        </p:nvSpPr>
        <p:spPr>
          <a:xfrm>
            <a:off x="7924800" y="990600"/>
            <a:ext cx="76200" cy="76200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24"/>
          <p:cNvSpPr/>
          <p:nvPr/>
        </p:nvSpPr>
        <p:spPr>
          <a:xfrm>
            <a:off x="8001000" y="990600"/>
            <a:ext cx="76200" cy="76200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24"/>
          <p:cNvSpPr/>
          <p:nvPr/>
        </p:nvSpPr>
        <p:spPr>
          <a:xfrm>
            <a:off x="8077200" y="990600"/>
            <a:ext cx="76200" cy="76200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24"/>
          <p:cNvSpPr/>
          <p:nvPr/>
        </p:nvSpPr>
        <p:spPr>
          <a:xfrm>
            <a:off x="8153400" y="990600"/>
            <a:ext cx="76200" cy="76200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24"/>
          <p:cNvSpPr/>
          <p:nvPr/>
        </p:nvSpPr>
        <p:spPr>
          <a:xfrm>
            <a:off x="8229600" y="990600"/>
            <a:ext cx="76200" cy="76200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24"/>
          <p:cNvSpPr/>
          <p:nvPr/>
        </p:nvSpPr>
        <p:spPr>
          <a:xfrm>
            <a:off x="8305800" y="990600"/>
            <a:ext cx="76200" cy="76200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24"/>
          <p:cNvSpPr/>
          <p:nvPr/>
        </p:nvSpPr>
        <p:spPr>
          <a:xfrm>
            <a:off x="7315200" y="2971800"/>
            <a:ext cx="685800" cy="1219200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24"/>
          <p:cNvSpPr/>
          <p:nvPr/>
        </p:nvSpPr>
        <p:spPr>
          <a:xfrm>
            <a:off x="7772400" y="3048000"/>
            <a:ext cx="685800" cy="12192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24"/>
          <p:cNvSpPr txBox="1"/>
          <p:nvPr/>
        </p:nvSpPr>
        <p:spPr>
          <a:xfrm>
            <a:off x="3124200" y="30163"/>
            <a:ext cx="3071813" cy="579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336600"/>
                </a:solidFill>
                <a:latin typeface="Arial"/>
                <a:ea typeface="Arial"/>
                <a:cs typeface="Arial"/>
                <a:sym typeface="Arial"/>
              </a:rPr>
              <a:t>Synchronization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5"/>
          <p:cNvSpPr/>
          <p:nvPr/>
        </p:nvSpPr>
        <p:spPr>
          <a:xfrm>
            <a:off x="304800" y="76200"/>
            <a:ext cx="8077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800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Previously:  Bench-top development of Large Area Confocal Scanner</a:t>
            </a:r>
            <a:br>
              <a:rPr lang="en-US" sz="2800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25"/>
          <p:cNvSpPr txBox="1"/>
          <p:nvPr/>
        </p:nvSpPr>
        <p:spPr>
          <a:xfrm>
            <a:off x="152400" y="6135688"/>
            <a:ext cx="6019800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PREVIOUSLY:  Grant  R01EB002715 from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NIBIB’s Image Guided Interventions Program</a:t>
            </a:r>
            <a:endParaRPr/>
          </a:p>
        </p:txBody>
      </p:sp>
      <p:sp>
        <p:nvSpPr>
          <p:cNvPr id="582" name="Google Shape;582;p25"/>
          <p:cNvSpPr txBox="1"/>
          <p:nvPr/>
        </p:nvSpPr>
        <p:spPr>
          <a:xfrm>
            <a:off x="304800" y="1143000"/>
            <a:ext cx="7010400" cy="1069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Patel et al., J. Biomed Optics 2007 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Gareau et al., J. Biomed Optics 2008, 2009;  J. Microsc  2009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Abeytunge et.al, JBO Letters, 050504, May 2011, Vol 16(5)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3" name="Google Shape;583;p25"/>
          <p:cNvPicPr preferRelativeResize="0"/>
          <p:nvPr/>
        </p:nvPicPr>
        <p:blipFill rotWithShape="1">
          <a:blip r:embed="rId3">
            <a:alphaModFix/>
          </a:blip>
          <a:srcRect b="0" l="11360" r="0" t="0"/>
          <a:stretch/>
        </p:blipFill>
        <p:spPr>
          <a:xfrm>
            <a:off x="228600" y="2133600"/>
            <a:ext cx="4592638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81600" y="2133600"/>
            <a:ext cx="2286000" cy="17145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585" name="Google Shape;585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81600" y="4114800"/>
            <a:ext cx="2301875" cy="1725613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586" name="Google Shape;586;p25"/>
          <p:cNvSpPr txBox="1"/>
          <p:nvPr/>
        </p:nvSpPr>
        <p:spPr>
          <a:xfrm>
            <a:off x="7543800" y="2514600"/>
            <a:ext cx="1211263" cy="646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Objective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Lens </a:t>
            </a:r>
            <a:endParaRPr/>
          </a:p>
        </p:txBody>
      </p:sp>
      <p:sp>
        <p:nvSpPr>
          <p:cNvPr id="587" name="Google Shape;587;p25"/>
          <p:cNvSpPr txBox="1"/>
          <p:nvPr/>
        </p:nvSpPr>
        <p:spPr>
          <a:xfrm>
            <a:off x="7620000" y="4572000"/>
            <a:ext cx="1350963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Tissue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Fixturing &amp;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Mounting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26"/>
          <p:cNvGrpSpPr/>
          <p:nvPr/>
        </p:nvGrpSpPr>
        <p:grpSpPr>
          <a:xfrm>
            <a:off x="3352800" y="0"/>
            <a:ext cx="4800600" cy="3600450"/>
            <a:chOff x="4368" y="-1440"/>
            <a:chExt cx="3024" cy="2268"/>
          </a:xfrm>
        </p:grpSpPr>
        <p:pic>
          <p:nvPicPr>
            <p:cNvPr descr="P1000343" id="593" name="Google Shape;593;p2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368" y="-1440"/>
              <a:ext cx="3024" cy="22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4" name="Google Shape;594;p26"/>
            <p:cNvSpPr txBox="1"/>
            <p:nvPr/>
          </p:nvSpPr>
          <p:spPr>
            <a:xfrm>
              <a:off x="4368" y="-289"/>
              <a:ext cx="864" cy="5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FF9900"/>
                  </a:solidFill>
                  <a:latin typeface="Arial"/>
                  <a:ea typeface="Arial"/>
                  <a:cs typeface="Arial"/>
                  <a:sym typeface="Arial"/>
                </a:rPr>
                <a:t>Tissue Fixture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FF9900"/>
                  </a:solidFill>
                  <a:latin typeface="Arial"/>
                  <a:ea typeface="Arial"/>
                  <a:cs typeface="Arial"/>
                  <a:sym typeface="Arial"/>
                </a:rPr>
                <a:t>placement</a:t>
              </a:r>
              <a:endParaRPr/>
            </a:p>
          </p:txBody>
        </p:sp>
        <p:sp>
          <p:nvSpPr>
            <p:cNvPr id="595" name="Google Shape;595;p26"/>
            <p:cNvSpPr txBox="1"/>
            <p:nvPr/>
          </p:nvSpPr>
          <p:spPr>
            <a:xfrm>
              <a:off x="5424" y="-1344"/>
              <a:ext cx="1536" cy="3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FF9900"/>
                  </a:solidFill>
                  <a:latin typeface="Arial"/>
                  <a:ea typeface="Arial"/>
                  <a:cs typeface="Arial"/>
                  <a:sym typeface="Arial"/>
                </a:rPr>
                <a:t>motor driven stage -mechanical scan</a:t>
              </a:r>
              <a:endParaRPr/>
            </a:p>
          </p:txBody>
        </p:sp>
        <p:sp>
          <p:nvSpPr>
            <p:cNvPr id="596" name="Google Shape;596;p26"/>
            <p:cNvSpPr txBox="1"/>
            <p:nvPr/>
          </p:nvSpPr>
          <p:spPr>
            <a:xfrm>
              <a:off x="5760" y="240"/>
              <a:ext cx="1056" cy="4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FF9900"/>
                  </a:solidFill>
                  <a:latin typeface="Arial"/>
                  <a:ea typeface="Arial"/>
                  <a:cs typeface="Arial"/>
                  <a:sym typeface="Arial"/>
                </a:rPr>
                <a:t>polygon – optical scan</a:t>
              </a:r>
              <a:endParaRPr/>
            </a:p>
          </p:txBody>
        </p:sp>
        <p:cxnSp>
          <p:nvCxnSpPr>
            <p:cNvPr id="597" name="Google Shape;597;p26"/>
            <p:cNvCxnSpPr/>
            <p:nvPr/>
          </p:nvCxnSpPr>
          <p:spPr>
            <a:xfrm flipH="1" rot="10800000">
              <a:off x="6336" y="0"/>
              <a:ext cx="144" cy="336"/>
            </a:xfrm>
            <a:prstGeom prst="straightConnector1">
              <a:avLst/>
            </a:prstGeom>
            <a:noFill/>
            <a:ln cap="flat" cmpd="sng" w="28575">
              <a:solidFill>
                <a:srgbClr val="FF99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598" name="Google Shape;598;p26"/>
            <p:cNvCxnSpPr/>
            <p:nvPr/>
          </p:nvCxnSpPr>
          <p:spPr>
            <a:xfrm flipH="1" rot="10800000">
              <a:off x="4560" y="-768"/>
              <a:ext cx="48" cy="528"/>
            </a:xfrm>
            <a:prstGeom prst="straightConnector1">
              <a:avLst/>
            </a:prstGeom>
            <a:noFill/>
            <a:ln cap="flat" cmpd="sng" w="28575">
              <a:solidFill>
                <a:srgbClr val="FF99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599" name="Google Shape;599;p26"/>
            <p:cNvCxnSpPr/>
            <p:nvPr/>
          </p:nvCxnSpPr>
          <p:spPr>
            <a:xfrm flipH="1" rot="10800000">
              <a:off x="4656" y="-1056"/>
              <a:ext cx="96" cy="144"/>
            </a:xfrm>
            <a:prstGeom prst="straightConnector1">
              <a:avLst/>
            </a:prstGeom>
            <a:noFill/>
            <a:ln cap="flat" cmpd="sng" w="28575">
              <a:solidFill>
                <a:schemeClr val="folHlink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600" name="Google Shape;600;p26"/>
            <p:cNvCxnSpPr/>
            <p:nvPr/>
          </p:nvCxnSpPr>
          <p:spPr>
            <a:xfrm flipH="1">
              <a:off x="4608" y="-1200"/>
              <a:ext cx="624" cy="48"/>
            </a:xfrm>
            <a:prstGeom prst="straightConnector1">
              <a:avLst/>
            </a:prstGeom>
            <a:noFill/>
            <a:ln cap="flat" cmpd="sng" w="38100">
              <a:solidFill>
                <a:schemeClr val="folHlink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601" name="Google Shape;601;p26"/>
            <p:cNvCxnSpPr/>
            <p:nvPr/>
          </p:nvCxnSpPr>
          <p:spPr>
            <a:xfrm rot="10800000">
              <a:off x="6768" y="-624"/>
              <a:ext cx="144" cy="768"/>
            </a:xfrm>
            <a:prstGeom prst="straightConnector1">
              <a:avLst/>
            </a:prstGeom>
            <a:noFill/>
            <a:ln cap="flat" cmpd="sng" w="38100">
              <a:solidFill>
                <a:srgbClr val="00CCFF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cxnSp>
          <p:nvCxnSpPr>
            <p:cNvPr id="602" name="Google Shape;602;p26"/>
            <p:cNvCxnSpPr/>
            <p:nvPr/>
          </p:nvCxnSpPr>
          <p:spPr>
            <a:xfrm rot="10800000">
              <a:off x="5232" y="-624"/>
              <a:ext cx="1536" cy="0"/>
            </a:xfrm>
            <a:prstGeom prst="straightConnector1">
              <a:avLst/>
            </a:prstGeom>
            <a:noFill/>
            <a:ln cap="flat" cmpd="sng" w="38100">
              <a:solidFill>
                <a:srgbClr val="00CCFF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cxnSp>
          <p:nvCxnSpPr>
            <p:cNvPr id="603" name="Google Shape;603;p26"/>
            <p:cNvCxnSpPr/>
            <p:nvPr/>
          </p:nvCxnSpPr>
          <p:spPr>
            <a:xfrm>
              <a:off x="5232" y="-624"/>
              <a:ext cx="1104" cy="576"/>
            </a:xfrm>
            <a:prstGeom prst="straightConnector1">
              <a:avLst/>
            </a:prstGeom>
            <a:noFill/>
            <a:ln cap="flat" cmpd="sng" w="38100">
              <a:solidFill>
                <a:srgbClr val="00CCFF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cxnSp>
          <p:nvCxnSpPr>
            <p:cNvPr id="604" name="Google Shape;604;p26"/>
            <p:cNvCxnSpPr/>
            <p:nvPr/>
          </p:nvCxnSpPr>
          <p:spPr>
            <a:xfrm rot="10800000">
              <a:off x="5328" y="-96"/>
              <a:ext cx="1008" cy="48"/>
            </a:xfrm>
            <a:prstGeom prst="straightConnector1">
              <a:avLst/>
            </a:prstGeom>
            <a:noFill/>
            <a:ln cap="flat" cmpd="sng" w="38100">
              <a:solidFill>
                <a:srgbClr val="00CCFF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cxnSp>
          <p:nvCxnSpPr>
            <p:cNvPr id="605" name="Google Shape;605;p26"/>
            <p:cNvCxnSpPr/>
            <p:nvPr/>
          </p:nvCxnSpPr>
          <p:spPr>
            <a:xfrm rot="10800000">
              <a:off x="4752" y="-912"/>
              <a:ext cx="576" cy="816"/>
            </a:xfrm>
            <a:prstGeom prst="straightConnector1">
              <a:avLst/>
            </a:prstGeom>
            <a:noFill/>
            <a:ln cap="flat" cmpd="sng" w="38100">
              <a:solidFill>
                <a:srgbClr val="00CC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606" name="Google Shape;606;p26"/>
          <p:cNvGrpSpPr/>
          <p:nvPr/>
        </p:nvGrpSpPr>
        <p:grpSpPr>
          <a:xfrm>
            <a:off x="1676400" y="4038600"/>
            <a:ext cx="3657600" cy="2743200"/>
            <a:chOff x="3984" y="4896"/>
            <a:chExt cx="2304" cy="1728"/>
          </a:xfrm>
        </p:grpSpPr>
        <p:pic>
          <p:nvPicPr>
            <p:cNvPr descr="P1000347" id="607" name="Google Shape;607;p2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032" y="4932"/>
              <a:ext cx="2256" cy="16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8" name="Google Shape;608;p26"/>
            <p:cNvSpPr txBox="1"/>
            <p:nvPr/>
          </p:nvSpPr>
          <p:spPr>
            <a:xfrm>
              <a:off x="3984" y="6048"/>
              <a:ext cx="704" cy="4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9900"/>
                  </a:solidFill>
                  <a:latin typeface="Arial"/>
                  <a:ea typeface="Arial"/>
                  <a:cs typeface="Arial"/>
                  <a:sym typeface="Arial"/>
                </a:rPr>
                <a:t>water bladder</a:t>
              </a:r>
              <a:endParaRPr/>
            </a:p>
          </p:txBody>
        </p:sp>
        <p:cxnSp>
          <p:nvCxnSpPr>
            <p:cNvPr id="609" name="Google Shape;609;p26"/>
            <p:cNvCxnSpPr/>
            <p:nvPr/>
          </p:nvCxnSpPr>
          <p:spPr>
            <a:xfrm>
              <a:off x="4471" y="6266"/>
              <a:ext cx="812" cy="55"/>
            </a:xfrm>
            <a:prstGeom prst="straightConnector1">
              <a:avLst/>
            </a:prstGeom>
            <a:noFill/>
            <a:ln cap="flat" cmpd="sng" w="19050">
              <a:solidFill>
                <a:srgbClr val="FF99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610" name="Google Shape;610;p26"/>
            <p:cNvSpPr txBox="1"/>
            <p:nvPr/>
          </p:nvSpPr>
          <p:spPr>
            <a:xfrm>
              <a:off x="4080" y="5376"/>
              <a:ext cx="480" cy="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9900"/>
                  </a:solidFill>
                  <a:latin typeface="Arial"/>
                  <a:ea typeface="Arial"/>
                  <a:cs typeface="Arial"/>
                  <a:sym typeface="Arial"/>
                </a:rPr>
                <a:t>cover</a:t>
              </a:r>
              <a:endParaRPr/>
            </a:p>
          </p:txBody>
        </p:sp>
        <p:cxnSp>
          <p:nvCxnSpPr>
            <p:cNvPr id="611" name="Google Shape;611;p26"/>
            <p:cNvCxnSpPr/>
            <p:nvPr/>
          </p:nvCxnSpPr>
          <p:spPr>
            <a:xfrm>
              <a:off x="4416" y="5568"/>
              <a:ext cx="192" cy="144"/>
            </a:xfrm>
            <a:prstGeom prst="straightConnector1">
              <a:avLst/>
            </a:prstGeom>
            <a:noFill/>
            <a:ln cap="flat" cmpd="sng" w="19050">
              <a:solidFill>
                <a:srgbClr val="FF99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612" name="Google Shape;612;p26"/>
            <p:cNvSpPr txBox="1"/>
            <p:nvPr/>
          </p:nvSpPr>
          <p:spPr>
            <a:xfrm>
              <a:off x="4320" y="4896"/>
              <a:ext cx="1968" cy="2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9900"/>
                  </a:solidFill>
                  <a:latin typeface="Arial"/>
                  <a:ea typeface="Arial"/>
                  <a:cs typeface="Arial"/>
                  <a:sym typeface="Arial"/>
                </a:rPr>
                <a:t>Tissue Fixture on the stage</a:t>
              </a:r>
              <a:endParaRPr/>
            </a:p>
          </p:txBody>
        </p:sp>
      </p:grpSp>
      <p:cxnSp>
        <p:nvCxnSpPr>
          <p:cNvPr id="613" name="Google Shape;613;p26"/>
          <p:cNvCxnSpPr/>
          <p:nvPr/>
        </p:nvCxnSpPr>
        <p:spPr>
          <a:xfrm>
            <a:off x="4038600" y="4953000"/>
            <a:ext cx="0" cy="304800"/>
          </a:xfrm>
          <a:prstGeom prst="straightConnector1">
            <a:avLst/>
          </a:prstGeom>
          <a:noFill/>
          <a:ln cap="flat" cmpd="sng" w="38100">
            <a:solidFill>
              <a:srgbClr val="FF3300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614" name="Google Shape;614;p26"/>
          <p:cNvGrpSpPr/>
          <p:nvPr/>
        </p:nvGrpSpPr>
        <p:grpSpPr>
          <a:xfrm>
            <a:off x="0" y="0"/>
            <a:ext cx="2682875" cy="3505200"/>
            <a:chOff x="0" y="48"/>
            <a:chExt cx="1786" cy="2208"/>
          </a:xfrm>
        </p:grpSpPr>
        <p:pic>
          <p:nvPicPr>
            <p:cNvPr descr="013a" id="615" name="Google Shape;615;p2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0" y="48"/>
              <a:ext cx="1786" cy="22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6" name="Google Shape;616;p26"/>
            <p:cNvSpPr/>
            <p:nvPr/>
          </p:nvSpPr>
          <p:spPr>
            <a:xfrm>
              <a:off x="0" y="1824"/>
              <a:ext cx="1776" cy="3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rgbClr val="FF9900"/>
                  </a:solidFill>
                  <a:latin typeface="Calibri"/>
                  <a:ea typeface="Calibri"/>
                  <a:cs typeface="Calibri"/>
                  <a:sym typeface="Calibri"/>
                </a:rPr>
                <a:t>Mobile Large Area Confocal Scanner</a:t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7" name="Google Shape;617;p26"/>
          <p:cNvGrpSpPr/>
          <p:nvPr/>
        </p:nvGrpSpPr>
        <p:grpSpPr>
          <a:xfrm>
            <a:off x="0" y="3581400"/>
            <a:ext cx="1795463" cy="2908300"/>
            <a:chOff x="4725" y="364"/>
            <a:chExt cx="1131" cy="1832"/>
          </a:xfrm>
        </p:grpSpPr>
        <p:pic>
          <p:nvPicPr>
            <p:cNvPr descr="C:\Documents and Settings\Dan\Desktop\N95img654.jpg" id="618" name="Google Shape;618;p2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725" y="816"/>
              <a:ext cx="1035" cy="13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9" name="Google Shape;619;p26"/>
            <p:cNvSpPr txBox="1"/>
            <p:nvPr/>
          </p:nvSpPr>
          <p:spPr>
            <a:xfrm>
              <a:off x="4992" y="364"/>
              <a:ext cx="864" cy="4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9900"/>
                  </a:solidFill>
                  <a:latin typeface="Arial"/>
                  <a:ea typeface="Arial"/>
                  <a:cs typeface="Arial"/>
                  <a:sym typeface="Arial"/>
                </a:rPr>
                <a:t>In pathology</a:t>
              </a:r>
              <a:endParaRPr/>
            </a:p>
          </p:txBody>
        </p:sp>
      </p:grpSp>
      <p:sp>
        <p:nvSpPr>
          <p:cNvPr id="620" name="Google Shape;620;p26"/>
          <p:cNvSpPr/>
          <p:nvPr/>
        </p:nvSpPr>
        <p:spPr>
          <a:xfrm>
            <a:off x="228600" y="1600200"/>
            <a:ext cx="5181600" cy="5029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1" name="Google Shape;621;p26"/>
          <p:cNvGrpSpPr/>
          <p:nvPr/>
        </p:nvGrpSpPr>
        <p:grpSpPr>
          <a:xfrm>
            <a:off x="1524000" y="4114800"/>
            <a:ext cx="3505200" cy="2073275"/>
            <a:chOff x="864" y="2688"/>
            <a:chExt cx="2208" cy="1306"/>
          </a:xfrm>
        </p:grpSpPr>
        <p:grpSp>
          <p:nvGrpSpPr>
            <p:cNvPr id="622" name="Google Shape;622;p26"/>
            <p:cNvGrpSpPr/>
            <p:nvPr/>
          </p:nvGrpSpPr>
          <p:grpSpPr>
            <a:xfrm>
              <a:off x="1824" y="2688"/>
              <a:ext cx="288" cy="864"/>
              <a:chOff x="2544" y="2784"/>
              <a:chExt cx="288" cy="816"/>
            </a:xfrm>
          </p:grpSpPr>
          <p:sp>
            <p:nvSpPr>
              <p:cNvPr id="623" name="Google Shape;623;p26"/>
              <p:cNvSpPr/>
              <p:nvPr/>
            </p:nvSpPr>
            <p:spPr>
              <a:xfrm>
                <a:off x="2544" y="3120"/>
                <a:ext cx="288" cy="480"/>
              </a:xfrm>
              <a:prstGeom prst="rect">
                <a:avLst/>
              </a:prstGeom>
              <a:solidFill>
                <a:schemeClr val="dk1"/>
              </a:solidFill>
              <a:ln cap="flat" cmpd="sng" w="1905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624" name="Google Shape;624;p26"/>
              <p:cNvCxnSpPr/>
              <p:nvPr/>
            </p:nvCxnSpPr>
            <p:spPr>
              <a:xfrm flipH="1">
                <a:off x="2544" y="3024"/>
                <a:ext cx="58" cy="96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25" name="Google Shape;625;p26"/>
              <p:cNvCxnSpPr/>
              <p:nvPr/>
            </p:nvCxnSpPr>
            <p:spPr>
              <a:xfrm>
                <a:off x="2774" y="3024"/>
                <a:ext cx="58" cy="96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26" name="Google Shape;626;p26"/>
              <p:cNvCxnSpPr/>
              <p:nvPr/>
            </p:nvCxnSpPr>
            <p:spPr>
              <a:xfrm>
                <a:off x="2602" y="3024"/>
                <a:ext cx="172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27" name="Google Shape;627;p26"/>
              <p:cNvCxnSpPr/>
              <p:nvPr/>
            </p:nvCxnSpPr>
            <p:spPr>
              <a:xfrm>
                <a:off x="2544" y="3120"/>
                <a:ext cx="288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28" name="Google Shape;628;p26"/>
              <p:cNvCxnSpPr/>
              <p:nvPr/>
            </p:nvCxnSpPr>
            <p:spPr>
              <a:xfrm flipH="1" rot="10800000">
                <a:off x="2592" y="2784"/>
                <a:ext cx="96" cy="24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33CC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29" name="Google Shape;629;p26"/>
              <p:cNvCxnSpPr/>
              <p:nvPr/>
            </p:nvCxnSpPr>
            <p:spPr>
              <a:xfrm rot="10800000">
                <a:off x="2688" y="2784"/>
                <a:ext cx="96" cy="24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33CC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630" name="Google Shape;630;p26"/>
            <p:cNvSpPr txBox="1"/>
            <p:nvPr/>
          </p:nvSpPr>
          <p:spPr>
            <a:xfrm>
              <a:off x="864" y="3552"/>
              <a:ext cx="2208" cy="442"/>
            </a:xfrm>
            <a:prstGeom prst="rect">
              <a:avLst/>
            </a:prstGeom>
            <a:solidFill>
              <a:srgbClr val="99663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confocal microscope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6"/>
          <p:cNvGrpSpPr/>
          <p:nvPr/>
        </p:nvGrpSpPr>
        <p:grpSpPr>
          <a:xfrm>
            <a:off x="1524000" y="1752600"/>
            <a:ext cx="3429000" cy="2362200"/>
            <a:chOff x="2112" y="1200"/>
            <a:chExt cx="2160" cy="1488"/>
          </a:xfrm>
        </p:grpSpPr>
        <p:sp>
          <p:nvSpPr>
            <p:cNvPr id="632" name="Google Shape;632;p26"/>
            <p:cNvSpPr/>
            <p:nvPr/>
          </p:nvSpPr>
          <p:spPr>
            <a:xfrm>
              <a:off x="2112" y="2160"/>
              <a:ext cx="2160" cy="528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26"/>
            <p:cNvSpPr/>
            <p:nvPr/>
          </p:nvSpPr>
          <p:spPr>
            <a:xfrm>
              <a:off x="2112" y="1200"/>
              <a:ext cx="2160" cy="192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26"/>
            <p:cNvSpPr/>
            <p:nvPr/>
          </p:nvSpPr>
          <p:spPr>
            <a:xfrm>
              <a:off x="2256" y="1392"/>
              <a:ext cx="1872" cy="720"/>
            </a:xfrm>
            <a:prstGeom prst="roundRect">
              <a:avLst>
                <a:gd fmla="val 16667" name="adj"/>
              </a:avLst>
            </a:prstGeom>
            <a:solidFill>
              <a:srgbClr val="0080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26"/>
            <p:cNvSpPr txBox="1"/>
            <p:nvPr/>
          </p:nvSpPr>
          <p:spPr>
            <a:xfrm>
              <a:off x="2513" y="1392"/>
              <a:ext cx="1423" cy="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water bladder</a:t>
              </a:r>
              <a:endParaRPr/>
            </a:p>
          </p:txBody>
        </p:sp>
        <p:grpSp>
          <p:nvGrpSpPr>
            <p:cNvPr id="636" name="Google Shape;636;p26"/>
            <p:cNvGrpSpPr/>
            <p:nvPr/>
          </p:nvGrpSpPr>
          <p:grpSpPr>
            <a:xfrm>
              <a:off x="2337" y="2241"/>
              <a:ext cx="1743" cy="447"/>
              <a:chOff x="1761" y="2208"/>
              <a:chExt cx="1743" cy="447"/>
            </a:xfrm>
          </p:grpSpPr>
          <p:graphicFrame>
            <p:nvGraphicFramePr>
              <p:cNvPr id="637" name="Google Shape;637;p26"/>
              <p:cNvGraphicFramePr/>
              <p:nvPr/>
            </p:nvGraphicFramePr>
            <p:xfrm>
              <a:off x="1761" y="2208"/>
              <a:ext cx="1743" cy="447"/>
            </p:xfrm>
            <a:graphic>
              <a:graphicData uri="http://schemas.openxmlformats.org/presentationml/2006/ole">
                <mc:AlternateContent>
                  <mc:Choice Requires="v">
                    <p:oleObj r:id="rId8" imgH="447" imgW="1743" progId="" spid="_x0000_s1">
                      <p:embed/>
                    </p:oleObj>
                  </mc:Choice>
                  <mc:Fallback>
                    <p:oleObj r:id="rId9" imgH="447" imgW="1743" progId="">
                      <p:embed/>
                      <p:pic>
                        <p:nvPicPr>
                          <p:cNvPr id="637" name="Google Shape;637;p26"/>
                          <p:cNvPicPr preferRelativeResize="0"/>
                          <p:nvPr/>
                        </p:nvPicPr>
                        <p:blipFill rotWithShape="1">
                          <a:blip r:embed="rId10">
                            <a:alphaModFix/>
                          </a:blip>
                          <a:srcRect b="0" l="0" r="0" t="0"/>
                          <a:stretch/>
                        </p:blipFill>
                        <p:spPr>
                          <a:xfrm>
                            <a:off x="1761" y="2208"/>
                            <a:ext cx="1743" cy="44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38" name="Google Shape;638;p26"/>
              <p:cNvSpPr txBox="1"/>
              <p:nvPr/>
            </p:nvSpPr>
            <p:spPr>
              <a:xfrm>
                <a:off x="2112" y="2304"/>
                <a:ext cx="1104" cy="2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excised tissue</a:t>
                </a:r>
                <a:endParaRPr/>
              </a:p>
            </p:txBody>
          </p:sp>
        </p:grpSp>
        <p:sp>
          <p:nvSpPr>
            <p:cNvPr id="639" name="Google Shape;639;p26"/>
            <p:cNvSpPr/>
            <p:nvPr/>
          </p:nvSpPr>
          <p:spPr>
            <a:xfrm>
              <a:off x="2112" y="1392"/>
              <a:ext cx="96" cy="768"/>
            </a:xfrm>
            <a:prstGeom prst="rect">
              <a:avLst/>
            </a:prstGeom>
            <a:solidFill>
              <a:schemeClr val="dk1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6"/>
            <p:cNvSpPr/>
            <p:nvPr/>
          </p:nvSpPr>
          <p:spPr>
            <a:xfrm>
              <a:off x="4176" y="1392"/>
              <a:ext cx="96" cy="768"/>
            </a:xfrm>
            <a:prstGeom prst="rect">
              <a:avLst/>
            </a:prstGeom>
            <a:solidFill>
              <a:schemeClr val="dk1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1" name="Google Shape;641;p26"/>
          <p:cNvGrpSpPr/>
          <p:nvPr/>
        </p:nvGrpSpPr>
        <p:grpSpPr>
          <a:xfrm>
            <a:off x="1524000" y="2362200"/>
            <a:ext cx="3429000" cy="1782763"/>
            <a:chOff x="0" y="2592"/>
            <a:chExt cx="2160" cy="1123"/>
          </a:xfrm>
        </p:grpSpPr>
        <p:sp>
          <p:nvSpPr>
            <p:cNvPr id="642" name="Google Shape;642;p26"/>
            <p:cNvSpPr/>
            <p:nvPr/>
          </p:nvSpPr>
          <p:spPr>
            <a:xfrm>
              <a:off x="0" y="2592"/>
              <a:ext cx="2160" cy="192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144" y="2976"/>
              <a:ext cx="1872" cy="720"/>
            </a:xfrm>
            <a:prstGeom prst="roundRect">
              <a:avLst>
                <a:gd fmla="val 16667" name="adj"/>
              </a:avLst>
            </a:prstGeom>
            <a:solidFill>
              <a:srgbClr val="0080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6"/>
            <p:cNvSpPr txBox="1"/>
            <p:nvPr/>
          </p:nvSpPr>
          <p:spPr>
            <a:xfrm>
              <a:off x="449" y="2928"/>
              <a:ext cx="1375" cy="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water bladder</a:t>
              </a:r>
              <a:endParaRPr/>
            </a:p>
          </p:txBody>
        </p:sp>
        <p:sp>
          <p:nvSpPr>
            <p:cNvPr id="645" name="Google Shape;645;p26"/>
            <p:cNvSpPr/>
            <p:nvPr/>
          </p:nvSpPr>
          <p:spPr>
            <a:xfrm>
              <a:off x="0" y="2784"/>
              <a:ext cx="96" cy="384"/>
            </a:xfrm>
            <a:prstGeom prst="rect">
              <a:avLst/>
            </a:prstGeom>
            <a:solidFill>
              <a:schemeClr val="dk1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6"/>
            <p:cNvSpPr/>
            <p:nvPr/>
          </p:nvSpPr>
          <p:spPr>
            <a:xfrm>
              <a:off x="2064" y="2784"/>
              <a:ext cx="96" cy="384"/>
            </a:xfrm>
            <a:prstGeom prst="rect">
              <a:avLst/>
            </a:prstGeom>
            <a:solidFill>
              <a:schemeClr val="dk1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47" name="Google Shape;647;p26"/>
            <p:cNvGrpSpPr/>
            <p:nvPr/>
          </p:nvGrpSpPr>
          <p:grpSpPr>
            <a:xfrm>
              <a:off x="240" y="3456"/>
              <a:ext cx="1695" cy="259"/>
              <a:chOff x="3328" y="3054"/>
              <a:chExt cx="1743" cy="231"/>
            </a:xfrm>
          </p:grpSpPr>
          <p:graphicFrame>
            <p:nvGraphicFramePr>
              <p:cNvPr id="648" name="Google Shape;648;p26"/>
              <p:cNvGraphicFramePr/>
              <p:nvPr/>
            </p:nvGraphicFramePr>
            <p:xfrm>
              <a:off x="3328" y="3054"/>
              <a:ext cx="1743" cy="231"/>
            </p:xfrm>
            <a:graphic>
              <a:graphicData uri="http://schemas.openxmlformats.org/presentationml/2006/ole">
                <mc:AlternateContent>
                  <mc:Choice Requires="v">
                    <p:oleObj r:id="rId11" imgH="231" imgW="1743" progId="" spid="_x0000_s2">
                      <p:embed/>
                    </p:oleObj>
                  </mc:Choice>
                  <mc:Fallback>
                    <p:oleObj r:id="rId12" imgH="231" imgW="1743" progId="">
                      <p:embed/>
                      <p:pic>
                        <p:nvPicPr>
                          <p:cNvPr id="648" name="Google Shape;648;p26"/>
                          <p:cNvPicPr preferRelativeResize="0"/>
                          <p:nvPr/>
                        </p:nvPicPr>
                        <p:blipFill rotWithShape="1">
                          <a:blip r:embed="rId13">
                            <a:alphaModFix/>
                          </a:blip>
                          <a:srcRect b="0" l="0" r="0" t="0"/>
                          <a:stretch/>
                        </p:blipFill>
                        <p:spPr>
                          <a:xfrm>
                            <a:off x="3328" y="3054"/>
                            <a:ext cx="1743" cy="23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49" name="Google Shape;649;p26"/>
              <p:cNvSpPr txBox="1"/>
              <p:nvPr/>
            </p:nvSpPr>
            <p:spPr>
              <a:xfrm>
                <a:off x="3648" y="3072"/>
                <a:ext cx="1104" cy="2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excised tissue</a:t>
                </a:r>
                <a:endParaRPr/>
              </a:p>
            </p:txBody>
          </p:sp>
        </p:grpSp>
        <p:sp>
          <p:nvSpPr>
            <p:cNvPr id="650" name="Google Shape;650;p26"/>
            <p:cNvSpPr/>
            <p:nvPr/>
          </p:nvSpPr>
          <p:spPr>
            <a:xfrm>
              <a:off x="0" y="3168"/>
              <a:ext cx="2160" cy="528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6"/>
          <p:cNvGrpSpPr/>
          <p:nvPr/>
        </p:nvGrpSpPr>
        <p:grpSpPr>
          <a:xfrm>
            <a:off x="1524000" y="1752600"/>
            <a:ext cx="3505200" cy="4435475"/>
            <a:chOff x="3648" y="1190"/>
            <a:chExt cx="2208" cy="2794"/>
          </a:xfrm>
        </p:grpSpPr>
        <p:grpSp>
          <p:nvGrpSpPr>
            <p:cNvPr id="652" name="Google Shape;652;p26"/>
            <p:cNvGrpSpPr/>
            <p:nvPr/>
          </p:nvGrpSpPr>
          <p:grpSpPr>
            <a:xfrm>
              <a:off x="4608" y="2678"/>
              <a:ext cx="288" cy="864"/>
              <a:chOff x="2544" y="2784"/>
              <a:chExt cx="288" cy="816"/>
            </a:xfrm>
          </p:grpSpPr>
          <p:sp>
            <p:nvSpPr>
              <p:cNvPr id="653" name="Google Shape;653;p26"/>
              <p:cNvSpPr/>
              <p:nvPr/>
            </p:nvSpPr>
            <p:spPr>
              <a:xfrm>
                <a:off x="2544" y="3120"/>
                <a:ext cx="288" cy="480"/>
              </a:xfrm>
              <a:prstGeom prst="rect">
                <a:avLst/>
              </a:prstGeom>
              <a:solidFill>
                <a:schemeClr val="dk1"/>
              </a:solidFill>
              <a:ln cap="flat" cmpd="sng" w="1905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654" name="Google Shape;654;p26"/>
              <p:cNvCxnSpPr/>
              <p:nvPr/>
            </p:nvCxnSpPr>
            <p:spPr>
              <a:xfrm flipH="1">
                <a:off x="2544" y="3024"/>
                <a:ext cx="58" cy="96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55" name="Google Shape;655;p26"/>
              <p:cNvCxnSpPr/>
              <p:nvPr/>
            </p:nvCxnSpPr>
            <p:spPr>
              <a:xfrm>
                <a:off x="2774" y="3024"/>
                <a:ext cx="58" cy="96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56" name="Google Shape;656;p26"/>
              <p:cNvCxnSpPr/>
              <p:nvPr/>
            </p:nvCxnSpPr>
            <p:spPr>
              <a:xfrm>
                <a:off x="2602" y="3024"/>
                <a:ext cx="172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57" name="Google Shape;657;p26"/>
              <p:cNvCxnSpPr/>
              <p:nvPr/>
            </p:nvCxnSpPr>
            <p:spPr>
              <a:xfrm>
                <a:off x="2544" y="3120"/>
                <a:ext cx="288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58" name="Google Shape;658;p26"/>
              <p:cNvCxnSpPr/>
              <p:nvPr/>
            </p:nvCxnSpPr>
            <p:spPr>
              <a:xfrm flipH="1" rot="10800000">
                <a:off x="2592" y="2784"/>
                <a:ext cx="96" cy="24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33CC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59" name="Google Shape;659;p26"/>
              <p:cNvCxnSpPr/>
              <p:nvPr/>
            </p:nvCxnSpPr>
            <p:spPr>
              <a:xfrm rot="10800000">
                <a:off x="2688" y="2784"/>
                <a:ext cx="96" cy="24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33CC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660" name="Google Shape;660;p26"/>
            <p:cNvSpPr txBox="1"/>
            <p:nvPr/>
          </p:nvSpPr>
          <p:spPr>
            <a:xfrm>
              <a:off x="3648" y="3542"/>
              <a:ext cx="2208" cy="442"/>
            </a:xfrm>
            <a:prstGeom prst="rect">
              <a:avLst/>
            </a:prstGeom>
            <a:solidFill>
              <a:srgbClr val="99663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 </a:t>
              </a:r>
              <a:r>
                <a:rPr b="1"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confocal microscope</a:t>
              </a:r>
              <a:endParaRPr b="1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  </a:t>
              </a:r>
              <a:endParaRPr/>
            </a:p>
          </p:txBody>
        </p:sp>
        <p:grpSp>
          <p:nvGrpSpPr>
            <p:cNvPr id="661" name="Google Shape;661;p26"/>
            <p:cNvGrpSpPr/>
            <p:nvPr/>
          </p:nvGrpSpPr>
          <p:grpSpPr>
            <a:xfrm>
              <a:off x="3648" y="1190"/>
              <a:ext cx="2160" cy="1488"/>
              <a:chOff x="2112" y="1200"/>
              <a:chExt cx="2160" cy="1488"/>
            </a:xfrm>
          </p:grpSpPr>
          <p:sp>
            <p:nvSpPr>
              <p:cNvPr id="662" name="Google Shape;662;p26"/>
              <p:cNvSpPr/>
              <p:nvPr/>
            </p:nvSpPr>
            <p:spPr>
              <a:xfrm>
                <a:off x="2112" y="2160"/>
                <a:ext cx="2160" cy="528"/>
              </a:xfrm>
              <a:prstGeom prst="rect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6"/>
              <p:cNvSpPr/>
              <p:nvPr/>
            </p:nvSpPr>
            <p:spPr>
              <a:xfrm>
                <a:off x="2112" y="1200"/>
                <a:ext cx="2160" cy="192"/>
              </a:xfrm>
              <a:prstGeom prst="rect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26"/>
              <p:cNvSpPr/>
              <p:nvPr/>
            </p:nvSpPr>
            <p:spPr>
              <a:xfrm>
                <a:off x="2256" y="1392"/>
                <a:ext cx="1872" cy="720"/>
              </a:xfrm>
              <a:prstGeom prst="roundRect">
                <a:avLst>
                  <a:gd fmla="val 16667" name="adj"/>
                </a:avLst>
              </a:prstGeom>
              <a:solidFill>
                <a:srgbClr val="008000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26"/>
              <p:cNvSpPr txBox="1"/>
              <p:nvPr/>
            </p:nvSpPr>
            <p:spPr>
              <a:xfrm>
                <a:off x="2513" y="1392"/>
                <a:ext cx="1423" cy="2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water bladder</a:t>
                </a:r>
                <a:endParaRPr/>
              </a:p>
            </p:txBody>
          </p:sp>
          <p:grpSp>
            <p:nvGrpSpPr>
              <p:cNvPr id="666" name="Google Shape;666;p26"/>
              <p:cNvGrpSpPr/>
              <p:nvPr/>
            </p:nvGrpSpPr>
            <p:grpSpPr>
              <a:xfrm>
                <a:off x="2340" y="2241"/>
                <a:ext cx="1737" cy="447"/>
                <a:chOff x="1764" y="2208"/>
                <a:chExt cx="1737" cy="447"/>
              </a:xfrm>
            </p:grpSpPr>
            <p:graphicFrame>
              <p:nvGraphicFramePr>
                <p:cNvPr id="667" name="Google Shape;667;p26"/>
                <p:cNvGraphicFramePr/>
                <p:nvPr/>
              </p:nvGraphicFramePr>
              <p:xfrm>
                <a:off x="1764" y="2208"/>
                <a:ext cx="1737" cy="447"/>
              </p:xfrm>
              <a:graphic>
                <a:graphicData uri="http://schemas.openxmlformats.org/presentationml/2006/ole">
                  <mc:AlternateContent>
                    <mc:Choice Requires="v">
                      <p:oleObj r:id="rId14" imgH="447" imgW="1737" progId="" spid="_x0000_s3">
                        <p:embed/>
                      </p:oleObj>
                    </mc:Choice>
                    <mc:Fallback>
                      <p:oleObj r:id="rId15" imgH="447" imgW="1737" progId="">
                        <p:embed/>
                        <p:pic>
                          <p:nvPicPr>
                            <p:cNvPr id="667" name="Google Shape;667;p26"/>
                            <p:cNvPicPr preferRelativeResize="0"/>
                            <p:nvPr/>
                          </p:nvPicPr>
                          <p:blipFill rotWithShape="1">
                            <a:blip r:embed="rId16">
                              <a:alphaModFix/>
                            </a:blip>
                            <a:srcRect b="0" l="0" r="0" t="0"/>
                            <a:stretch/>
                          </p:blipFill>
                          <p:spPr>
                            <a:xfrm>
                              <a:off x="1764" y="2208"/>
                              <a:ext cx="1737" cy="44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668" name="Google Shape;668;p26"/>
                <p:cNvSpPr txBox="1"/>
                <p:nvPr/>
              </p:nvSpPr>
              <p:spPr>
                <a:xfrm>
                  <a:off x="2112" y="2304"/>
                  <a:ext cx="1104" cy="2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excised tissue</a:t>
                  </a:r>
                  <a:endParaRPr/>
                </a:p>
              </p:txBody>
            </p:sp>
          </p:grpSp>
          <p:sp>
            <p:nvSpPr>
              <p:cNvPr id="669" name="Google Shape;669;p26"/>
              <p:cNvSpPr/>
              <p:nvPr/>
            </p:nvSpPr>
            <p:spPr>
              <a:xfrm>
                <a:off x="2112" y="1392"/>
                <a:ext cx="96" cy="768"/>
              </a:xfrm>
              <a:prstGeom prst="rect">
                <a:avLst/>
              </a:prstGeom>
              <a:solidFill>
                <a:schemeClr val="dk1"/>
              </a:solidFill>
              <a:ln cap="flat" cmpd="sng" w="1905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6"/>
              <p:cNvSpPr/>
              <p:nvPr/>
            </p:nvSpPr>
            <p:spPr>
              <a:xfrm>
                <a:off x="4176" y="1392"/>
                <a:ext cx="96" cy="768"/>
              </a:xfrm>
              <a:prstGeom prst="rect">
                <a:avLst/>
              </a:prstGeom>
              <a:solidFill>
                <a:schemeClr val="dk1"/>
              </a:solidFill>
              <a:ln cap="flat" cmpd="sng" w="1905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71" name="Google Shape;671;p26"/>
          <p:cNvGrpSpPr/>
          <p:nvPr/>
        </p:nvGrpSpPr>
        <p:grpSpPr>
          <a:xfrm>
            <a:off x="228600" y="2362200"/>
            <a:ext cx="3429000" cy="1782763"/>
            <a:chOff x="0" y="2592"/>
            <a:chExt cx="2160" cy="1123"/>
          </a:xfrm>
        </p:grpSpPr>
        <p:sp>
          <p:nvSpPr>
            <p:cNvPr id="672" name="Google Shape;672;p26"/>
            <p:cNvSpPr/>
            <p:nvPr/>
          </p:nvSpPr>
          <p:spPr>
            <a:xfrm>
              <a:off x="0" y="2592"/>
              <a:ext cx="2160" cy="192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6"/>
            <p:cNvSpPr/>
            <p:nvPr/>
          </p:nvSpPr>
          <p:spPr>
            <a:xfrm>
              <a:off x="144" y="2976"/>
              <a:ext cx="1872" cy="720"/>
            </a:xfrm>
            <a:prstGeom prst="roundRect">
              <a:avLst>
                <a:gd fmla="val 16667" name="adj"/>
              </a:avLst>
            </a:prstGeom>
            <a:solidFill>
              <a:srgbClr val="0080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26"/>
            <p:cNvSpPr txBox="1"/>
            <p:nvPr/>
          </p:nvSpPr>
          <p:spPr>
            <a:xfrm>
              <a:off x="449" y="2928"/>
              <a:ext cx="1375" cy="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water bladder</a:t>
              </a:r>
              <a:endParaRPr/>
            </a:p>
          </p:txBody>
        </p:sp>
        <p:sp>
          <p:nvSpPr>
            <p:cNvPr id="675" name="Google Shape;675;p26"/>
            <p:cNvSpPr/>
            <p:nvPr/>
          </p:nvSpPr>
          <p:spPr>
            <a:xfrm>
              <a:off x="0" y="2784"/>
              <a:ext cx="96" cy="384"/>
            </a:xfrm>
            <a:prstGeom prst="rect">
              <a:avLst/>
            </a:prstGeom>
            <a:solidFill>
              <a:schemeClr val="dk1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26"/>
            <p:cNvSpPr/>
            <p:nvPr/>
          </p:nvSpPr>
          <p:spPr>
            <a:xfrm>
              <a:off x="2064" y="2784"/>
              <a:ext cx="96" cy="384"/>
            </a:xfrm>
            <a:prstGeom prst="rect">
              <a:avLst/>
            </a:prstGeom>
            <a:solidFill>
              <a:schemeClr val="dk1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7" name="Google Shape;677;p26"/>
            <p:cNvGrpSpPr/>
            <p:nvPr/>
          </p:nvGrpSpPr>
          <p:grpSpPr>
            <a:xfrm>
              <a:off x="240" y="3456"/>
              <a:ext cx="1695" cy="259"/>
              <a:chOff x="3328" y="3054"/>
              <a:chExt cx="1743" cy="231"/>
            </a:xfrm>
          </p:grpSpPr>
          <p:graphicFrame>
            <p:nvGraphicFramePr>
              <p:cNvPr id="678" name="Google Shape;678;p26"/>
              <p:cNvGraphicFramePr/>
              <p:nvPr/>
            </p:nvGraphicFramePr>
            <p:xfrm>
              <a:off x="3328" y="3054"/>
              <a:ext cx="1743" cy="231"/>
            </p:xfrm>
            <a:graphic>
              <a:graphicData uri="http://schemas.openxmlformats.org/presentationml/2006/ole">
                <mc:AlternateContent>
                  <mc:Choice Requires="v">
                    <p:oleObj r:id="rId17" imgH="231" imgW="1743" progId="" spid="_x0000_s4">
                      <p:embed/>
                    </p:oleObj>
                  </mc:Choice>
                  <mc:Fallback>
                    <p:oleObj r:id="rId18" imgH="231" imgW="1743" progId="">
                      <p:embed/>
                      <p:pic>
                        <p:nvPicPr>
                          <p:cNvPr id="678" name="Google Shape;678;p26"/>
                          <p:cNvPicPr preferRelativeResize="0"/>
                          <p:nvPr/>
                        </p:nvPicPr>
                        <p:blipFill rotWithShape="1">
                          <a:blip r:embed="rId13">
                            <a:alphaModFix/>
                          </a:blip>
                          <a:srcRect b="0" l="0" r="0" t="0"/>
                          <a:stretch/>
                        </p:blipFill>
                        <p:spPr>
                          <a:xfrm>
                            <a:off x="3328" y="3054"/>
                            <a:ext cx="1743" cy="23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79" name="Google Shape;679;p26"/>
              <p:cNvSpPr txBox="1"/>
              <p:nvPr/>
            </p:nvSpPr>
            <p:spPr>
              <a:xfrm>
                <a:off x="3648" y="3072"/>
                <a:ext cx="1104" cy="2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excised tissue</a:t>
                </a:r>
                <a:endParaRPr/>
              </a:p>
            </p:txBody>
          </p:sp>
        </p:grpSp>
        <p:sp>
          <p:nvSpPr>
            <p:cNvPr id="680" name="Google Shape;680;p26"/>
            <p:cNvSpPr/>
            <p:nvPr/>
          </p:nvSpPr>
          <p:spPr>
            <a:xfrm>
              <a:off x="0" y="3168"/>
              <a:ext cx="2160" cy="528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6"/>
          <p:cNvGrpSpPr/>
          <p:nvPr/>
        </p:nvGrpSpPr>
        <p:grpSpPr>
          <a:xfrm>
            <a:off x="457200" y="1676400"/>
            <a:ext cx="4953000" cy="4572000"/>
            <a:chOff x="2448" y="2412"/>
            <a:chExt cx="2544" cy="1908"/>
          </a:xfrm>
        </p:grpSpPr>
        <p:pic>
          <p:nvPicPr>
            <p:cNvPr descr="P1000350" id="682" name="Google Shape;682;p26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2448" y="2412"/>
              <a:ext cx="2544" cy="19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3" name="Google Shape;683;p26"/>
            <p:cNvSpPr txBox="1"/>
            <p:nvPr/>
          </p:nvSpPr>
          <p:spPr>
            <a:xfrm>
              <a:off x="2448" y="3936"/>
              <a:ext cx="2544" cy="1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9900"/>
                  </a:solidFill>
                  <a:latin typeface="Arial"/>
                  <a:ea typeface="Arial"/>
                  <a:cs typeface="Arial"/>
                  <a:sym typeface="Arial"/>
                </a:rPr>
                <a:t>View from the bottom of the Tissue Fixture</a:t>
              </a:r>
              <a:endParaRPr/>
            </a:p>
          </p:txBody>
        </p:sp>
        <p:sp>
          <p:nvSpPr>
            <p:cNvPr id="684" name="Google Shape;684;p26"/>
            <p:cNvSpPr txBox="1"/>
            <p:nvPr/>
          </p:nvSpPr>
          <p:spPr>
            <a:xfrm>
              <a:off x="2448" y="3264"/>
              <a:ext cx="1008" cy="1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9900"/>
                  </a:solidFill>
                  <a:latin typeface="Arial"/>
                  <a:ea typeface="Arial"/>
                  <a:cs typeface="Arial"/>
                  <a:sym typeface="Arial"/>
                </a:rPr>
                <a:t>pressed tissue</a:t>
              </a:r>
              <a:endParaRPr/>
            </a:p>
          </p:txBody>
        </p:sp>
        <p:cxnSp>
          <p:nvCxnSpPr>
            <p:cNvPr id="685" name="Google Shape;685;p26"/>
            <p:cNvCxnSpPr/>
            <p:nvPr/>
          </p:nvCxnSpPr>
          <p:spPr>
            <a:xfrm>
              <a:off x="3072" y="3456"/>
              <a:ext cx="672" cy="0"/>
            </a:xfrm>
            <a:prstGeom prst="straightConnector1">
              <a:avLst/>
            </a:prstGeom>
            <a:noFill/>
            <a:ln cap="flat" cmpd="sng" w="19050">
              <a:solidFill>
                <a:srgbClr val="FF99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686" name="Google Shape;686;p26"/>
            <p:cNvSpPr txBox="1"/>
            <p:nvPr/>
          </p:nvSpPr>
          <p:spPr>
            <a:xfrm>
              <a:off x="2496" y="2448"/>
              <a:ext cx="1008" cy="1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9900"/>
                  </a:solidFill>
                  <a:latin typeface="Arial"/>
                  <a:ea typeface="Arial"/>
                  <a:cs typeface="Arial"/>
                  <a:sym typeface="Arial"/>
                </a:rPr>
                <a:t>glass window</a:t>
              </a:r>
              <a:endParaRPr/>
            </a:p>
          </p:txBody>
        </p:sp>
        <p:cxnSp>
          <p:nvCxnSpPr>
            <p:cNvPr id="687" name="Google Shape;687;p26"/>
            <p:cNvCxnSpPr/>
            <p:nvPr/>
          </p:nvCxnSpPr>
          <p:spPr>
            <a:xfrm>
              <a:off x="2784" y="2640"/>
              <a:ext cx="192" cy="192"/>
            </a:xfrm>
            <a:prstGeom prst="straightConnector1">
              <a:avLst/>
            </a:prstGeom>
            <a:noFill/>
            <a:ln cap="flat" cmpd="sng" w="19050">
              <a:solidFill>
                <a:srgbClr val="FF99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688" name="Google Shape;688;p26"/>
            <p:cNvSpPr txBox="1"/>
            <p:nvPr/>
          </p:nvSpPr>
          <p:spPr>
            <a:xfrm>
              <a:off x="4320" y="2448"/>
              <a:ext cx="624" cy="2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9900"/>
                  </a:solidFill>
                  <a:latin typeface="Arial"/>
                  <a:ea typeface="Arial"/>
                  <a:cs typeface="Arial"/>
                  <a:sym typeface="Arial"/>
                </a:rPr>
                <a:t>water bladder</a:t>
              </a:r>
              <a:endParaRPr/>
            </a:p>
          </p:txBody>
        </p:sp>
        <p:cxnSp>
          <p:nvCxnSpPr>
            <p:cNvPr id="689" name="Google Shape;689;p26"/>
            <p:cNvCxnSpPr/>
            <p:nvPr/>
          </p:nvCxnSpPr>
          <p:spPr>
            <a:xfrm flipH="1">
              <a:off x="4176" y="2832"/>
              <a:ext cx="336" cy="240"/>
            </a:xfrm>
            <a:prstGeom prst="straightConnector1">
              <a:avLst/>
            </a:prstGeom>
            <a:noFill/>
            <a:ln cap="flat" cmpd="sng" w="19050">
              <a:solidFill>
                <a:srgbClr val="FF99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690" name="Google Shape;690;p26"/>
          <p:cNvGrpSpPr/>
          <p:nvPr/>
        </p:nvGrpSpPr>
        <p:grpSpPr>
          <a:xfrm>
            <a:off x="5334000" y="3962400"/>
            <a:ext cx="3810000" cy="2819400"/>
            <a:chOff x="4080" y="2544"/>
            <a:chExt cx="2400" cy="1776"/>
          </a:xfrm>
        </p:grpSpPr>
        <p:pic>
          <p:nvPicPr>
            <p:cNvPr descr="P1000345" id="691" name="Google Shape;691;p26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4134" y="2544"/>
              <a:ext cx="2346" cy="17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2" name="Google Shape;692;p26"/>
            <p:cNvSpPr txBox="1"/>
            <p:nvPr/>
          </p:nvSpPr>
          <p:spPr>
            <a:xfrm>
              <a:off x="4188" y="4019"/>
              <a:ext cx="2274" cy="2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9900"/>
                  </a:solidFill>
                  <a:latin typeface="Arial"/>
                  <a:ea typeface="Arial"/>
                  <a:cs typeface="Arial"/>
                  <a:sym typeface="Arial"/>
                </a:rPr>
                <a:t>Tissue Fixture on the stage</a:t>
              </a:r>
              <a:endParaRPr/>
            </a:p>
          </p:txBody>
        </p:sp>
        <p:sp>
          <p:nvSpPr>
            <p:cNvPr id="693" name="Google Shape;693;p26"/>
            <p:cNvSpPr txBox="1"/>
            <p:nvPr/>
          </p:nvSpPr>
          <p:spPr>
            <a:xfrm>
              <a:off x="4080" y="3036"/>
              <a:ext cx="704" cy="4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9900"/>
                  </a:solidFill>
                  <a:latin typeface="Arial"/>
                  <a:ea typeface="Arial"/>
                  <a:cs typeface="Arial"/>
                  <a:sym typeface="Arial"/>
                </a:rPr>
                <a:t>water bladder</a:t>
              </a:r>
              <a:endParaRPr/>
            </a:p>
          </p:txBody>
        </p:sp>
        <p:cxnSp>
          <p:nvCxnSpPr>
            <p:cNvPr id="694" name="Google Shape;694;p26"/>
            <p:cNvCxnSpPr/>
            <p:nvPr/>
          </p:nvCxnSpPr>
          <p:spPr>
            <a:xfrm>
              <a:off x="4567" y="3254"/>
              <a:ext cx="812" cy="55"/>
            </a:xfrm>
            <a:prstGeom prst="straightConnector1">
              <a:avLst/>
            </a:prstGeom>
            <a:noFill/>
            <a:ln cap="flat" cmpd="sng" w="19050">
              <a:solidFill>
                <a:srgbClr val="FF99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1"/>
                            </p:stCondLst>
                            <p:childTnLst>
                              <p:par>
                                <p:cTn fill="hold" nodeType="after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duced to 15 percent_cntrst_1" id="700" name="Google Shape;70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7391400" cy="6850063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27"/>
          <p:cNvSpPr/>
          <p:nvPr/>
        </p:nvSpPr>
        <p:spPr>
          <a:xfrm>
            <a:off x="7467600" y="1828800"/>
            <a:ext cx="1547813" cy="7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30000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53 strips</a:t>
            </a:r>
            <a:endParaRPr/>
          </a:p>
        </p:txBody>
      </p:sp>
      <p:sp>
        <p:nvSpPr>
          <p:cNvPr id="702" name="Google Shape;702;p27"/>
          <p:cNvSpPr/>
          <p:nvPr/>
        </p:nvSpPr>
        <p:spPr>
          <a:xfrm>
            <a:off x="7620000" y="0"/>
            <a:ext cx="1524000" cy="1398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fluorescence mosaic</a:t>
            </a:r>
            <a:endParaRPr/>
          </a:p>
          <a:p>
            <a:pPr indent="0" lvl="0" marL="0" marR="0" rtl="0" algn="ctr">
              <a:spcBef>
                <a:spcPts val="156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excised breast tissue</a:t>
            </a:r>
            <a:endParaRPr/>
          </a:p>
        </p:txBody>
      </p:sp>
      <p:sp>
        <p:nvSpPr>
          <p:cNvPr id="703" name="Google Shape;703;p27"/>
          <p:cNvSpPr/>
          <p:nvPr/>
        </p:nvSpPr>
        <p:spPr>
          <a:xfrm>
            <a:off x="7291388" y="3276600"/>
            <a:ext cx="1852612" cy="18748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30000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stained in    0.6 mM of acridine orange for 60 sec</a:t>
            </a:r>
            <a:endParaRPr/>
          </a:p>
        </p:txBody>
      </p:sp>
      <p:cxnSp>
        <p:nvCxnSpPr>
          <p:cNvPr id="704" name="Google Shape;704;p27"/>
          <p:cNvCxnSpPr/>
          <p:nvPr/>
        </p:nvCxnSpPr>
        <p:spPr>
          <a:xfrm>
            <a:off x="7315200" y="76200"/>
            <a:ext cx="0" cy="5715000"/>
          </a:xfrm>
          <a:prstGeom prst="straightConnector1">
            <a:avLst/>
          </a:prstGeom>
          <a:noFill/>
          <a:ln cap="flat" cmpd="sng" w="28575">
            <a:solidFill>
              <a:srgbClr val="FFCC0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705" name="Google Shape;705;p27"/>
          <p:cNvCxnSpPr/>
          <p:nvPr/>
        </p:nvCxnSpPr>
        <p:spPr>
          <a:xfrm>
            <a:off x="0" y="76200"/>
            <a:ext cx="7315200" cy="0"/>
          </a:xfrm>
          <a:prstGeom prst="straightConnector1">
            <a:avLst/>
          </a:prstGeom>
          <a:noFill/>
          <a:ln cap="flat" cmpd="sng" w="28575">
            <a:solidFill>
              <a:srgbClr val="FFCC00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706" name="Google Shape;706;p27"/>
          <p:cNvSpPr txBox="1"/>
          <p:nvPr/>
        </p:nvSpPr>
        <p:spPr>
          <a:xfrm>
            <a:off x="2438400" y="0"/>
            <a:ext cx="838200" cy="36671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21mm</a:t>
            </a:r>
            <a:endParaRPr/>
          </a:p>
        </p:txBody>
      </p:sp>
      <p:sp>
        <p:nvSpPr>
          <p:cNvPr id="707" name="Google Shape;707;p27"/>
          <p:cNvSpPr txBox="1"/>
          <p:nvPr/>
        </p:nvSpPr>
        <p:spPr>
          <a:xfrm rot="-5400000">
            <a:off x="6674644" y="3321844"/>
            <a:ext cx="1066800" cy="3667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16 mm</a:t>
            </a:r>
            <a:endParaRPr/>
          </a:p>
        </p:txBody>
      </p:sp>
      <p:sp>
        <p:nvSpPr>
          <p:cNvPr id="708" name="Google Shape;708;p27"/>
          <p:cNvSpPr/>
          <p:nvPr/>
        </p:nvSpPr>
        <p:spPr>
          <a:xfrm>
            <a:off x="5486400" y="2209800"/>
            <a:ext cx="838200" cy="685800"/>
          </a:xfrm>
          <a:prstGeom prst="rect">
            <a:avLst/>
          </a:prstGeom>
          <a:noFill/>
          <a:ln cap="flat" cmpd="sng" w="28575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9" name="Google Shape;709;p27"/>
          <p:cNvCxnSpPr/>
          <p:nvPr/>
        </p:nvCxnSpPr>
        <p:spPr>
          <a:xfrm flipH="1" rot="10800000">
            <a:off x="2209800" y="1524000"/>
            <a:ext cx="228600" cy="76200"/>
          </a:xfrm>
          <a:prstGeom prst="straightConnector1">
            <a:avLst/>
          </a:prstGeom>
          <a:noFill/>
          <a:ln cap="flat" cmpd="sng" w="28575">
            <a:solidFill>
              <a:srgbClr val="FFCC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10" name="Google Shape;710;p27"/>
          <p:cNvCxnSpPr/>
          <p:nvPr/>
        </p:nvCxnSpPr>
        <p:spPr>
          <a:xfrm flipH="1" rot="10800000">
            <a:off x="2362200" y="1600200"/>
            <a:ext cx="228600" cy="76200"/>
          </a:xfrm>
          <a:prstGeom prst="straightConnector1">
            <a:avLst/>
          </a:prstGeom>
          <a:noFill/>
          <a:ln cap="flat" cmpd="sng" w="28575">
            <a:solidFill>
              <a:srgbClr val="FFCC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11" name="Google Shape;711;p27"/>
          <p:cNvCxnSpPr/>
          <p:nvPr/>
        </p:nvCxnSpPr>
        <p:spPr>
          <a:xfrm flipH="1" rot="10800000">
            <a:off x="2590800" y="1676400"/>
            <a:ext cx="228600" cy="76200"/>
          </a:xfrm>
          <a:prstGeom prst="straightConnector1">
            <a:avLst/>
          </a:prstGeom>
          <a:noFill/>
          <a:ln cap="flat" cmpd="sng" w="28575">
            <a:solidFill>
              <a:srgbClr val="FFCC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12" name="Google Shape;712;p27"/>
          <p:cNvSpPr txBox="1"/>
          <p:nvPr/>
        </p:nvSpPr>
        <p:spPr>
          <a:xfrm>
            <a:off x="1136650" y="1143000"/>
            <a:ext cx="1530350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fibrous tissue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(stroma)</a:t>
            </a:r>
            <a:endParaRPr/>
          </a:p>
        </p:txBody>
      </p:sp>
      <p:sp>
        <p:nvSpPr>
          <p:cNvPr id="713" name="Google Shape;713;p27"/>
          <p:cNvSpPr txBox="1"/>
          <p:nvPr/>
        </p:nvSpPr>
        <p:spPr>
          <a:xfrm>
            <a:off x="1524000" y="3124200"/>
            <a:ext cx="1606550" cy="36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breast lobules</a:t>
            </a:r>
            <a:endParaRPr/>
          </a:p>
        </p:txBody>
      </p:sp>
      <p:sp>
        <p:nvSpPr>
          <p:cNvPr id="714" name="Google Shape;714;p27"/>
          <p:cNvSpPr txBox="1"/>
          <p:nvPr/>
        </p:nvSpPr>
        <p:spPr>
          <a:xfrm>
            <a:off x="5181600" y="3200400"/>
            <a:ext cx="958850" cy="36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fat cells</a:t>
            </a:r>
            <a:endParaRPr/>
          </a:p>
        </p:txBody>
      </p:sp>
      <p:cxnSp>
        <p:nvCxnSpPr>
          <p:cNvPr id="715" name="Google Shape;715;p27"/>
          <p:cNvCxnSpPr/>
          <p:nvPr/>
        </p:nvCxnSpPr>
        <p:spPr>
          <a:xfrm flipH="1" rot="10800000">
            <a:off x="6019800" y="3505200"/>
            <a:ext cx="228600" cy="76200"/>
          </a:xfrm>
          <a:prstGeom prst="straightConnector1">
            <a:avLst/>
          </a:prstGeom>
          <a:noFill/>
          <a:ln cap="flat" cmpd="sng" w="28575">
            <a:solidFill>
              <a:srgbClr val="FFCC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16" name="Google Shape;716;p27"/>
          <p:cNvCxnSpPr/>
          <p:nvPr/>
        </p:nvCxnSpPr>
        <p:spPr>
          <a:xfrm flipH="1" rot="10800000">
            <a:off x="5943600" y="3200400"/>
            <a:ext cx="228600" cy="76200"/>
          </a:xfrm>
          <a:prstGeom prst="straightConnector1">
            <a:avLst/>
          </a:prstGeom>
          <a:noFill/>
          <a:ln cap="flat" cmpd="sng" w="28575">
            <a:solidFill>
              <a:srgbClr val="FFCC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17" name="Google Shape;717;p27"/>
          <p:cNvCxnSpPr/>
          <p:nvPr/>
        </p:nvCxnSpPr>
        <p:spPr>
          <a:xfrm flipH="1" rot="10800000">
            <a:off x="2590800" y="3048000"/>
            <a:ext cx="228600" cy="152400"/>
          </a:xfrm>
          <a:prstGeom prst="straightConnector1">
            <a:avLst/>
          </a:prstGeom>
          <a:noFill/>
          <a:ln cap="flat" cmpd="sng" w="28575">
            <a:solidFill>
              <a:srgbClr val="FFCC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18" name="Google Shape;718;p27"/>
          <p:cNvCxnSpPr/>
          <p:nvPr/>
        </p:nvCxnSpPr>
        <p:spPr>
          <a:xfrm flipH="1" rot="10800000">
            <a:off x="2133600" y="2971800"/>
            <a:ext cx="228600" cy="76200"/>
          </a:xfrm>
          <a:prstGeom prst="straightConnector1">
            <a:avLst/>
          </a:prstGeom>
          <a:noFill/>
          <a:ln cap="flat" cmpd="sng" w="28575">
            <a:solidFill>
              <a:srgbClr val="FFCC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19" name="Google Shape;719;p27"/>
          <p:cNvCxnSpPr/>
          <p:nvPr/>
        </p:nvCxnSpPr>
        <p:spPr>
          <a:xfrm flipH="1" rot="10800000">
            <a:off x="1295400" y="3352800"/>
            <a:ext cx="228600" cy="76200"/>
          </a:xfrm>
          <a:prstGeom prst="straightConnector1">
            <a:avLst/>
          </a:prstGeom>
          <a:noFill/>
          <a:ln cap="flat" cmpd="sng" w="28575">
            <a:solidFill>
              <a:srgbClr val="FFCC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0" name="Google Shape;720;p27"/>
          <p:cNvSpPr txBox="1"/>
          <p:nvPr/>
        </p:nvSpPr>
        <p:spPr>
          <a:xfrm>
            <a:off x="4343400" y="914400"/>
            <a:ext cx="730250" cy="36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ducts</a:t>
            </a:r>
            <a:endParaRPr/>
          </a:p>
        </p:txBody>
      </p:sp>
      <p:sp>
        <p:nvSpPr>
          <p:cNvPr id="721" name="Google Shape;721;p27"/>
          <p:cNvSpPr txBox="1"/>
          <p:nvPr/>
        </p:nvSpPr>
        <p:spPr>
          <a:xfrm>
            <a:off x="6477000" y="2667000"/>
            <a:ext cx="730250" cy="36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ducts</a:t>
            </a:r>
            <a:endParaRPr/>
          </a:p>
        </p:txBody>
      </p:sp>
      <p:cxnSp>
        <p:nvCxnSpPr>
          <p:cNvPr id="722" name="Google Shape;722;p27"/>
          <p:cNvCxnSpPr/>
          <p:nvPr/>
        </p:nvCxnSpPr>
        <p:spPr>
          <a:xfrm flipH="1" rot="10800000">
            <a:off x="4953000" y="1219200"/>
            <a:ext cx="228600" cy="76200"/>
          </a:xfrm>
          <a:prstGeom prst="straightConnector1">
            <a:avLst/>
          </a:prstGeom>
          <a:noFill/>
          <a:ln cap="flat" cmpd="sng" w="28575">
            <a:solidFill>
              <a:srgbClr val="FFCC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23" name="Google Shape;723;p27"/>
          <p:cNvCxnSpPr/>
          <p:nvPr/>
        </p:nvCxnSpPr>
        <p:spPr>
          <a:xfrm flipH="1" rot="10800000">
            <a:off x="5029200" y="838200"/>
            <a:ext cx="228600" cy="76200"/>
          </a:xfrm>
          <a:prstGeom prst="straightConnector1">
            <a:avLst/>
          </a:prstGeom>
          <a:noFill/>
          <a:ln cap="flat" cmpd="sng" w="28575">
            <a:solidFill>
              <a:srgbClr val="FFCC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24" name="Google Shape;724;p27"/>
          <p:cNvCxnSpPr/>
          <p:nvPr/>
        </p:nvCxnSpPr>
        <p:spPr>
          <a:xfrm rot="10800000">
            <a:off x="6324600" y="2971800"/>
            <a:ext cx="228600" cy="0"/>
          </a:xfrm>
          <a:prstGeom prst="straightConnector1">
            <a:avLst/>
          </a:prstGeom>
          <a:noFill/>
          <a:ln cap="flat" cmpd="sng" w="28575">
            <a:solidFill>
              <a:srgbClr val="FFCC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25" name="Google Shape;725;p27"/>
          <p:cNvCxnSpPr/>
          <p:nvPr/>
        </p:nvCxnSpPr>
        <p:spPr>
          <a:xfrm flipH="1">
            <a:off x="6400800" y="2819400"/>
            <a:ext cx="152400" cy="76200"/>
          </a:xfrm>
          <a:prstGeom prst="straightConnector1">
            <a:avLst/>
          </a:prstGeom>
          <a:noFill/>
          <a:ln cap="flat" cmpd="sng" w="28575">
            <a:solidFill>
              <a:srgbClr val="FFCC00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726" name="Google Shape;726;p27"/>
          <p:cNvGrpSpPr/>
          <p:nvPr/>
        </p:nvGrpSpPr>
        <p:grpSpPr>
          <a:xfrm>
            <a:off x="990600" y="228600"/>
            <a:ext cx="6858000" cy="6629400"/>
            <a:chOff x="3792" y="1056"/>
            <a:chExt cx="3168" cy="2603"/>
          </a:xfrm>
        </p:grpSpPr>
        <p:pic>
          <p:nvPicPr>
            <p:cNvPr descr="zoom_6" id="727" name="Google Shape;727;p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792" y="1056"/>
              <a:ext cx="3167" cy="26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8" name="Google Shape;728;p27"/>
            <p:cNvSpPr/>
            <p:nvPr/>
          </p:nvSpPr>
          <p:spPr>
            <a:xfrm>
              <a:off x="3792" y="1056"/>
              <a:ext cx="3168" cy="2592"/>
            </a:xfrm>
            <a:prstGeom prst="rect">
              <a:avLst/>
            </a:prstGeom>
            <a:noFill/>
            <a:ln cap="flat" cmpd="sng" w="38100">
              <a:solidFill>
                <a:srgbClr val="FFC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3888" y="1200"/>
              <a:ext cx="1522" cy="1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CC00"/>
                  </a:solidFill>
                  <a:latin typeface="Arial"/>
                  <a:ea typeface="Arial"/>
                  <a:cs typeface="Arial"/>
                  <a:sym typeface="Arial"/>
                </a:rPr>
                <a:t>Breast Fibroadenoma in lobule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28"/>
          <p:cNvSpPr txBox="1"/>
          <p:nvPr>
            <p:ph idx="4294967295" type="title"/>
          </p:nvPr>
        </p:nvSpPr>
        <p:spPr>
          <a:xfrm>
            <a:off x="0" y="274638"/>
            <a:ext cx="8229600" cy="1401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FF9900"/>
                </a:solidFill>
              </a:rPr>
              <a:t>Breast Fibroadenoma</a:t>
            </a:r>
            <a:r>
              <a:rPr lang="en-US" sz="2800"/>
              <a:t> – </a:t>
            </a:r>
            <a:br>
              <a:rPr lang="en-US" sz="2800"/>
            </a:br>
            <a:r>
              <a:rPr lang="en-US" sz="2400"/>
              <a:t>ducts (black and yellow arrows) are compressed due to excess fibrous tissue surrounding them (stroma)</a:t>
            </a:r>
            <a:endParaRPr/>
          </a:p>
        </p:txBody>
      </p:sp>
      <p:pic>
        <p:nvPicPr>
          <p:cNvPr descr="071212 B fibroadenoma 4x.TIF" id="736" name="Google Shape;736;p28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38400"/>
            <a:ext cx="4343400" cy="3257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zoom_6" id="737" name="Google Shape;737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9788" y="2133600"/>
            <a:ext cx="4494212" cy="3694113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28"/>
          <p:cNvSpPr/>
          <p:nvPr/>
        </p:nvSpPr>
        <p:spPr>
          <a:xfrm>
            <a:off x="838200" y="5715000"/>
            <a:ext cx="2690813" cy="822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Histopathology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4x view</a:t>
            </a:r>
            <a:endParaRPr/>
          </a:p>
        </p:txBody>
      </p:sp>
      <p:sp>
        <p:nvSpPr>
          <p:cNvPr id="739" name="Google Shape;739;p28"/>
          <p:cNvSpPr/>
          <p:nvPr/>
        </p:nvSpPr>
        <p:spPr>
          <a:xfrm>
            <a:off x="4648200" y="2133600"/>
            <a:ext cx="4495800" cy="3657600"/>
          </a:xfrm>
          <a:prstGeom prst="rect">
            <a:avLst/>
          </a:prstGeom>
          <a:noFill/>
          <a:ln cap="flat" cmpd="sng" w="38100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0" name="Google Shape;740;p28"/>
          <p:cNvCxnSpPr/>
          <p:nvPr/>
        </p:nvCxnSpPr>
        <p:spPr>
          <a:xfrm flipH="1" rot="10800000">
            <a:off x="1447800" y="5257800"/>
            <a:ext cx="76200" cy="45720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41" name="Google Shape;741;p28"/>
          <p:cNvCxnSpPr/>
          <p:nvPr/>
        </p:nvCxnSpPr>
        <p:spPr>
          <a:xfrm rot="10800000">
            <a:off x="6172200" y="5029200"/>
            <a:ext cx="0" cy="304800"/>
          </a:xfrm>
          <a:prstGeom prst="straightConnector1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42" name="Google Shape;742;p28"/>
          <p:cNvCxnSpPr/>
          <p:nvPr/>
        </p:nvCxnSpPr>
        <p:spPr>
          <a:xfrm rot="10800000">
            <a:off x="1905000" y="4876800"/>
            <a:ext cx="0" cy="30480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43" name="Google Shape;743;p28"/>
          <p:cNvCxnSpPr/>
          <p:nvPr/>
        </p:nvCxnSpPr>
        <p:spPr>
          <a:xfrm rot="10800000">
            <a:off x="2438400" y="3200400"/>
            <a:ext cx="0" cy="38100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44" name="Google Shape;744;p28"/>
          <p:cNvCxnSpPr/>
          <p:nvPr/>
        </p:nvCxnSpPr>
        <p:spPr>
          <a:xfrm rot="10800000">
            <a:off x="6400800" y="4038600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45" name="Google Shape;745;p28"/>
          <p:cNvCxnSpPr/>
          <p:nvPr/>
        </p:nvCxnSpPr>
        <p:spPr>
          <a:xfrm rot="10800000">
            <a:off x="6934200" y="4114800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46" name="Google Shape;746;p28"/>
          <p:cNvSpPr txBox="1"/>
          <p:nvPr/>
        </p:nvSpPr>
        <p:spPr>
          <a:xfrm>
            <a:off x="4800600" y="2209800"/>
            <a:ext cx="1752600" cy="36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A breast lobule</a:t>
            </a:r>
            <a:endParaRPr/>
          </a:p>
        </p:txBody>
      </p:sp>
      <p:sp>
        <p:nvSpPr>
          <p:cNvPr id="747" name="Google Shape;747;p28"/>
          <p:cNvSpPr/>
          <p:nvPr/>
        </p:nvSpPr>
        <p:spPr>
          <a:xfrm>
            <a:off x="5562600" y="5867400"/>
            <a:ext cx="2690813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Mosaic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" name="Google Shape;753;p29"/>
          <p:cNvGrpSpPr/>
          <p:nvPr/>
        </p:nvGrpSpPr>
        <p:grpSpPr>
          <a:xfrm>
            <a:off x="0" y="1406525"/>
            <a:ext cx="4953000" cy="4460875"/>
            <a:chOff x="-1008" y="886"/>
            <a:chExt cx="3120" cy="2810"/>
          </a:xfrm>
        </p:grpSpPr>
        <p:pic>
          <p:nvPicPr>
            <p:cNvPr descr="V:\Confocal Microscope 09-128 Patel Ganly\Images\Breast Confocal\Histology images\071212 A DCIS 2x.TIF" id="754" name="Google Shape;754;p29"/>
            <p:cNvPicPr preferRelativeResize="0"/>
            <p:nvPr/>
          </p:nvPicPr>
          <p:blipFill rotWithShape="1">
            <a:blip r:embed="rId3">
              <a:alphaModFix/>
            </a:blip>
            <a:srcRect b="0" l="16739" r="0" t="0"/>
            <a:stretch/>
          </p:blipFill>
          <p:spPr>
            <a:xfrm>
              <a:off x="-1008" y="886"/>
              <a:ext cx="3120" cy="28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5" name="Google Shape;755;p29"/>
            <p:cNvSpPr/>
            <p:nvPr/>
          </p:nvSpPr>
          <p:spPr>
            <a:xfrm>
              <a:off x="-672" y="1894"/>
              <a:ext cx="864" cy="768"/>
            </a:xfrm>
            <a:prstGeom prst="rect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9"/>
            <p:cNvSpPr txBox="1"/>
            <p:nvPr/>
          </p:nvSpPr>
          <p:spPr>
            <a:xfrm>
              <a:off x="-48" y="1894"/>
              <a:ext cx="212" cy="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  <p:sp>
          <p:nvSpPr>
            <p:cNvPr id="757" name="Google Shape;757;p29"/>
            <p:cNvSpPr/>
            <p:nvPr/>
          </p:nvSpPr>
          <p:spPr>
            <a:xfrm>
              <a:off x="-96" y="3024"/>
              <a:ext cx="528" cy="528"/>
            </a:xfrm>
            <a:prstGeom prst="rect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9"/>
            <p:cNvSpPr txBox="1"/>
            <p:nvPr/>
          </p:nvSpPr>
          <p:spPr>
            <a:xfrm>
              <a:off x="220" y="3024"/>
              <a:ext cx="212" cy="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/>
            </a:p>
          </p:txBody>
        </p:sp>
      </p:grpSp>
      <p:sp>
        <p:nvSpPr>
          <p:cNvPr id="759" name="Google Shape;759;p29"/>
          <p:cNvSpPr/>
          <p:nvPr/>
        </p:nvSpPr>
        <p:spPr>
          <a:xfrm>
            <a:off x="5334000" y="685800"/>
            <a:ext cx="3427413" cy="701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stained in 0.6 mM of acridine orange for 60 sec</a:t>
            </a:r>
            <a:endParaRPr/>
          </a:p>
        </p:txBody>
      </p:sp>
      <p:sp>
        <p:nvSpPr>
          <p:cNvPr id="760" name="Google Shape;760;p29"/>
          <p:cNvSpPr/>
          <p:nvPr/>
        </p:nvSpPr>
        <p:spPr>
          <a:xfrm>
            <a:off x="6019800" y="5257800"/>
            <a:ext cx="2362200" cy="709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fluorescence mosaic</a:t>
            </a:r>
            <a:endParaRPr/>
          </a:p>
          <a:p>
            <a:pPr indent="0" lvl="0" marL="0" marR="0" rtl="0" algn="ctr">
              <a:spcBef>
                <a:spcPts val="46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excised breast tissue</a:t>
            </a:r>
            <a:endParaRPr/>
          </a:p>
        </p:txBody>
      </p:sp>
      <p:sp>
        <p:nvSpPr>
          <p:cNvPr id="761" name="Google Shape;761;p29"/>
          <p:cNvSpPr/>
          <p:nvPr/>
        </p:nvSpPr>
        <p:spPr>
          <a:xfrm>
            <a:off x="966788" y="5959475"/>
            <a:ext cx="2690812" cy="822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Histopathology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2x view</a:t>
            </a:r>
            <a:endParaRPr/>
          </a:p>
        </p:txBody>
      </p:sp>
      <p:sp>
        <p:nvSpPr>
          <p:cNvPr id="762" name="Google Shape;762;p29"/>
          <p:cNvSpPr txBox="1"/>
          <p:nvPr>
            <p:ph idx="4294967295" type="title"/>
          </p:nvPr>
        </p:nvSpPr>
        <p:spPr>
          <a:xfrm>
            <a:off x="0" y="0"/>
            <a:ext cx="6781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FF9900"/>
                </a:solidFill>
              </a:rPr>
              <a:t>Ductal Carcinoma In-Situ (DCIS)</a:t>
            </a:r>
            <a:endParaRPr/>
          </a:p>
        </p:txBody>
      </p:sp>
      <p:grpSp>
        <p:nvGrpSpPr>
          <p:cNvPr id="763" name="Google Shape;763;p29"/>
          <p:cNvGrpSpPr/>
          <p:nvPr/>
        </p:nvGrpSpPr>
        <p:grpSpPr>
          <a:xfrm>
            <a:off x="4953000" y="1403350"/>
            <a:ext cx="4191000" cy="3702050"/>
            <a:chOff x="3120" y="1200"/>
            <a:chExt cx="2640" cy="2332"/>
          </a:xfrm>
        </p:grpSpPr>
        <p:pic>
          <p:nvPicPr>
            <p:cNvPr descr="Z:\Projects\Dermatology - Milind\REL448 - Strip Scanner 3 - Mobile Strip Scanner\DATA\Breast Tissue\07_12_2012\A tumor\fluor2 oldtissuefixture\stitched\Mosaic_stitchall_regblend_midstch_DCISwideview_flipadj_rescale4x.tif" id="764" name="Google Shape;764;p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120" y="1200"/>
              <a:ext cx="2640" cy="23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5" name="Google Shape;765;p29"/>
            <p:cNvSpPr/>
            <p:nvPr/>
          </p:nvSpPr>
          <p:spPr>
            <a:xfrm>
              <a:off x="3216" y="2112"/>
              <a:ext cx="528" cy="480"/>
            </a:xfrm>
            <a:prstGeom prst="rect">
              <a:avLst/>
            </a:prstGeom>
            <a:noFill/>
            <a:ln cap="flat" cmpd="sng" w="26425">
              <a:solidFill>
                <a:srgbClr val="FFC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9"/>
            <p:cNvSpPr txBox="1"/>
            <p:nvPr/>
          </p:nvSpPr>
          <p:spPr>
            <a:xfrm>
              <a:off x="3216" y="2064"/>
              <a:ext cx="212" cy="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CC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  <p:sp>
          <p:nvSpPr>
            <p:cNvPr id="767" name="Google Shape;767;p29"/>
            <p:cNvSpPr/>
            <p:nvPr/>
          </p:nvSpPr>
          <p:spPr>
            <a:xfrm>
              <a:off x="3408" y="2784"/>
              <a:ext cx="576" cy="624"/>
            </a:xfrm>
            <a:prstGeom prst="rect">
              <a:avLst/>
            </a:prstGeom>
            <a:noFill/>
            <a:ln cap="flat" cmpd="sng" w="26425">
              <a:solidFill>
                <a:srgbClr val="FFC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9"/>
            <p:cNvSpPr txBox="1"/>
            <p:nvPr/>
          </p:nvSpPr>
          <p:spPr>
            <a:xfrm>
              <a:off x="3360" y="2952"/>
              <a:ext cx="212" cy="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CC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/>
            </a:p>
          </p:txBody>
        </p:sp>
      </p:grpSp>
      <p:grpSp>
        <p:nvGrpSpPr>
          <p:cNvPr id="769" name="Google Shape;769;p29"/>
          <p:cNvGrpSpPr/>
          <p:nvPr/>
        </p:nvGrpSpPr>
        <p:grpSpPr>
          <a:xfrm>
            <a:off x="2362200" y="533400"/>
            <a:ext cx="6781800" cy="5989638"/>
            <a:chOff x="5904" y="420"/>
            <a:chExt cx="4416" cy="3900"/>
          </a:xfrm>
        </p:grpSpPr>
        <p:pic>
          <p:nvPicPr>
            <p:cNvPr descr="Z:\Projects\Dermatology - Milind\REL448 - Strip Scanner 3 - Mobile Strip Scanner\DATA\Breast Tissue\07_12_2012\A tumor\fluor2 oldtissuefixture\stitched\Mosaic_stitchall_regblend_midstch_DCISwideview_flipadj_rescale4x.tif" id="770" name="Google Shape;770;p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04" y="420"/>
              <a:ext cx="4416" cy="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1" name="Google Shape;771;p29"/>
            <p:cNvSpPr/>
            <p:nvPr/>
          </p:nvSpPr>
          <p:spPr>
            <a:xfrm>
              <a:off x="6096" y="2016"/>
              <a:ext cx="835" cy="720"/>
            </a:xfrm>
            <a:prstGeom prst="rect">
              <a:avLst/>
            </a:prstGeom>
            <a:noFill/>
            <a:ln cap="flat" cmpd="sng" w="26425">
              <a:solidFill>
                <a:srgbClr val="FFC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9"/>
            <p:cNvSpPr txBox="1"/>
            <p:nvPr/>
          </p:nvSpPr>
          <p:spPr>
            <a:xfrm>
              <a:off x="6096" y="2016"/>
              <a:ext cx="219" cy="2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CC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6336" y="3072"/>
              <a:ext cx="1055" cy="1053"/>
            </a:xfrm>
            <a:prstGeom prst="rect">
              <a:avLst/>
            </a:prstGeom>
            <a:noFill/>
            <a:ln cap="flat" cmpd="sng" w="26425">
              <a:solidFill>
                <a:srgbClr val="FFC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9"/>
            <p:cNvSpPr txBox="1"/>
            <p:nvPr/>
          </p:nvSpPr>
          <p:spPr>
            <a:xfrm>
              <a:off x="6336" y="3465"/>
              <a:ext cx="219" cy="2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CC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/>
            </a:p>
          </p:txBody>
        </p:sp>
      </p:grpSp>
      <p:grpSp>
        <p:nvGrpSpPr>
          <p:cNvPr id="775" name="Google Shape;775;p29"/>
          <p:cNvGrpSpPr/>
          <p:nvPr/>
        </p:nvGrpSpPr>
        <p:grpSpPr>
          <a:xfrm>
            <a:off x="5029200" y="1927225"/>
            <a:ext cx="4038600" cy="3940175"/>
            <a:chOff x="960" y="-2928"/>
            <a:chExt cx="3936" cy="3840"/>
          </a:xfrm>
        </p:grpSpPr>
        <p:pic>
          <p:nvPicPr>
            <p:cNvPr descr="Z:\Projects\Dermatology - Milind\REL448 - Strip Scanner 3 - Mobile Strip Scanner\DATA\Breast Tissue\07_12_2012\A tumor\fluor2 oldtissuefixture\stitched\Mosaic_stitchall_regblend_midstch_DCISb_adjflip.tif" id="776" name="Google Shape;776;p2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60" y="-2928"/>
              <a:ext cx="3936" cy="38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7" name="Google Shape;777;p29"/>
            <p:cNvSpPr/>
            <p:nvPr/>
          </p:nvSpPr>
          <p:spPr>
            <a:xfrm>
              <a:off x="960" y="-2928"/>
              <a:ext cx="3936" cy="3840"/>
            </a:xfrm>
            <a:prstGeom prst="rect">
              <a:avLst/>
            </a:prstGeom>
            <a:noFill/>
            <a:ln cap="flat" cmpd="sng" w="26425">
              <a:solidFill>
                <a:srgbClr val="FFC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9"/>
            <p:cNvSpPr txBox="1"/>
            <p:nvPr/>
          </p:nvSpPr>
          <p:spPr>
            <a:xfrm>
              <a:off x="1104" y="-2832"/>
              <a:ext cx="377" cy="4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FFCC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779" name="Google Shape;779;p29"/>
          <p:cNvGrpSpPr/>
          <p:nvPr/>
        </p:nvGrpSpPr>
        <p:grpSpPr>
          <a:xfrm>
            <a:off x="2514600" y="533400"/>
            <a:ext cx="5867400" cy="6069013"/>
            <a:chOff x="6048" y="-3072"/>
            <a:chExt cx="3696" cy="3823"/>
          </a:xfrm>
        </p:grpSpPr>
        <p:pic>
          <p:nvPicPr>
            <p:cNvPr descr="Z:\Projects\Dermatology - Milind\REL448 - Strip Scanner 3 - Mobile Strip Scanner\DATA\Breast Tissue\07_12_2012\A tumor\fluor2 oldtissuefixture\stitched\Mosaic_stitchall_regblend_midstch_DCISa_adjflip.tif" id="780" name="Google Shape;780;p2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048" y="-3072"/>
              <a:ext cx="3696" cy="38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1" name="Google Shape;781;p29"/>
            <p:cNvSpPr/>
            <p:nvPr/>
          </p:nvSpPr>
          <p:spPr>
            <a:xfrm>
              <a:off x="6048" y="-3072"/>
              <a:ext cx="3696" cy="3792"/>
            </a:xfrm>
            <a:prstGeom prst="rect">
              <a:avLst/>
            </a:prstGeom>
            <a:noFill/>
            <a:ln cap="flat" cmpd="sng" w="26425">
              <a:solidFill>
                <a:srgbClr val="FFC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9"/>
            <p:cNvSpPr txBox="1"/>
            <p:nvPr/>
          </p:nvSpPr>
          <p:spPr>
            <a:xfrm>
              <a:off x="6336" y="-1440"/>
              <a:ext cx="244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FFCC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/>
            </a:p>
          </p:txBody>
        </p:sp>
        <p:sp>
          <p:nvSpPr>
            <p:cNvPr id="783" name="Google Shape;783;p29"/>
            <p:cNvSpPr txBox="1"/>
            <p:nvPr/>
          </p:nvSpPr>
          <p:spPr>
            <a:xfrm>
              <a:off x="8880" y="0"/>
              <a:ext cx="728" cy="3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FFCC00"/>
                  </a:solidFill>
                  <a:latin typeface="Arial"/>
                  <a:ea typeface="Arial"/>
                  <a:cs typeface="Arial"/>
                  <a:sym typeface="Arial"/>
                </a:rPr>
                <a:t>DCIS</a:t>
              </a:r>
              <a:endParaRPr/>
            </a:p>
          </p:txBody>
        </p:sp>
        <p:sp>
          <p:nvSpPr>
            <p:cNvPr id="784" name="Google Shape;784;p29"/>
            <p:cNvSpPr txBox="1"/>
            <p:nvPr/>
          </p:nvSpPr>
          <p:spPr>
            <a:xfrm>
              <a:off x="6210" y="288"/>
              <a:ext cx="798" cy="3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FFCC00"/>
                  </a:solidFill>
                  <a:latin typeface="Arial"/>
                  <a:ea typeface="Arial"/>
                  <a:cs typeface="Arial"/>
                  <a:sym typeface="Arial"/>
                </a:rPr>
                <a:t>in-situ</a:t>
              </a:r>
              <a:endParaRPr/>
            </a:p>
          </p:txBody>
        </p:sp>
        <p:cxnSp>
          <p:nvCxnSpPr>
            <p:cNvPr id="785" name="Google Shape;785;p29"/>
            <p:cNvCxnSpPr/>
            <p:nvPr/>
          </p:nvCxnSpPr>
          <p:spPr>
            <a:xfrm flipH="1" rot="10800000">
              <a:off x="7008" y="240"/>
              <a:ext cx="144" cy="192"/>
            </a:xfrm>
            <a:prstGeom prst="straightConnector1">
              <a:avLst/>
            </a:prstGeom>
            <a:noFill/>
            <a:ln cap="flat" cmpd="sng" w="28575">
              <a:solidFill>
                <a:srgbClr val="FFCC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786" name="Google Shape;786;p29"/>
          <p:cNvGrpSpPr/>
          <p:nvPr/>
        </p:nvGrpSpPr>
        <p:grpSpPr>
          <a:xfrm>
            <a:off x="76200" y="2133600"/>
            <a:ext cx="4876800" cy="3657600"/>
            <a:chOff x="-2544" y="1344"/>
            <a:chExt cx="3072" cy="2304"/>
          </a:xfrm>
        </p:grpSpPr>
        <p:pic>
          <p:nvPicPr>
            <p:cNvPr descr="V:\Confocal Microscope 09-128 Patel Ganly\Images\Breast Confocal\Histology images\071212 A DCIS 10x.TIF" id="787" name="Google Shape;787;p2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-2544" y="1344"/>
              <a:ext cx="3072" cy="2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8" name="Google Shape;788;p29"/>
            <p:cNvSpPr/>
            <p:nvPr/>
          </p:nvSpPr>
          <p:spPr>
            <a:xfrm>
              <a:off x="-2544" y="1344"/>
              <a:ext cx="3072" cy="2287"/>
            </a:xfrm>
            <a:prstGeom prst="rect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9"/>
            <p:cNvSpPr txBox="1"/>
            <p:nvPr/>
          </p:nvSpPr>
          <p:spPr>
            <a:xfrm>
              <a:off x="221" y="1414"/>
              <a:ext cx="244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  <p:sp>
          <p:nvSpPr>
            <p:cNvPr id="790" name="Google Shape;790;p29"/>
            <p:cNvSpPr txBox="1"/>
            <p:nvPr/>
          </p:nvSpPr>
          <p:spPr>
            <a:xfrm>
              <a:off x="-1584" y="1392"/>
              <a:ext cx="1356" cy="5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histopathology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10x view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30"/>
          <p:cNvSpPr txBox="1"/>
          <p:nvPr/>
        </p:nvSpPr>
        <p:spPr>
          <a:xfrm>
            <a:off x="6953250" y="381000"/>
            <a:ext cx="2190750" cy="36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JBO 2013. Vol18(6)</a:t>
            </a:r>
            <a:endParaRPr/>
          </a:p>
        </p:txBody>
      </p:sp>
      <p:sp>
        <p:nvSpPr>
          <p:cNvPr id="797" name="Google Shape;797;p30"/>
          <p:cNvSpPr txBox="1"/>
          <p:nvPr/>
        </p:nvSpPr>
        <p:spPr>
          <a:xfrm>
            <a:off x="7086600" y="765175"/>
            <a:ext cx="20478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Breast Tissue</a:t>
            </a:r>
            <a:endParaRPr/>
          </a:p>
        </p:txBody>
      </p:sp>
      <p:sp>
        <p:nvSpPr>
          <p:cNvPr id="798" name="Google Shape;798;p30"/>
          <p:cNvSpPr txBox="1"/>
          <p:nvPr/>
        </p:nvSpPr>
        <p:spPr>
          <a:xfrm>
            <a:off x="7043738" y="1295400"/>
            <a:ext cx="2100262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Fluorescence </a:t>
            </a:r>
            <a:endParaRPr/>
          </a:p>
        </p:txBody>
      </p:sp>
      <p:sp>
        <p:nvSpPr>
          <p:cNvPr id="799" name="Google Shape;799;p30"/>
          <p:cNvSpPr txBox="1"/>
          <p:nvPr/>
        </p:nvSpPr>
        <p:spPr>
          <a:xfrm>
            <a:off x="7162800" y="1828800"/>
            <a:ext cx="1420813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85 strips </a:t>
            </a:r>
            <a:endParaRPr/>
          </a:p>
        </p:txBody>
      </p:sp>
      <p:grpSp>
        <p:nvGrpSpPr>
          <p:cNvPr id="800" name="Google Shape;800;p30"/>
          <p:cNvGrpSpPr/>
          <p:nvPr/>
        </p:nvGrpSpPr>
        <p:grpSpPr>
          <a:xfrm>
            <a:off x="0" y="-23813"/>
            <a:ext cx="6934200" cy="6881813"/>
            <a:chOff x="0" y="-15"/>
            <a:chExt cx="4368" cy="4335"/>
          </a:xfrm>
        </p:grpSpPr>
        <p:pic>
          <p:nvPicPr>
            <p:cNvPr descr="07_19_2012_FullMosaic_downsized" id="801" name="Google Shape;801;p3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-15"/>
              <a:ext cx="4368" cy="43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2" name="Google Shape;802;p30"/>
            <p:cNvSpPr txBox="1"/>
            <p:nvPr/>
          </p:nvSpPr>
          <p:spPr>
            <a:xfrm>
              <a:off x="1872" y="192"/>
              <a:ext cx="595" cy="2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FFCC00"/>
                  </a:solidFill>
                  <a:latin typeface="Arial"/>
                  <a:ea typeface="Arial"/>
                  <a:cs typeface="Arial"/>
                  <a:sym typeface="Arial"/>
                </a:rPr>
                <a:t>2.5 cm</a:t>
              </a:r>
              <a:endParaRPr/>
            </a:p>
          </p:txBody>
        </p:sp>
        <p:sp>
          <p:nvSpPr>
            <p:cNvPr id="803" name="Google Shape;803;p30"/>
            <p:cNvSpPr txBox="1"/>
            <p:nvPr/>
          </p:nvSpPr>
          <p:spPr>
            <a:xfrm rot="-5400000">
              <a:off x="-77" y="2045"/>
              <a:ext cx="595" cy="2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FFCC00"/>
                  </a:solidFill>
                  <a:latin typeface="Arial"/>
                  <a:ea typeface="Arial"/>
                  <a:cs typeface="Arial"/>
                  <a:sym typeface="Arial"/>
                </a:rPr>
                <a:t>3.5 cm</a:t>
              </a:r>
              <a:endParaRPr/>
            </a:p>
          </p:txBody>
        </p:sp>
        <p:cxnSp>
          <p:nvCxnSpPr>
            <p:cNvPr id="804" name="Google Shape;804;p30"/>
            <p:cNvCxnSpPr/>
            <p:nvPr/>
          </p:nvCxnSpPr>
          <p:spPr>
            <a:xfrm>
              <a:off x="48" y="0"/>
              <a:ext cx="0" cy="4320"/>
            </a:xfrm>
            <a:prstGeom prst="straightConnector1">
              <a:avLst/>
            </a:prstGeom>
            <a:noFill/>
            <a:ln cap="flat" cmpd="sng" w="28575">
              <a:solidFill>
                <a:srgbClr val="FFCC00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805" name="Google Shape;805;p30"/>
            <p:cNvCxnSpPr/>
            <p:nvPr/>
          </p:nvCxnSpPr>
          <p:spPr>
            <a:xfrm>
              <a:off x="0" y="96"/>
              <a:ext cx="4320" cy="0"/>
            </a:xfrm>
            <a:prstGeom prst="straightConnector1">
              <a:avLst/>
            </a:prstGeom>
            <a:noFill/>
            <a:ln cap="flat" cmpd="sng" w="28575">
              <a:solidFill>
                <a:srgbClr val="FFCC00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</p:grpSp>
      <p:sp>
        <p:nvSpPr>
          <p:cNvPr id="806" name="Google Shape;806;p30"/>
          <p:cNvSpPr/>
          <p:nvPr/>
        </p:nvSpPr>
        <p:spPr>
          <a:xfrm>
            <a:off x="3200400" y="2667000"/>
            <a:ext cx="685800" cy="685800"/>
          </a:xfrm>
          <a:prstGeom prst="rect">
            <a:avLst/>
          </a:prstGeom>
          <a:noFill/>
          <a:ln cap="flat" cmpd="sng" w="28575">
            <a:solidFill>
              <a:srgbClr val="FFC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7" name="Google Shape;807;p30"/>
          <p:cNvGrpSpPr/>
          <p:nvPr/>
        </p:nvGrpSpPr>
        <p:grpSpPr>
          <a:xfrm>
            <a:off x="1066800" y="381000"/>
            <a:ext cx="7010400" cy="5688013"/>
            <a:chOff x="336" y="528"/>
            <a:chExt cx="4416" cy="3583"/>
          </a:xfrm>
        </p:grpSpPr>
        <p:pic>
          <p:nvPicPr>
            <p:cNvPr descr="07_19_2012_InsertA" id="808" name="Google Shape;808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36" y="528"/>
              <a:ext cx="4416" cy="35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9" name="Google Shape;809;p30"/>
            <p:cNvSpPr/>
            <p:nvPr/>
          </p:nvSpPr>
          <p:spPr>
            <a:xfrm>
              <a:off x="336" y="528"/>
              <a:ext cx="4416" cy="3552"/>
            </a:xfrm>
            <a:prstGeom prst="rect">
              <a:avLst/>
            </a:prstGeom>
            <a:noFill/>
            <a:ln cap="flat" cmpd="sng" w="28575">
              <a:solidFill>
                <a:srgbClr val="FFCC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0" name="Google Shape;810;p30"/>
          <p:cNvSpPr/>
          <p:nvPr/>
        </p:nvSpPr>
        <p:spPr>
          <a:xfrm>
            <a:off x="4724400" y="3962400"/>
            <a:ext cx="457200" cy="457200"/>
          </a:xfrm>
          <a:prstGeom prst="rect">
            <a:avLst/>
          </a:prstGeom>
          <a:noFill/>
          <a:ln cap="flat" cmpd="sng" w="28575">
            <a:solidFill>
              <a:srgbClr val="FFC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1" name="Google Shape;811;p30"/>
          <p:cNvGrpSpPr/>
          <p:nvPr/>
        </p:nvGrpSpPr>
        <p:grpSpPr>
          <a:xfrm>
            <a:off x="2438400" y="1828800"/>
            <a:ext cx="6248400" cy="4351338"/>
            <a:chOff x="1824" y="3456"/>
            <a:chExt cx="3936" cy="2741"/>
          </a:xfrm>
        </p:grpSpPr>
        <p:pic>
          <p:nvPicPr>
            <p:cNvPr descr="07_19_2012_InsertB" id="812" name="Google Shape;812;p3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824" y="3456"/>
              <a:ext cx="3936" cy="27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3" name="Google Shape;813;p30"/>
            <p:cNvSpPr/>
            <p:nvPr/>
          </p:nvSpPr>
          <p:spPr>
            <a:xfrm>
              <a:off x="1824" y="3456"/>
              <a:ext cx="3936" cy="2736"/>
            </a:xfrm>
            <a:prstGeom prst="rect">
              <a:avLst/>
            </a:prstGeom>
            <a:noFill/>
            <a:ln cap="flat" cmpd="sng" w="28575">
              <a:solidFill>
                <a:srgbClr val="FFCC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4" name="Google Shape;814;p30"/>
          <p:cNvSpPr/>
          <p:nvPr/>
        </p:nvSpPr>
        <p:spPr>
          <a:xfrm>
            <a:off x="3124200" y="4419600"/>
            <a:ext cx="685800" cy="685800"/>
          </a:xfrm>
          <a:prstGeom prst="rect">
            <a:avLst/>
          </a:prstGeom>
          <a:noFill/>
          <a:ln cap="flat" cmpd="sng" w="28575">
            <a:solidFill>
              <a:srgbClr val="FFC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5" name="Google Shape;815;p30"/>
          <p:cNvGrpSpPr/>
          <p:nvPr/>
        </p:nvGrpSpPr>
        <p:grpSpPr>
          <a:xfrm>
            <a:off x="0" y="0"/>
            <a:ext cx="8077200" cy="6480175"/>
            <a:chOff x="1296" y="4704"/>
            <a:chExt cx="4032" cy="3410"/>
          </a:xfrm>
        </p:grpSpPr>
        <p:pic>
          <p:nvPicPr>
            <p:cNvPr descr="07_19_2012_InsertC" id="816" name="Google Shape;816;p3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296" y="4704"/>
              <a:ext cx="4032" cy="34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7" name="Google Shape;817;p30"/>
            <p:cNvSpPr/>
            <p:nvPr/>
          </p:nvSpPr>
          <p:spPr>
            <a:xfrm>
              <a:off x="1296" y="4704"/>
              <a:ext cx="4032" cy="3408"/>
            </a:xfrm>
            <a:prstGeom prst="rect">
              <a:avLst/>
            </a:prstGeom>
            <a:noFill/>
            <a:ln cap="flat" cmpd="sng" w="28575">
              <a:solidFill>
                <a:srgbClr val="FFCC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8" name="Google Shape;818;p30"/>
          <p:cNvSpPr/>
          <p:nvPr/>
        </p:nvSpPr>
        <p:spPr>
          <a:xfrm>
            <a:off x="3962400" y="3733800"/>
            <a:ext cx="1295400" cy="1219200"/>
          </a:xfrm>
          <a:prstGeom prst="rect">
            <a:avLst/>
          </a:prstGeom>
          <a:noFill/>
          <a:ln cap="flat" cmpd="sng" w="28575">
            <a:solidFill>
              <a:srgbClr val="FFC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9" name="Google Shape;819;p30"/>
          <p:cNvGrpSpPr/>
          <p:nvPr/>
        </p:nvGrpSpPr>
        <p:grpSpPr>
          <a:xfrm>
            <a:off x="1600200" y="1600200"/>
            <a:ext cx="6096000" cy="4724400"/>
            <a:chOff x="4176" y="5232"/>
            <a:chExt cx="3408" cy="2544"/>
          </a:xfrm>
        </p:grpSpPr>
        <p:pic>
          <p:nvPicPr>
            <p:cNvPr descr="07_19_2012_InsertC2" id="820" name="Google Shape;820;p3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176" y="5232"/>
              <a:ext cx="3408" cy="25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1" name="Google Shape;821;p30"/>
            <p:cNvSpPr/>
            <p:nvPr/>
          </p:nvSpPr>
          <p:spPr>
            <a:xfrm>
              <a:off x="4176" y="5232"/>
              <a:ext cx="3408" cy="2544"/>
            </a:xfrm>
            <a:prstGeom prst="rect">
              <a:avLst/>
            </a:prstGeom>
            <a:noFill/>
            <a:ln cap="flat" cmpd="sng" w="28575">
              <a:solidFill>
                <a:srgbClr val="FFCC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2" name="Google Shape;822;p30"/>
          <p:cNvSpPr txBox="1"/>
          <p:nvPr/>
        </p:nvSpPr>
        <p:spPr>
          <a:xfrm>
            <a:off x="2124075" y="5410200"/>
            <a:ext cx="374332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Invasive cancer in fat cells</a:t>
            </a:r>
            <a:endParaRPr/>
          </a:p>
        </p:txBody>
      </p:sp>
      <p:sp>
        <p:nvSpPr>
          <p:cNvPr id="823" name="Google Shape;823;p30"/>
          <p:cNvSpPr txBox="1"/>
          <p:nvPr/>
        </p:nvSpPr>
        <p:spPr>
          <a:xfrm>
            <a:off x="2562225" y="5486400"/>
            <a:ext cx="42195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Breast duct with hollow lumen</a:t>
            </a:r>
            <a:endParaRPr/>
          </a:p>
        </p:txBody>
      </p:sp>
      <p:sp>
        <p:nvSpPr>
          <p:cNvPr id="824" name="Google Shape;824;p30"/>
          <p:cNvSpPr txBox="1"/>
          <p:nvPr/>
        </p:nvSpPr>
        <p:spPr>
          <a:xfrm>
            <a:off x="1809750" y="5943600"/>
            <a:ext cx="459105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Ductal Carcinoma In-Situ (DCIS)</a:t>
            </a:r>
            <a:endParaRPr/>
          </a:p>
        </p:txBody>
      </p:sp>
      <p:sp>
        <p:nvSpPr>
          <p:cNvPr id="825" name="Google Shape;825;p30"/>
          <p:cNvSpPr txBox="1"/>
          <p:nvPr/>
        </p:nvSpPr>
        <p:spPr>
          <a:xfrm>
            <a:off x="1524000" y="1828800"/>
            <a:ext cx="6408738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Cellular morphology is important for pathology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bb77410f64_0_7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Postdoc</a:t>
            </a:r>
            <a:endParaRPr/>
          </a:p>
        </p:txBody>
      </p:sp>
      <p:sp>
        <p:nvSpPr>
          <p:cNvPr id="110" name="Google Shape;110;g2bb77410f64_0_7"/>
          <p:cNvSpPr txBox="1"/>
          <p:nvPr>
            <p:ph idx="1" type="body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Sloan-Kettering Cancer Center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	In the dermatology department, there was an imaging group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	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31"/>
          <p:cNvSpPr txBox="1"/>
          <p:nvPr>
            <p:ph type="title"/>
          </p:nvPr>
        </p:nvSpPr>
        <p:spPr>
          <a:xfrm>
            <a:off x="228600" y="357150"/>
            <a:ext cx="8229600" cy="12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US"/>
              <a:t>Confocal Collaborators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US" sz="2400"/>
              <a:t>Memorial Sloan-Kettering Cancer Center</a:t>
            </a:r>
            <a:endParaRPr/>
          </a:p>
        </p:txBody>
      </p:sp>
      <p:sp>
        <p:nvSpPr>
          <p:cNvPr id="831" name="Google Shape;831;p31"/>
          <p:cNvSpPr txBox="1"/>
          <p:nvPr/>
        </p:nvSpPr>
        <p:spPr>
          <a:xfrm>
            <a:off x="762000" y="1531938"/>
            <a:ext cx="4419600" cy="830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Dr. Melissa Murray – pathology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Dr. Monica Morrow - surgery</a:t>
            </a:r>
            <a:endParaRPr/>
          </a:p>
        </p:txBody>
      </p:sp>
      <p:sp>
        <p:nvSpPr>
          <p:cNvPr id="832" name="Google Shape;832;p31"/>
          <p:cNvSpPr/>
          <p:nvPr/>
        </p:nvSpPr>
        <p:spPr>
          <a:xfrm>
            <a:off x="228600" y="2743200"/>
            <a:ext cx="82296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Engineering Group:	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Milind Rajadhyaksha – Head of Optical Eng. Group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Ricardo Toledo-Crow – Head of Eng. Group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Sanjee Abeytunge - electronics</a:t>
            </a:r>
            <a:b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Yongbiao Li - software</a:t>
            </a:r>
            <a:b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Chris Glazowski - optics</a:t>
            </a:r>
            <a:b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Gary Peterson – mechanical engineering</a:t>
            </a:r>
            <a:b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Eileen Flores – clinical imaging</a:t>
            </a:r>
            <a:br>
              <a:rPr lang="en-US"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br>
              <a:rPr lang="en-US"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This project funded by the NIH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33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US"/>
              <a:t>Other optical techniques</a:t>
            </a:r>
            <a:endParaRPr/>
          </a:p>
        </p:txBody>
      </p:sp>
      <p:sp>
        <p:nvSpPr>
          <p:cNvPr id="838" name="Google Shape;838;p33"/>
          <p:cNvSpPr txBox="1"/>
          <p:nvPr>
            <p:ph idx="1" type="body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80" lvl="0" marL="182880" rtl="0" algn="l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Optical coherence tomography (OCT)</a:t>
            </a:r>
            <a:endParaRPr/>
          </a:p>
          <a:p>
            <a:pPr indent="-182880" lvl="1" marL="457200" rtl="0" algn="l">
              <a:spcBef>
                <a:spcPts val="40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It’s a Michelson interferometer!</a:t>
            </a:r>
            <a:endParaRPr/>
          </a:p>
          <a:p>
            <a:pPr indent="-182880" lvl="1" marL="457200" rtl="0" algn="l">
              <a:spcBef>
                <a:spcPts val="40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Resolution is 10-100 times better than MRI, CT, Ultrasound</a:t>
            </a:r>
            <a:endParaRPr/>
          </a:p>
          <a:p>
            <a:pPr indent="-182880" lvl="0" marL="182880" rtl="0" algn="l">
              <a:spcBef>
                <a:spcPts val="400"/>
              </a:spcBef>
              <a:spcAft>
                <a:spcPts val="0"/>
              </a:spcAft>
              <a:buSzPts val="1530"/>
              <a:buChar char="•"/>
            </a:pPr>
            <a:r>
              <a:rPr lang="en-US"/>
              <a:t>OCT is routinely used for imaging the eye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35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US"/>
              <a:t>Blood oxygenation </a:t>
            </a:r>
            <a:endParaRPr/>
          </a:p>
        </p:txBody>
      </p:sp>
      <p:sp>
        <p:nvSpPr>
          <p:cNvPr id="844" name="Google Shape;844;p35"/>
          <p:cNvSpPr txBox="1"/>
          <p:nvPr>
            <p:ph idx="1" type="body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182880" lvl="0" marL="182880" rtl="0" algn="l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Current optical techniques give erroneous results in people with darker skin</a:t>
            </a:r>
            <a:endParaRPr/>
          </a:p>
          <a:p>
            <a:pPr indent="-182880" lvl="0" marL="182880" rtl="0" algn="l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The current tech uses spectroscopy to image the blood through the skin</a:t>
            </a:r>
            <a:endParaRPr/>
          </a:p>
          <a:p>
            <a:pPr indent="-182880" lvl="1" marL="457200" rtl="0" algn="l">
              <a:spcBef>
                <a:spcPts val="40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Oxygenated blood absorbs more infrared than deoxygenated blood</a:t>
            </a:r>
            <a:endParaRPr/>
          </a:p>
          <a:p>
            <a:pPr indent="-53339" lvl="0" marL="182880" rtl="0" algn="l">
              <a:spcBef>
                <a:spcPts val="480"/>
              </a:spcBef>
              <a:spcAft>
                <a:spcPts val="0"/>
              </a:spcAft>
              <a:buSzPts val="2040"/>
              <a:buNone/>
            </a:pPr>
            <a:r>
              <a:t/>
            </a:r>
            <a:endParaRPr/>
          </a:p>
          <a:p>
            <a:pPr indent="-182880" lvl="0" marL="182880" rtl="0" algn="l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But if the melanin in the skin also has its own spectrum that affects the ratios of wavelengths absorbed, then racial bias is encoded into the blood ox reading</a:t>
            </a:r>
            <a:endParaRPr/>
          </a:p>
          <a:p>
            <a:pPr indent="-53339" lvl="0" marL="182880" rtl="0" algn="l">
              <a:spcBef>
                <a:spcPts val="480"/>
              </a:spcBef>
              <a:spcAft>
                <a:spcPts val="0"/>
              </a:spcAft>
              <a:buSzPts val="2040"/>
              <a:buNone/>
            </a:pPr>
            <a:r>
              <a:t/>
            </a:r>
            <a:endParaRPr/>
          </a:p>
          <a:p>
            <a:pPr indent="-182880" lvl="0" marL="182880" rtl="0" algn="l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Solution: use polarization contrast instead of absorption contrast</a:t>
            </a:r>
            <a:endParaRPr/>
          </a:p>
          <a:p>
            <a:pPr indent="0" lvl="0" marL="0" rtl="0" algn="r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lab of K. Touissant, Brown University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2bb77410f64_0_20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Optical trapping</a:t>
            </a:r>
            <a:endParaRPr/>
          </a:p>
        </p:txBody>
      </p:sp>
      <p:sp>
        <p:nvSpPr>
          <p:cNvPr id="851" name="Google Shape;851;g2bb77410f64_0_20"/>
          <p:cNvSpPr txBox="1"/>
          <p:nvPr>
            <p:ph idx="1" type="body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Using light to manipulate small objects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Light carries momentum! And therefore can apply force.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2bb77410f64_0_13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Crookes radiometer</a:t>
            </a:r>
            <a:endParaRPr/>
          </a:p>
        </p:txBody>
      </p:sp>
      <p:sp>
        <p:nvSpPr>
          <p:cNvPr id="858" name="Google Shape;858;g2bb77410f64_0_13"/>
          <p:cNvSpPr txBox="1"/>
          <p:nvPr>
            <p:ph idx="1" type="body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9" name="Google Shape;859;g2bb77410f64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6350" y="2100250"/>
            <a:ext cx="6391275" cy="387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2bb77410f64_0_85"/>
          <p:cNvSpPr txBox="1"/>
          <p:nvPr>
            <p:ph type="title"/>
          </p:nvPr>
        </p:nvSpPr>
        <p:spPr>
          <a:xfrm>
            <a:off x="457200" y="533400"/>
            <a:ext cx="2920500" cy="4576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Light pressure:</a:t>
            </a:r>
            <a:endParaRPr/>
          </a:p>
        </p:txBody>
      </p:sp>
      <p:pic>
        <p:nvPicPr>
          <p:cNvPr id="866" name="Google Shape;866;g2bb77410f64_0_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6899" y="533398"/>
            <a:ext cx="6085899" cy="61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2bb77410f64_0_92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Gradient and Scattering forces</a:t>
            </a:r>
            <a:endParaRPr/>
          </a:p>
        </p:txBody>
      </p:sp>
      <p:sp>
        <p:nvSpPr>
          <p:cNvPr id="873" name="Google Shape;873;g2bb77410f64_0_92"/>
          <p:cNvSpPr txBox="1"/>
          <p:nvPr>
            <p:ph idx="1" type="body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4" name="Google Shape;874;g2bb77410f64_0_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575" y="2041505"/>
            <a:ext cx="4382575" cy="421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g2bb77410f64_0_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4013" y="4635163"/>
            <a:ext cx="3095625" cy="206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2bb77410f64_0_100"/>
          <p:cNvSpPr txBox="1"/>
          <p:nvPr>
            <p:ph type="title"/>
          </p:nvPr>
        </p:nvSpPr>
        <p:spPr>
          <a:xfrm>
            <a:off x="457200" y="533400"/>
            <a:ext cx="4280100" cy="4330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Optical levitation</a:t>
            </a:r>
            <a:endParaRPr/>
          </a:p>
        </p:txBody>
      </p:sp>
      <p:sp>
        <p:nvSpPr>
          <p:cNvPr id="882" name="Google Shape;882;g2bb77410f64_0_100"/>
          <p:cNvSpPr txBox="1"/>
          <p:nvPr>
            <p:ph idx="1" type="body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3" name="Google Shape;883;g2bb77410f64_0_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4223" y="1172950"/>
            <a:ext cx="3411750" cy="505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g2bb77410f64_0_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675" y="3568038"/>
            <a:ext cx="3924300" cy="107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2bb77410f64_0_108"/>
          <p:cNvSpPr txBox="1"/>
          <p:nvPr>
            <p:ph type="title"/>
          </p:nvPr>
        </p:nvSpPr>
        <p:spPr>
          <a:xfrm>
            <a:off x="326000" y="1344425"/>
            <a:ext cx="1930500" cy="3908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Single- beam optical trap</a:t>
            </a:r>
            <a:endParaRPr/>
          </a:p>
        </p:txBody>
      </p:sp>
      <p:pic>
        <p:nvPicPr>
          <p:cNvPr id="891" name="Google Shape;891;g2bb77410f64_0_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9913" y="590163"/>
            <a:ext cx="6410325" cy="524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g2bb77410f64_0_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6613" y="5972250"/>
            <a:ext cx="6143625" cy="80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2bb77410f64_0_125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Kinesin motors</a:t>
            </a:r>
            <a:endParaRPr/>
          </a:p>
        </p:txBody>
      </p:sp>
      <p:sp>
        <p:nvSpPr>
          <p:cNvPr id="899" name="Google Shape;899;g2bb77410f64_0_125"/>
          <p:cNvSpPr txBox="1"/>
          <p:nvPr>
            <p:ph idx="1" type="body"/>
          </p:nvPr>
        </p:nvSpPr>
        <p:spPr>
          <a:xfrm>
            <a:off x="4977500" y="733650"/>
            <a:ext cx="3230700" cy="590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walking protein</a:t>
            </a:r>
            <a:endParaRPr/>
          </a:p>
        </p:txBody>
      </p:sp>
      <p:pic>
        <p:nvPicPr>
          <p:cNvPr id="900" name="Google Shape;900;g2bb77410f64_0_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3777" y="1373625"/>
            <a:ext cx="7933024" cy="51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US"/>
              <a:t>A short history of medical imaging</a:t>
            </a:r>
            <a:endParaRPr/>
          </a:p>
        </p:txBody>
      </p:sp>
      <p:pic>
        <p:nvPicPr>
          <p:cNvPr id="116" name="Google Shape;116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" y="1752600"/>
            <a:ext cx="2447925" cy="18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"/>
          <p:cNvSpPr txBox="1"/>
          <p:nvPr/>
        </p:nvSpPr>
        <p:spPr>
          <a:xfrm>
            <a:off x="4343400" y="1752600"/>
            <a:ext cx="381000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Roentgen’s first human x-ray image in 1895 was revolutionary to the practice of medicine.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 years later: conventional tomography, computed tomography</a:t>
            </a:r>
            <a:endParaRPr/>
          </a:p>
        </p:txBody>
      </p:sp>
      <p:sp>
        <p:nvSpPr>
          <p:cNvPr id="118" name="Google Shape;118;p2"/>
          <p:cNvSpPr txBox="1"/>
          <p:nvPr/>
        </p:nvSpPr>
        <p:spPr>
          <a:xfrm>
            <a:off x="1143000" y="3875498"/>
            <a:ext cx="70104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Continuous push toward higher resolution, faster times, larger scan areas and lower dose.</a:t>
            </a:r>
            <a:endParaRPr/>
          </a:p>
        </p:txBody>
      </p:sp>
      <p:sp>
        <p:nvSpPr>
          <p:cNvPr id="119" name="Google Shape;119;p2"/>
          <p:cNvSpPr txBox="1"/>
          <p:nvPr/>
        </p:nvSpPr>
        <p:spPr>
          <a:xfrm>
            <a:off x="152400" y="4876800"/>
            <a:ext cx="6553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 contrast is from density differences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g2bb77410f64_0_116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do we measure displacement?</a:t>
            </a:r>
            <a:endParaRPr/>
          </a:p>
        </p:txBody>
      </p:sp>
      <p:sp>
        <p:nvSpPr>
          <p:cNvPr id="907" name="Google Shape;907;g2bb77410f64_0_116"/>
          <p:cNvSpPr txBox="1"/>
          <p:nvPr>
            <p:ph idx="1" type="body"/>
          </p:nvPr>
        </p:nvSpPr>
        <p:spPr>
          <a:xfrm>
            <a:off x="395175" y="2156125"/>
            <a:ext cx="2360100" cy="1434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Quadrant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photodiode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08" name="Google Shape;908;g2bb77410f64_0_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4011" y="4507650"/>
            <a:ext cx="1729360" cy="192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g2bb77410f64_0_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3538" y="2106525"/>
            <a:ext cx="2936925" cy="302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g2bb77410f64_0_1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8725" y="1784050"/>
            <a:ext cx="2247900" cy="17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g2bb77410f64_0_116"/>
          <p:cNvSpPr txBox="1"/>
          <p:nvPr/>
        </p:nvSpPr>
        <p:spPr>
          <a:xfrm>
            <a:off x="1745300" y="5252600"/>
            <a:ext cx="3314100" cy="14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X=(Q1+Q4)-(Q2+Q3)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Y=(Q1+Q2)-(Q3+Q4)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Z=Sum(Q)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2bb77410f64_0_133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Tweezers setup: just a microscope!</a:t>
            </a:r>
            <a:endParaRPr/>
          </a:p>
        </p:txBody>
      </p:sp>
      <p:sp>
        <p:nvSpPr>
          <p:cNvPr id="918" name="Google Shape;918;g2bb77410f64_0_133"/>
          <p:cNvSpPr txBox="1"/>
          <p:nvPr>
            <p:ph idx="1" type="body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9" name="Google Shape;919;g2bb77410f64_0_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0650" y="1382150"/>
            <a:ext cx="3895225" cy="519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" name="Google Shape;925;g2bb77410f64_0_140"/>
          <p:cNvPicPr preferRelativeResize="0"/>
          <p:nvPr/>
        </p:nvPicPr>
        <p:blipFill rotWithShape="1">
          <a:blip r:embed="rId3">
            <a:alphaModFix/>
          </a:blip>
          <a:srcRect b="11479" l="0" r="0" t="28261"/>
          <a:stretch/>
        </p:blipFill>
        <p:spPr>
          <a:xfrm>
            <a:off x="4802625" y="3577825"/>
            <a:ext cx="3763325" cy="302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g2bb77410f64_0_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000" y="1278950"/>
            <a:ext cx="3616250" cy="482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g2bb77410f64_0_1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4575" y="229775"/>
            <a:ext cx="2399425" cy="319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" name="Google Shape;933;g2bb77410f64_0_157" title="qwwq.avi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7376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" name="Google Shape;939;g2bb77410f64_0_162" title="pt1.avi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7376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5" name="Google Shape;945;g2bb77410f64_0_167" title="p2.avi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7376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2bb77410f64_0_172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 you!</a:t>
            </a:r>
            <a:endParaRPr/>
          </a:p>
        </p:txBody>
      </p:sp>
      <p:sp>
        <p:nvSpPr>
          <p:cNvPr id="952" name="Google Shape;952;g2bb77410f64_0_172"/>
          <p:cNvSpPr txBox="1"/>
          <p:nvPr>
            <p:ph idx="1" type="body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Optical Tweezers work is supported by the Higher Education Equipment Trust Fund (HEETF), and the W&amp;M Faculty Research Grant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32"/>
          <p:cNvSpPr txBox="1"/>
          <p:nvPr/>
        </p:nvSpPr>
        <p:spPr>
          <a:xfrm>
            <a:off x="287338" y="260350"/>
            <a:ext cx="8616950" cy="4852988"/>
          </a:xfrm>
          <a:prstGeom prst="rect">
            <a:avLst/>
          </a:prstGeom>
          <a:noFill/>
          <a:ln>
            <a:noFill/>
          </a:ln>
        </p:spPr>
        <p:txBody>
          <a:bodyPr anchorCtr="0" anchor="t" bIns="64000" lIns="128000" spcFirstLastPara="1" rIns="128000" wrap="square" tIns="640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Other uses for confocal: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66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Confocal microscopes may enable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screening and diagnosis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guided-biopsy for pathology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pre-operative detection of cancer margins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intra-operative detection of cancer margins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surgical pathology-at-the-bedside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i="1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vivo, ex vivo, </a:t>
            </a: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real-time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minimize biopsy, pain, expense, time?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pidermis" id="962" name="Google Shape;962;g2bb77410f64_0_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1738" y="1371600"/>
            <a:ext cx="6767512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Google Shape;963;g2bb77410f64_0_26"/>
          <p:cNvSpPr txBox="1"/>
          <p:nvPr/>
        </p:nvSpPr>
        <p:spPr>
          <a:xfrm>
            <a:off x="609600" y="457200"/>
            <a:ext cx="8153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Structure of Epidermis</a:t>
            </a:r>
            <a:endParaRPr/>
          </a:p>
        </p:txBody>
      </p:sp>
      <p:sp>
        <p:nvSpPr>
          <p:cNvPr id="964" name="Google Shape;964;g2bb77410f64_0_26"/>
          <p:cNvSpPr/>
          <p:nvPr/>
        </p:nvSpPr>
        <p:spPr>
          <a:xfrm>
            <a:off x="4152900" y="6326188"/>
            <a:ext cx="4800600" cy="2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http://kreativestudios.com/Tooltip/05Integument/02epidermis.html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g2bb77410f64_0_32"/>
          <p:cNvGrpSpPr/>
          <p:nvPr/>
        </p:nvGrpSpPr>
        <p:grpSpPr>
          <a:xfrm>
            <a:off x="120650" y="117475"/>
            <a:ext cx="8678856" cy="6643521"/>
            <a:chOff x="90421" y="77788"/>
            <a:chExt cx="6508817" cy="4429014"/>
          </a:xfrm>
        </p:grpSpPr>
        <p:grpSp>
          <p:nvGrpSpPr>
            <p:cNvPr id="970" name="Google Shape;970;g2bb77410f64_0_32"/>
            <p:cNvGrpSpPr/>
            <p:nvPr/>
          </p:nvGrpSpPr>
          <p:grpSpPr>
            <a:xfrm>
              <a:off x="111125" y="77788"/>
              <a:ext cx="6488113" cy="4429014"/>
              <a:chOff x="70" y="49"/>
              <a:chExt cx="4087" cy="2790"/>
            </a:xfrm>
          </p:grpSpPr>
          <p:grpSp>
            <p:nvGrpSpPr>
              <p:cNvPr id="971" name="Google Shape;971;g2bb77410f64_0_32"/>
              <p:cNvGrpSpPr/>
              <p:nvPr/>
            </p:nvGrpSpPr>
            <p:grpSpPr>
              <a:xfrm>
                <a:off x="1757" y="49"/>
                <a:ext cx="2400" cy="1399"/>
                <a:chOff x="1622" y="28"/>
                <a:chExt cx="2400" cy="1399"/>
              </a:xfrm>
            </p:grpSpPr>
            <p:pic>
              <p:nvPicPr>
                <p:cNvPr id="972" name="Google Shape;972;g2bb77410f64_0_32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0" r="0" t="0"/>
                <a:stretch/>
              </p:blipFill>
              <p:spPr>
                <a:xfrm>
                  <a:off x="2088" y="320"/>
                  <a:ext cx="1656" cy="110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73" name="Google Shape;973;g2bb77410f64_0_32"/>
                <p:cNvSpPr/>
                <p:nvPr/>
              </p:nvSpPr>
              <p:spPr>
                <a:xfrm>
                  <a:off x="1622" y="495"/>
                  <a:ext cx="2400" cy="300"/>
                </a:xfrm>
                <a:prstGeom prst="parallelogram">
                  <a:avLst>
                    <a:gd fmla="val 154696" name="adj"/>
                  </a:avLst>
                </a:prstGeom>
                <a:solidFill>
                  <a:schemeClr val="folHlink"/>
                </a:solidFill>
                <a:ln cap="flat" cmpd="sng" w="9525">
                  <a:solidFill>
                    <a:schemeClr val="dk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974" name="Google Shape;974;g2bb77410f64_0_32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2091" y="28"/>
                  <a:ext cx="1656" cy="70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cxnSp>
            <p:nvCxnSpPr>
              <p:cNvPr id="975" name="Google Shape;975;g2bb77410f64_0_32"/>
              <p:cNvCxnSpPr/>
              <p:nvPr/>
            </p:nvCxnSpPr>
            <p:spPr>
              <a:xfrm flipH="1">
                <a:off x="1480" y="941"/>
                <a:ext cx="600" cy="300"/>
              </a:xfrm>
              <a:prstGeom prst="straightConnector1">
                <a:avLst/>
              </a:prstGeom>
              <a:noFill/>
              <a:ln cap="flat" cmpd="sng" w="76200">
                <a:solidFill>
                  <a:srgbClr val="F8F208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sp>
            <p:nvSpPr>
              <p:cNvPr id="976" name="Google Shape;976;g2bb77410f64_0_32"/>
              <p:cNvSpPr txBox="1"/>
              <p:nvPr/>
            </p:nvSpPr>
            <p:spPr>
              <a:xfrm>
                <a:off x="108" y="192"/>
                <a:ext cx="2100" cy="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2650" lIns="65300" spcFirstLastPara="1" rIns="65300" wrap="square" tIns="3265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rgbClr val="FFFF00"/>
                    </a:solidFill>
                    <a:latin typeface="Arial"/>
                    <a:ea typeface="Arial"/>
                    <a:cs typeface="Arial"/>
                    <a:sym typeface="Arial"/>
                  </a:rPr>
                  <a:t>    CONFOCAL IMAGES </a:t>
                </a:r>
                <a:endParaRPr/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80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i="1" lang="en-US" sz="2800">
                    <a:solidFill>
                      <a:schemeClr val="accent3"/>
                    </a:solidFill>
                    <a:latin typeface="Arial"/>
                    <a:ea typeface="Arial"/>
                    <a:cs typeface="Arial"/>
                    <a:sym typeface="Arial"/>
                  </a:rPr>
                  <a:t>En face </a:t>
                </a:r>
                <a:r>
                  <a:rPr lang="en-US" sz="2800">
                    <a:solidFill>
                      <a:schemeClr val="accent3"/>
                    </a:solidFill>
                    <a:latin typeface="Arial"/>
                    <a:ea typeface="Arial"/>
                    <a:cs typeface="Arial"/>
                    <a:sym typeface="Arial"/>
                  </a:rPr>
                  <a:t>sections </a:t>
                </a:r>
                <a:endParaRPr/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800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accent3"/>
                    </a:solidFill>
                    <a:latin typeface="Arial"/>
                    <a:ea typeface="Arial"/>
                    <a:cs typeface="Arial"/>
                    <a:sym typeface="Arial"/>
                  </a:rPr>
                  <a:t>Parallel to skin surface </a:t>
                </a:r>
                <a:endParaRPr/>
              </a:p>
            </p:txBody>
          </p:sp>
          <p:pic>
            <p:nvPicPr>
              <p:cNvPr id="977" name="Google Shape;977;g2bb77410f64_0_32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14544" t="0"/>
              <a:stretch/>
            </p:blipFill>
            <p:spPr>
              <a:xfrm>
                <a:off x="70" y="1440"/>
                <a:ext cx="1786" cy="13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78" name="Google Shape;978;g2bb77410f64_0_32"/>
            <p:cNvSpPr/>
            <p:nvPr/>
          </p:nvSpPr>
          <p:spPr>
            <a:xfrm>
              <a:off x="90421" y="2055813"/>
              <a:ext cx="1996500" cy="23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Basal cells at DE-junction</a:t>
              </a:r>
              <a:endParaRPr sz="17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9" name="Google Shape;979;g2bb77410f64_0_32"/>
          <p:cNvSpPr txBox="1"/>
          <p:nvPr/>
        </p:nvSpPr>
        <p:spPr>
          <a:xfrm>
            <a:off x="4038600" y="3810000"/>
            <a:ext cx="51054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&lt; 1 um lateral resolution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3-5 um axial sectioning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Reflectance or fluorescence contrast: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Acetic or citric acid whitening of nuclei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Acridine orange, methylene blue…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vivo or ex vivo imaging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US"/>
              <a:t>MRI (NMR)</a:t>
            </a:r>
            <a:endParaRPr/>
          </a:p>
        </p:txBody>
      </p:sp>
      <p:sp>
        <p:nvSpPr>
          <p:cNvPr id="125" name="Google Shape;125;p3"/>
          <p:cNvSpPr txBox="1"/>
          <p:nvPr>
            <p:ph idx="1" type="body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80" lvl="0" marL="182880" rtl="0" algn="l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Magnetic Resonance Imaging (Nuclear Magnetic Resonance)</a:t>
            </a:r>
            <a:endParaRPr/>
          </a:p>
          <a:p>
            <a:pPr indent="-182880" lvl="0" marL="182880" rtl="0" algn="l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Strong magnetic field around patient, then radiofrequency pulses to excite protons. The relaxation of protons produces a signal</a:t>
            </a:r>
            <a:endParaRPr/>
          </a:p>
          <a:p>
            <a:pPr indent="-182880" lvl="0" marL="182880" rtl="0" algn="l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MRI can be combined with other techniques</a:t>
            </a:r>
            <a:endParaRPr/>
          </a:p>
          <a:p>
            <a:pPr indent="-182880" lvl="0" marL="182880" rtl="0" algn="l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Soft tissue imaging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2bb77410f64_0_46"/>
          <p:cNvSpPr txBox="1"/>
          <p:nvPr/>
        </p:nvSpPr>
        <p:spPr>
          <a:xfrm>
            <a:off x="1028700" y="1263650"/>
            <a:ext cx="7061100" cy="177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2650" lIns="85325" spcFirstLastPara="1" rIns="85325" wrap="square" tIns="4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			  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SENSITIVITY    	  SPECIFICITY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CONFOCAL:</a:t>
            </a:r>
            <a:r>
              <a:rPr lang="en-US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	  </a:t>
            </a:r>
            <a:r>
              <a:rPr lang="en-US" sz="2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85-92% 	    	    84-69%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DERMOSCOPY: 	     62-91% 		     39-31%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 Pathologists: 		    87% (55-100%) 	    94% (83-100%)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Dermatopathologists:	        90.4% 		        86.5% </a:t>
            </a:r>
            <a:endParaRPr/>
          </a:p>
        </p:txBody>
      </p:sp>
      <p:pic>
        <p:nvPicPr>
          <p:cNvPr descr="Immagine1" id="985" name="Google Shape;985;g2bb77410f64_0_46"/>
          <p:cNvPicPr preferRelativeResize="0"/>
          <p:nvPr/>
        </p:nvPicPr>
        <p:blipFill rotWithShape="1">
          <a:blip r:embed="rId3">
            <a:alphaModFix/>
          </a:blip>
          <a:srcRect b="0" l="1565" r="0" t="5687"/>
          <a:stretch/>
        </p:blipFill>
        <p:spPr>
          <a:xfrm>
            <a:off x="2743200" y="3276600"/>
            <a:ext cx="5824538" cy="3179763"/>
          </a:xfrm>
          <a:prstGeom prst="rect">
            <a:avLst/>
          </a:prstGeom>
          <a:noFill/>
          <a:ln>
            <a:noFill/>
          </a:ln>
        </p:spPr>
      </p:pic>
      <p:sp>
        <p:nvSpPr>
          <p:cNvPr id="986" name="Google Shape;986;g2bb77410f64_0_46"/>
          <p:cNvSpPr txBox="1"/>
          <p:nvPr/>
        </p:nvSpPr>
        <p:spPr>
          <a:xfrm>
            <a:off x="2895600" y="6513513"/>
            <a:ext cx="6030900" cy="3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2650" lIns="85325" spcFirstLastPara="1" rIns="85325" wrap="square" tIns="4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351 DERMOSCOPIC EQUIVOCAL lesions</a:t>
            </a:r>
            <a:endParaRPr sz="1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87" name="Google Shape;987;g2bb77410f64_0_46"/>
          <p:cNvSpPr txBox="1"/>
          <p:nvPr/>
        </p:nvSpPr>
        <p:spPr>
          <a:xfrm>
            <a:off x="395288" y="303213"/>
            <a:ext cx="84249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2650" lIns="85325" spcFirstLastPara="1" rIns="85325" wrap="square" tIns="4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Diagnosing melanoma </a:t>
            </a:r>
            <a:r>
              <a:rPr b="1" i="1" lang="en-US" sz="4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in vivo</a:t>
            </a:r>
            <a:endParaRPr b="1" baseline="30000" sz="44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88" name="Google Shape;988;g2bb77410f64_0_46"/>
          <p:cNvSpPr txBox="1"/>
          <p:nvPr/>
        </p:nvSpPr>
        <p:spPr>
          <a:xfrm>
            <a:off x="801688" y="914400"/>
            <a:ext cx="75630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2650" lIns="85325" spcFirstLastPara="1" rIns="85325" wrap="square" tIns="4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CFBF6"/>
                </a:solidFill>
                <a:latin typeface="Arial"/>
                <a:ea typeface="Arial"/>
                <a:cs typeface="Arial"/>
                <a:sym typeface="Arial"/>
              </a:rPr>
              <a:t>Guitera, Pellacani and Menzies,  J Invest Dermatol., 2007, 2009, 2010 </a:t>
            </a:r>
            <a:endParaRPr/>
          </a:p>
        </p:txBody>
      </p:sp>
      <p:pic>
        <p:nvPicPr>
          <p:cNvPr descr="LucidVivaScope1500.jpg" id="989" name="Google Shape;989;g2bb77410f64_0_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" y="3429000"/>
            <a:ext cx="1885950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g2bb77410f64_0_46"/>
          <p:cNvSpPr txBox="1"/>
          <p:nvPr/>
        </p:nvSpPr>
        <p:spPr>
          <a:xfrm>
            <a:off x="533400" y="6019800"/>
            <a:ext cx="1752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www.lucid-tech.com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5" name="Google Shape;995;g2bb77410f64_0_56"/>
          <p:cNvGrpSpPr/>
          <p:nvPr/>
        </p:nvGrpSpPr>
        <p:grpSpPr>
          <a:xfrm>
            <a:off x="373063" y="1908175"/>
            <a:ext cx="3534423" cy="1979510"/>
            <a:chOff x="614" y="570"/>
            <a:chExt cx="1808" cy="957"/>
          </a:xfrm>
        </p:grpSpPr>
        <p:pic>
          <p:nvPicPr>
            <p:cNvPr id="996" name="Google Shape;996;g2bb77410f64_0_56"/>
            <p:cNvPicPr preferRelativeResize="0"/>
            <p:nvPr/>
          </p:nvPicPr>
          <p:blipFill rotWithShape="1">
            <a:blip r:embed="rId3">
              <a:alphaModFix/>
            </a:blip>
            <a:srcRect b="0" l="33333" r="0" t="0"/>
            <a:stretch/>
          </p:blipFill>
          <p:spPr>
            <a:xfrm>
              <a:off x="1537" y="575"/>
              <a:ext cx="885" cy="952"/>
            </a:xfrm>
            <a:prstGeom prst="rect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  <p:pic>
          <p:nvPicPr>
            <p:cNvPr id="997" name="Google Shape;997;g2bb77410f64_0_5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14" y="570"/>
              <a:ext cx="888" cy="954"/>
            </a:xfrm>
            <a:prstGeom prst="rect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</p:grpSp>
      <p:sp>
        <p:nvSpPr>
          <p:cNvPr id="998" name="Google Shape;998;g2bb77410f64_0_56"/>
          <p:cNvSpPr txBox="1"/>
          <p:nvPr/>
        </p:nvSpPr>
        <p:spPr>
          <a:xfrm>
            <a:off x="381000" y="3886200"/>
            <a:ext cx="33924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64000" lIns="128000" spcFirstLastPara="1" rIns="128000" wrap="square" tIns="64000">
            <a:spAutoFit/>
          </a:bodyPr>
          <a:lstStyle/>
          <a:p>
            <a:pPr indent="-639762" lvl="0" marL="639762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CFBF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elongated nuclei, monomorphic nuclei</a:t>
            </a:r>
            <a:endParaRPr/>
          </a:p>
          <a:p>
            <a:pPr indent="-639762" lvl="0" marL="639762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CFBF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polarized (highly oriented) nuclei</a:t>
            </a:r>
            <a:endParaRPr/>
          </a:p>
        </p:txBody>
      </p:sp>
      <p:pic>
        <p:nvPicPr>
          <p:cNvPr id="999" name="Google Shape;999;g2bb77410f64_0_56"/>
          <p:cNvPicPr preferRelativeResize="0"/>
          <p:nvPr/>
        </p:nvPicPr>
        <p:blipFill rotWithShape="1">
          <a:blip r:embed="rId5">
            <a:alphaModFix/>
          </a:blip>
          <a:srcRect b="0" l="0" r="23212" t="3072"/>
          <a:stretch/>
        </p:blipFill>
        <p:spPr>
          <a:xfrm>
            <a:off x="5891213" y="1857375"/>
            <a:ext cx="1852612" cy="2052638"/>
          </a:xfrm>
          <a:prstGeom prst="rect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000" name="Google Shape;1000;g2bb77410f64_0_56"/>
          <p:cNvPicPr preferRelativeResize="0"/>
          <p:nvPr/>
        </p:nvPicPr>
        <p:blipFill rotWithShape="1">
          <a:blip r:embed="rId6">
            <a:alphaModFix/>
          </a:blip>
          <a:srcRect b="0" l="2309" r="11528" t="1536"/>
          <a:stretch/>
        </p:blipFill>
        <p:spPr>
          <a:xfrm>
            <a:off x="3978275" y="1868488"/>
            <a:ext cx="1855788" cy="2016125"/>
          </a:xfrm>
          <a:prstGeom prst="rect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001" name="Google Shape;1001;g2bb77410f64_0_56"/>
          <p:cNvSpPr txBox="1"/>
          <p:nvPr/>
        </p:nvSpPr>
        <p:spPr>
          <a:xfrm>
            <a:off x="4267200" y="3886200"/>
            <a:ext cx="29385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64000" lIns="128000" spcFirstLastPara="1" rIns="128000" wrap="square" tIns="64000">
            <a:spAutoFit/>
          </a:bodyPr>
          <a:lstStyle/>
          <a:p>
            <a:pPr indent="-639762" lvl="0" marL="639762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CFBF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pleomorphic, basaloid epidermis</a:t>
            </a:r>
            <a:endParaRPr/>
          </a:p>
        </p:txBody>
      </p:sp>
      <p:grpSp>
        <p:nvGrpSpPr>
          <p:cNvPr id="1002" name="Google Shape;1002;g2bb77410f64_0_56"/>
          <p:cNvGrpSpPr/>
          <p:nvPr/>
        </p:nvGrpSpPr>
        <p:grpSpPr>
          <a:xfrm>
            <a:off x="2443163" y="4589500"/>
            <a:ext cx="4417422" cy="1810976"/>
            <a:chOff x="839" y="1012"/>
            <a:chExt cx="3693" cy="1789"/>
          </a:xfrm>
        </p:grpSpPr>
        <p:pic>
          <p:nvPicPr>
            <p:cNvPr id="1003" name="Google Shape;1003;g2bb77410f64_0_56"/>
            <p:cNvPicPr preferRelativeResize="0"/>
            <p:nvPr/>
          </p:nvPicPr>
          <p:blipFill rotWithShape="1">
            <a:blip r:embed="rId7">
              <a:alphaModFix/>
            </a:blip>
            <a:srcRect b="4997" l="22221" r="0" t="0"/>
            <a:stretch/>
          </p:blipFill>
          <p:spPr>
            <a:xfrm>
              <a:off x="839" y="1018"/>
              <a:ext cx="1821" cy="1772"/>
            </a:xfrm>
            <a:prstGeom prst="rect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  <p:grpSp>
          <p:nvGrpSpPr>
            <p:cNvPr id="1004" name="Google Shape;1004;g2bb77410f64_0_56"/>
            <p:cNvGrpSpPr/>
            <p:nvPr/>
          </p:nvGrpSpPr>
          <p:grpSpPr>
            <a:xfrm>
              <a:off x="2744" y="1012"/>
              <a:ext cx="1788" cy="1789"/>
              <a:chOff x="806" y="2165"/>
              <a:chExt cx="1840" cy="1840"/>
            </a:xfrm>
          </p:grpSpPr>
          <p:pic>
            <p:nvPicPr>
              <p:cNvPr id="1005" name="Google Shape;1005;g2bb77410f64_0_56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806" y="2165"/>
                <a:ext cx="1840" cy="1840"/>
              </a:xfrm>
              <a:prstGeom prst="rect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pic>
          <p:cxnSp>
            <p:nvCxnSpPr>
              <p:cNvPr id="1006" name="Google Shape;1006;g2bb77410f64_0_56"/>
              <p:cNvCxnSpPr/>
              <p:nvPr/>
            </p:nvCxnSpPr>
            <p:spPr>
              <a:xfrm flipH="1">
                <a:off x="1772" y="2616"/>
                <a:ext cx="300" cy="300"/>
              </a:xfrm>
              <a:prstGeom prst="straightConnector1">
                <a:avLst/>
              </a:prstGeom>
              <a:noFill/>
              <a:ln>
                <a:noFill/>
              </a:ln>
            </p:spPr>
          </p:cxnSp>
          <p:cxnSp>
            <p:nvCxnSpPr>
              <p:cNvPr id="1007" name="Google Shape;1007;g2bb77410f64_0_56"/>
              <p:cNvCxnSpPr/>
              <p:nvPr/>
            </p:nvCxnSpPr>
            <p:spPr>
              <a:xfrm>
                <a:off x="1112" y="2600"/>
                <a:ext cx="300" cy="0"/>
              </a:xfrm>
              <a:prstGeom prst="straightConnector1">
                <a:avLst/>
              </a:prstGeom>
              <a:noFill/>
              <a:ln>
                <a:noFill/>
              </a:ln>
            </p:spPr>
          </p:cxnSp>
          <p:cxnSp>
            <p:nvCxnSpPr>
              <p:cNvPr id="1008" name="Google Shape;1008;g2bb77410f64_0_56"/>
              <p:cNvCxnSpPr/>
              <p:nvPr/>
            </p:nvCxnSpPr>
            <p:spPr>
              <a:xfrm rot="10800000">
                <a:off x="2060" y="3484"/>
                <a:ext cx="300" cy="300"/>
              </a:xfrm>
              <a:prstGeom prst="straightConnector1">
                <a:avLst/>
              </a:prstGeom>
              <a:noFill/>
              <a:ln>
                <a:noFill/>
              </a:ln>
            </p:spPr>
          </p:cxnSp>
        </p:grpSp>
      </p:grpSp>
      <p:sp>
        <p:nvSpPr>
          <p:cNvPr id="1009" name="Google Shape;1009;g2bb77410f64_0_56"/>
          <p:cNvSpPr txBox="1"/>
          <p:nvPr/>
        </p:nvSpPr>
        <p:spPr>
          <a:xfrm>
            <a:off x="2286000" y="6400800"/>
            <a:ext cx="48624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64000" lIns="128000" spcFirstLastPara="1" rIns="128000" wrap="square" tIns="64000">
            <a:spAutoFit/>
          </a:bodyPr>
          <a:lstStyle/>
          <a:p>
            <a:pPr indent="-639762" lvl="0" marL="639762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CFBF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increased vascularity, inflammatory infiltrates in dermis</a:t>
            </a:r>
            <a:endParaRPr/>
          </a:p>
        </p:txBody>
      </p:sp>
      <p:pic>
        <p:nvPicPr>
          <p:cNvPr id="1010" name="Google Shape;1010;g2bb77410f64_0_56"/>
          <p:cNvPicPr preferRelativeResize="0"/>
          <p:nvPr/>
        </p:nvPicPr>
        <p:blipFill rotWithShape="1">
          <a:blip r:embed="rId9">
            <a:alphaModFix/>
          </a:blip>
          <a:srcRect b="0" l="50553" r="0" t="0"/>
          <a:stretch/>
        </p:blipFill>
        <p:spPr>
          <a:xfrm>
            <a:off x="7229475" y="4032250"/>
            <a:ext cx="1827213" cy="279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1" name="Google Shape;1011;g2bb77410f64_0_56"/>
          <p:cNvSpPr txBox="1"/>
          <p:nvPr/>
        </p:nvSpPr>
        <p:spPr>
          <a:xfrm>
            <a:off x="411163" y="371475"/>
            <a:ext cx="8490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2650" lIns="85325" spcFirstLastPara="1" rIns="85325" wrap="square" tIns="4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Diagnosing basal cell carcinoma </a:t>
            </a:r>
            <a:r>
              <a:rPr b="1" i="1" lang="en-US" sz="4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in vivo</a:t>
            </a:r>
            <a:endParaRPr b="1" baseline="30000" sz="40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012" name="Google Shape;1012;g2bb77410f64_0_56"/>
          <p:cNvSpPr txBox="1"/>
          <p:nvPr/>
        </p:nvSpPr>
        <p:spPr>
          <a:xfrm>
            <a:off x="246063" y="1312863"/>
            <a:ext cx="88455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2650" lIns="85325" spcFirstLastPara="1" rIns="85325" wrap="square" tIns="4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CFBF6"/>
                </a:solidFill>
                <a:latin typeface="Verdana"/>
                <a:ea typeface="Verdana"/>
                <a:cs typeface="Verdana"/>
                <a:sym typeface="Verdana"/>
              </a:rPr>
              <a:t>Sensitivity - 92%,  specificity - 97% </a:t>
            </a:r>
            <a:endParaRPr/>
          </a:p>
        </p:txBody>
      </p:sp>
      <p:sp>
        <p:nvSpPr>
          <p:cNvPr id="1013" name="Google Shape;1013;g2bb77410f64_0_56"/>
          <p:cNvSpPr/>
          <p:nvPr/>
        </p:nvSpPr>
        <p:spPr>
          <a:xfrm>
            <a:off x="214313" y="1027112"/>
            <a:ext cx="89298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64000" lIns="128000" spcFirstLastPara="1" rIns="128000" wrap="square" tIns="64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CFBF6"/>
                </a:solidFill>
                <a:latin typeface="Arial"/>
                <a:ea typeface="Arial"/>
                <a:cs typeface="Arial"/>
                <a:sym typeface="Arial"/>
              </a:rPr>
              <a:t>Nori &amp; Gonzalez, J. Amer. Acad. Dermatol., 2004;  Gonzalez &amp; Tannous, J. Amer. Acad. Dermatol., 2002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37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19" name="Google Shape;1019;p37"/>
          <p:cNvSpPr txBox="1"/>
          <p:nvPr>
            <p:ph idx="1" type="body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040"/>
              <a:buNone/>
            </a:pPr>
            <a:r>
              <a:rPr b="1" lang="en-US"/>
              <a:t>Detection of skin cancer margins in Mohs excisions with high-speed strip mosaicing confocal microscopy: a feasibility study</a:t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SzPts val="204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B. Larson</a:t>
            </a:r>
            <a:r>
              <a:rPr lang="en-US"/>
              <a:t>,</a:t>
            </a:r>
            <a:r>
              <a:rPr baseline="30000" lang="en-US"/>
              <a:t>1,*</a:t>
            </a:r>
            <a:r>
              <a:rPr lang="en-US"/>
              <a:t> </a:t>
            </a:r>
            <a:r>
              <a:rPr lang="en-US" u="sng">
                <a:solidFill>
                  <a:schemeClr val="hlink"/>
                </a:solidFill>
                <a:hlinkClick r:id="rId4"/>
              </a:rPr>
              <a:t>S. Abeytunge</a:t>
            </a:r>
            <a:r>
              <a:rPr lang="en-US"/>
              <a:t>,</a:t>
            </a:r>
            <a:r>
              <a:rPr baseline="30000" lang="en-US"/>
              <a:t>2</a:t>
            </a:r>
            <a:r>
              <a:rPr lang="en-US"/>
              <a:t> </a:t>
            </a:r>
            <a:r>
              <a:rPr lang="en-US" u="sng">
                <a:solidFill>
                  <a:schemeClr val="hlink"/>
                </a:solidFill>
                <a:hlinkClick r:id="rId5"/>
              </a:rPr>
              <a:t>E. Seltzer</a:t>
            </a:r>
            <a:r>
              <a:rPr lang="en-US"/>
              <a:t>,</a:t>
            </a:r>
            <a:r>
              <a:rPr baseline="30000" lang="en-US"/>
              <a:t>3</a:t>
            </a:r>
            <a:r>
              <a:rPr lang="en-US"/>
              <a:t> </a:t>
            </a:r>
            <a:r>
              <a:rPr lang="en-US" u="sng">
                <a:solidFill>
                  <a:schemeClr val="hlink"/>
                </a:solidFill>
                <a:hlinkClick r:id="rId6"/>
              </a:rPr>
              <a:t>M. Rajadhyaksha</a:t>
            </a:r>
            <a:r>
              <a:rPr lang="en-US"/>
              <a:t>,</a:t>
            </a:r>
            <a:r>
              <a:rPr baseline="30000" lang="en-US"/>
              <a:t>1</a:t>
            </a:r>
            <a:r>
              <a:rPr lang="en-US"/>
              <a:t> and </a:t>
            </a:r>
            <a:r>
              <a:rPr lang="en-US" u="sng">
                <a:solidFill>
                  <a:schemeClr val="hlink"/>
                </a:solidFill>
                <a:hlinkClick r:id="rId7"/>
              </a:rPr>
              <a:t>K. Nehal</a:t>
            </a:r>
            <a:r>
              <a:rPr baseline="30000" lang="en-US"/>
              <a:t>1</a:t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SzPts val="2040"/>
              <a:buNone/>
            </a:pPr>
            <a:r>
              <a:rPr lang="en-US"/>
              <a:t>British Journal of Dermatology, (2013) 169: 922–926. doi: 10.1111/bjd.12444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US"/>
              <a:t>Ultrasound</a:t>
            </a:r>
            <a:endParaRPr/>
          </a:p>
        </p:txBody>
      </p:sp>
      <p:sp>
        <p:nvSpPr>
          <p:cNvPr id="131" name="Google Shape;131;p4"/>
          <p:cNvSpPr txBox="1"/>
          <p:nvPr>
            <p:ph idx="1" type="body"/>
          </p:nvPr>
        </p:nvSpPr>
        <p:spPr>
          <a:xfrm>
            <a:off x="457200" y="16002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80" lvl="0" marL="182880" rtl="0" algn="l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High-frequency sound waves: we’re imaging the echo!</a:t>
            </a:r>
            <a:endParaRPr/>
          </a:p>
          <a:p>
            <a:pPr indent="-182880" lvl="0" marL="182880" rtl="0" algn="l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No ionizing radiation</a:t>
            </a:r>
            <a:endParaRPr/>
          </a:p>
        </p:txBody>
      </p:sp>
      <p:sp>
        <p:nvSpPr>
          <p:cNvPr id="132" name="Google Shape;132;p4"/>
          <p:cNvSpPr txBox="1"/>
          <p:nvPr/>
        </p:nvSpPr>
        <p:spPr>
          <a:xfrm>
            <a:off x="463193" y="2667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US" sz="4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Nuclear Imaging</a:t>
            </a:r>
            <a:endParaRPr/>
          </a:p>
        </p:txBody>
      </p:sp>
      <p:sp>
        <p:nvSpPr>
          <p:cNvPr id="133" name="Google Shape;133;p4"/>
          <p:cNvSpPr txBox="1"/>
          <p:nvPr/>
        </p:nvSpPr>
        <p:spPr>
          <a:xfrm>
            <a:off x="533400" y="37338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80" lvl="0" marL="18288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Radioactive tracers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US"/>
              <a:t>Interventional Imaging</a:t>
            </a:r>
            <a:endParaRPr/>
          </a:p>
        </p:txBody>
      </p:sp>
      <p:sp>
        <p:nvSpPr>
          <p:cNvPr id="139" name="Google Shape;139;p5"/>
          <p:cNvSpPr txBox="1"/>
          <p:nvPr>
            <p:ph idx="1" type="body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80" lvl="0" marL="182880" rtl="0" algn="l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Optical imaging (visible light)</a:t>
            </a:r>
            <a:endParaRPr/>
          </a:p>
          <a:p>
            <a:pPr indent="-182880" lvl="0" marL="182880" rtl="0" algn="l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Send a camera inside the body!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US"/>
              <a:t>Confocal microscopy for cancer</a:t>
            </a:r>
            <a:endParaRPr/>
          </a:p>
        </p:txBody>
      </p:sp>
      <p:sp>
        <p:nvSpPr>
          <p:cNvPr id="145" name="Google Shape;145;p6"/>
          <p:cNvSpPr txBox="1"/>
          <p:nvPr>
            <p:ph idx="1" type="body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3339" lvl="0" marL="182880" rtl="0" algn="l">
              <a:spcBef>
                <a:spcPts val="0"/>
              </a:spcBef>
              <a:spcAft>
                <a:spcPts val="0"/>
              </a:spcAft>
              <a:buSzPts val="204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7"/>
          <p:cNvGrpSpPr/>
          <p:nvPr/>
        </p:nvGrpSpPr>
        <p:grpSpPr>
          <a:xfrm>
            <a:off x="127068" y="457200"/>
            <a:ext cx="8899525" cy="5879306"/>
            <a:chOff x="82" y="85"/>
            <a:chExt cx="4204" cy="2469"/>
          </a:xfrm>
        </p:grpSpPr>
        <p:sp>
          <p:nvSpPr>
            <p:cNvPr id="151" name="Google Shape;151;p7"/>
            <p:cNvSpPr txBox="1"/>
            <p:nvPr/>
          </p:nvSpPr>
          <p:spPr>
            <a:xfrm>
              <a:off x="82" y="85"/>
              <a:ext cx="4172" cy="24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Skin cancers – per year, in the USA alone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1.2 million new cases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5.5 million biopsies	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80%  ~ 4.3 million biopsies are normal or benign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	cost  ~  $2.2 billion/year, to detect “normal”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	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     </a:t>
              </a:r>
              <a:r>
                <a:rPr b="1" lang="en-US" sz="24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Can we detect cancer without a biopsy?</a:t>
              </a:r>
              <a:endParaRPr b="1"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7"/>
            <p:cNvSpPr txBox="1"/>
            <p:nvPr/>
          </p:nvSpPr>
          <p:spPr>
            <a:xfrm>
              <a:off x="1249" y="372"/>
              <a:ext cx="3037" cy="2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National Cancer Inst., American Cancer Society, 2008 statistics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www.cancer.gov/statistics; http://seer.cancer.gov/statfacts; www.cancer.org </a:t>
              </a:r>
              <a:endParaRPr/>
            </a:p>
          </p:txBody>
        </p:sp>
      </p:grpSp>
      <p:sp>
        <p:nvSpPr>
          <p:cNvPr id="153" name="Google Shape;153;p7"/>
          <p:cNvSpPr txBox="1"/>
          <p:nvPr/>
        </p:nvSpPr>
        <p:spPr>
          <a:xfrm>
            <a:off x="3962400" y="1981200"/>
            <a:ext cx="4059238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64000" lIns="128000" spcFirstLastPara="1" rIns="128000" wrap="square" tIns="640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800,000  basal cell carcinomas (BCCs)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300,000  squamous cell carcinomas (SCCs)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100,000  melanomas</a:t>
            </a:r>
            <a:endParaRPr/>
          </a:p>
        </p:txBody>
      </p:sp>
      <p:sp>
        <p:nvSpPr>
          <p:cNvPr id="154" name="Google Shape;154;p7"/>
          <p:cNvSpPr txBox="1"/>
          <p:nvPr/>
        </p:nvSpPr>
        <p:spPr>
          <a:xfrm>
            <a:off x="3962400" y="3124200"/>
            <a:ext cx="4572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64000" lIns="128000" spcFirstLastPara="1" rIns="128000" wrap="square" tIns="640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BCCs:  	2 million biopsies,     40% positive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SCCs:  	2 million biopsies,     15% positive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Melanomas:1.5 million biopsies,  7% positive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Bjorg A. Larson</dc:creator>
</cp:coreProperties>
</file>