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8" r:id="rId3"/>
    <p:sldId id="257" r:id="rId4"/>
    <p:sldId id="256" r:id="rId5"/>
    <p:sldId id="259" r:id="rId6"/>
    <p:sldId id="295" r:id="rId7"/>
    <p:sldId id="267" r:id="rId8"/>
    <p:sldId id="294" r:id="rId9"/>
    <p:sldId id="287" r:id="rId10"/>
    <p:sldId id="305" r:id="rId11"/>
    <p:sldId id="272" r:id="rId12"/>
    <p:sldId id="263" r:id="rId13"/>
    <p:sldId id="274" r:id="rId14"/>
    <p:sldId id="304" r:id="rId15"/>
    <p:sldId id="306" r:id="rId16"/>
    <p:sldId id="307" r:id="rId17"/>
    <p:sldId id="303" r:id="rId18"/>
    <p:sldId id="279" r:id="rId19"/>
    <p:sldId id="280" r:id="rId20"/>
    <p:sldId id="281" r:id="rId21"/>
    <p:sldId id="282" r:id="rId22"/>
    <p:sldId id="283" r:id="rId23"/>
    <p:sldId id="273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99FF"/>
    <a:srgbClr val="FF9999"/>
    <a:srgbClr val="9966FF"/>
    <a:srgbClr val="FF9966"/>
    <a:srgbClr val="FF0000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C45EF8-EDEB-4A2E-9DDB-7E0556AA5B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47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74E83-0F19-45B0-8A81-CE48504EE261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71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0818B-1033-46B7-9BED-36CC5851BE36}" type="slidenum">
              <a:rPr lang="en-US"/>
              <a:pPr/>
              <a:t>19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</p:spPr>
        <p:txBody>
          <a:bodyPr/>
          <a:lstStyle/>
          <a:p>
            <a:endParaRPr lang="en-US" b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05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12DAC-1AAE-4DA1-B33A-8F7368B25566}" type="slidenum">
              <a:rPr lang="en-US"/>
              <a:pPr/>
              <a:t>20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</p:spPr>
        <p:txBody>
          <a:bodyPr/>
          <a:lstStyle/>
          <a:p>
            <a:endParaRPr lang="en-US" b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948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30BB72-A144-4A1B-9FAB-EB9257F421B8}" type="slidenum">
              <a:rPr lang="en-US"/>
              <a:pPr/>
              <a:t>21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</p:spPr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08733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2B6550-614B-4AFC-BE8C-406816E1375A}" type="slidenum">
              <a:rPr lang="en-US"/>
              <a:pPr/>
              <a:t>6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6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77178-2646-4231-8BE1-686AC1274F2A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1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3BBA52-4E0D-4ABF-8C03-A31AC3697F2F}" type="slidenum">
              <a:rPr lang="en-US"/>
              <a:pPr/>
              <a:t>10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93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2DC4B6-A129-433E-A3EB-ECBB86828FB5}" type="slidenum">
              <a:rPr lang="en-US"/>
              <a:pPr/>
              <a:t>12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2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0ED679-F1B5-4C47-9F32-2708142B883E}" type="slidenum">
              <a:rPr lang="en-US"/>
              <a:pPr/>
              <a:t>15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32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47CD1-7F9A-49B2-B66F-4A879869B066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55165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A1F53-9484-4C7F-BBF4-BAA0A95094C1}" type="slidenum">
              <a:rPr lang="en-US"/>
              <a:pPr/>
              <a:t>17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056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5093C-8A97-41AE-B216-F673D67C7095}" type="slidenum">
              <a:rPr lang="en-US"/>
              <a:pPr/>
              <a:t>18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5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F48E2-580D-46D7-8CA6-FAD81589E0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5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F7434-261F-4007-ACD3-C50230E3EF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0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0EF8D-57C2-4625-BEB2-92AD6635FA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00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35200-56E4-4EDF-9250-812B737CA0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27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F5BC6-A82A-4B1F-B9CC-4DA5A62F78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54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DF3F8-3E54-480A-98EE-98EC76D5F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16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3AA29-C6DC-4202-B9B8-206581F07C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0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0DB67-D502-444E-8C08-705A58B121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04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FD6BC-9F80-40E6-B304-450E0B8A5C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01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D4AAD-75C8-4013-AC34-3B02982ECC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94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7BC87-CDB4-452C-8DF1-8225162D90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3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614C5-F233-4B5A-9538-AB1AAC06A3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03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180FD-FB38-4868-B022-35DE81BA01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40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A249D-8AEA-4EC6-BF4B-59F869084E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23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37440-9656-47E7-8FD5-463AC60150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01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6C6717D-87CE-4A63-8EFC-5344706585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8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B368C-1078-4D76-B5FC-6A420FC9DC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8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DB278-6831-480C-B017-C834DC2399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5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84E26-881A-4857-8916-0D71784723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4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7AE2B-F1F3-4E2F-9F7C-CC0B152A24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7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9756B-92F1-4BF0-8147-40582A0E12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2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FCAD2-A1B0-4198-86FF-A96C4EECEE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4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3F704-4B99-41D6-B2DD-4CDD83FA2B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8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2E2977-8152-4D43-B203-0EFA1CD67A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87B4369A-6033-4F03-A35E-ACBDE3D8B673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7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5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39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0.wmf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oleObject" Target="../embeddings/oleObject22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1.wmf"/><Relationship Id="rId1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8.png"/><Relationship Id="rId12" Type="http://schemas.openxmlformats.org/officeDocument/2006/relationships/image" Target="../media/image44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4.png"/><Relationship Id="rId5" Type="http://schemas.openxmlformats.org/officeDocument/2006/relationships/image" Target="../media/image46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1.png"/><Relationship Id="rId19" Type="http://schemas.openxmlformats.org/officeDocument/2006/relationships/image" Target="../media/image59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wmf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77963" y="2813050"/>
            <a:ext cx="91440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86200" y="2909888"/>
            <a:ext cx="419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Mumtaz Qazilbash</a:t>
            </a:r>
            <a:endParaRPr 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480594" y="1368866"/>
            <a:ext cx="5138737" cy="954107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tint val="1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</a:rPr>
              <a:t>Infrared spectroscopy of collective quantum phenomena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011132" y="4054476"/>
            <a:ext cx="39998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itchFamily="18" charset="0"/>
              </a:rPr>
              <a:t>Department of Physics</a:t>
            </a:r>
          </a:p>
          <a:p>
            <a:pPr algn="ctr"/>
            <a:r>
              <a:rPr lang="en-US" sz="2400" b="1">
                <a:solidFill>
                  <a:srgbClr val="0000CC"/>
                </a:solidFill>
                <a:latin typeface="Times New Roman" pitchFamily="18" charset="0"/>
              </a:rPr>
              <a:t>College of William and Mary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876801" y="76200"/>
            <a:ext cx="2479675" cy="48895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tint val="1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b="1"/>
              <a:t>Infrared optics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2057400" y="914400"/>
            <a:ext cx="7696200" cy="5334000"/>
            <a:chOff x="46" y="567"/>
            <a:chExt cx="3817" cy="2841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1396" y="2276"/>
              <a:ext cx="960" cy="2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Magnetic resonances                              </a:t>
              </a:r>
            </a:p>
            <a:p>
              <a:pPr algn="ctr"/>
              <a:r>
                <a:rPr lang="en-US" sz="1200" b="1"/>
                <a:t>and  strong coupling effects                  </a:t>
              </a:r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1108" y="2132"/>
              <a:ext cx="1440" cy="14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(pseudo)gap in cuprates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828" y="1844"/>
              <a:ext cx="1056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phonons</a:t>
              </a:r>
            </a:p>
          </p:txBody>
        </p:sp>
        <p:graphicFrame>
          <p:nvGraphicFramePr>
            <p:cNvPr id="26631" name="Object 7"/>
            <p:cNvGraphicFramePr>
              <a:graphicFrameLocks noChangeAspect="1"/>
            </p:cNvGraphicFramePr>
            <p:nvPr/>
          </p:nvGraphicFramePr>
          <p:xfrm>
            <a:off x="628" y="567"/>
            <a:ext cx="3151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71" r:id="rId4" imgW="5001840" imgH="426960" progId="">
                    <p:embed/>
                  </p:oleObj>
                </mc:Choice>
                <mc:Fallback>
                  <p:oleObj r:id="rId4" imgW="5001840" imgH="42696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" y="567"/>
                          <a:ext cx="3151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404" y="1988"/>
              <a:ext cx="576" cy="14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polarons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2608" y="2708"/>
              <a:ext cx="384" cy="14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bi-polarons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3364" y="2276"/>
              <a:ext cx="384" cy="25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Symbol" pitchFamily="18" charset="2"/>
                </a:rPr>
                <a:t>p</a:t>
              </a:r>
              <a:r>
                <a:rPr lang="en-US" sz="1200" b="1"/>
                <a:t>-</a:t>
              </a:r>
              <a:r>
                <a:rPr lang="en-US" sz="1200" b="1">
                  <a:latin typeface="Symbol" pitchFamily="18" charset="2"/>
                </a:rPr>
                <a:t>p</a:t>
              </a:r>
              <a:r>
                <a:rPr lang="en-US" sz="1200" b="1"/>
                <a:t>* transitions   </a:t>
              </a:r>
            </a:p>
            <a:p>
              <a:pPr algn="ctr"/>
              <a:r>
                <a:rPr lang="en-US" sz="1200" b="1"/>
                <a:t>(polymers)   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964" y="1700"/>
              <a:ext cx="1680" cy="14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Carrier lifetimes in metals and semiconductors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1252" y="1556"/>
              <a:ext cx="1536" cy="14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Localization peaks in disordered conductors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2308" y="2564"/>
              <a:ext cx="1008" cy="14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Correlation gaps in 1D conductors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2356" y="2276"/>
              <a:ext cx="576" cy="25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Amplitude modes</a:t>
              </a:r>
            </a:p>
            <a:p>
              <a:pPr algn="ctr"/>
              <a:r>
                <a:rPr lang="en-US" sz="1200" b="1"/>
                <a:t>(polymers)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884" y="1844"/>
              <a:ext cx="979" cy="14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Inter-band transitions</a:t>
              </a: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868" y="2564"/>
              <a:ext cx="1152" cy="14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Josephson plasmons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1060" y="1988"/>
              <a:ext cx="1152" cy="14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Superconducting gap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916" y="1412"/>
              <a:ext cx="2015" cy="14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Cyclotron modes and Landau Level transitions</a:t>
              </a:r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676" y="1844"/>
              <a:ext cx="1152" cy="14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Zeeman splitting</a:t>
              </a:r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1300" y="1124"/>
              <a:ext cx="960" cy="14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2D electron gas: EF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2844" y="1268"/>
              <a:ext cx="232" cy="14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Spin-orbit coupling</a:t>
              </a:r>
            </a:p>
          </p:txBody>
        </p:sp>
        <p:sp>
          <p:nvSpPr>
            <p:cNvPr id="26646" name="AutoShape 22"/>
            <p:cNvSpPr>
              <a:spLocks noChangeArrowheads="1"/>
            </p:cNvSpPr>
            <p:nvPr/>
          </p:nvSpPr>
          <p:spPr bwMode="auto">
            <a:xfrm rot="-10800000">
              <a:off x="2788" y="1076"/>
              <a:ext cx="96" cy="192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AutoShape 23"/>
            <p:cNvSpPr>
              <a:spLocks noChangeArrowheads="1"/>
            </p:cNvSpPr>
            <p:nvPr/>
          </p:nvSpPr>
          <p:spPr bwMode="auto">
            <a:xfrm rot="-10800000">
              <a:off x="3028" y="1076"/>
              <a:ext cx="96" cy="192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Text Box 24"/>
            <p:cNvSpPr txBox="1">
              <a:spLocks noChangeArrowheads="1"/>
            </p:cNvSpPr>
            <p:nvPr/>
          </p:nvSpPr>
          <p:spPr bwMode="auto">
            <a:xfrm>
              <a:off x="2644" y="932"/>
              <a:ext cx="47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III-V     II-VI</a:t>
              </a:r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724" y="1268"/>
              <a:ext cx="1152" cy="14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2D electron gas: plasmons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628" y="1124"/>
              <a:ext cx="672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100" b="1"/>
                <a:t>FM resonances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820" y="980"/>
              <a:ext cx="672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AF resonances</a:t>
              </a:r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628" y="836"/>
              <a:ext cx="2400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Magnetic modes in split ring resonators</a:t>
              </a:r>
            </a:p>
          </p:txBody>
        </p:sp>
        <p:sp>
          <p:nvSpPr>
            <p:cNvPr id="26653" name="Rectangle 29"/>
            <p:cNvSpPr>
              <a:spLocks noChangeArrowheads="1"/>
            </p:cNvSpPr>
            <p:nvPr/>
          </p:nvSpPr>
          <p:spPr bwMode="auto">
            <a:xfrm>
              <a:off x="964" y="2708"/>
              <a:ext cx="1008" cy="144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Heavy Fermion plasmons</a:t>
              </a:r>
            </a:p>
          </p:txBody>
        </p:sp>
        <p:sp>
          <p:nvSpPr>
            <p:cNvPr id="26654" name="Rectangle 30"/>
            <p:cNvSpPr>
              <a:spLocks noChangeArrowheads="1"/>
            </p:cNvSpPr>
            <p:nvPr/>
          </p:nvSpPr>
          <p:spPr bwMode="auto">
            <a:xfrm>
              <a:off x="1780" y="2852"/>
              <a:ext cx="1008" cy="144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Hybridization gap</a:t>
              </a:r>
            </a:p>
          </p:txBody>
        </p:sp>
        <p:sp>
          <p:nvSpPr>
            <p:cNvPr id="26655" name="Rectangle 31"/>
            <p:cNvSpPr>
              <a:spLocks noChangeArrowheads="1"/>
            </p:cNvSpPr>
            <p:nvPr/>
          </p:nvSpPr>
          <p:spPr bwMode="auto">
            <a:xfrm>
              <a:off x="3220" y="2132"/>
              <a:ext cx="528" cy="14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Charge transfer gap         </a:t>
              </a:r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46" y="836"/>
              <a:ext cx="576" cy="3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" rIns="9144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Magnetic 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res.</a:t>
              </a:r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46" y="1220"/>
              <a:ext cx="576" cy="336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2D gas</a:t>
              </a:r>
            </a:p>
          </p:txBody>
        </p:sp>
        <p:sp>
          <p:nvSpPr>
            <p:cNvPr id="26658" name="Rectangle 34"/>
            <p:cNvSpPr>
              <a:spLocks noChangeArrowheads="1"/>
            </p:cNvSpPr>
            <p:nvPr/>
          </p:nvSpPr>
          <p:spPr bwMode="auto">
            <a:xfrm>
              <a:off x="46" y="1604"/>
              <a:ext cx="576" cy="3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Correlated 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Metals</a:t>
              </a:r>
            </a:p>
          </p:txBody>
        </p:sp>
        <p:sp>
          <p:nvSpPr>
            <p:cNvPr id="26659" name="Rectangle 35"/>
            <p:cNvSpPr>
              <a:spLocks noChangeArrowheads="1"/>
            </p:cNvSpPr>
            <p:nvPr/>
          </p:nvSpPr>
          <p:spPr bwMode="auto">
            <a:xfrm>
              <a:off x="46" y="1988"/>
              <a:ext cx="576" cy="33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TMO</a:t>
              </a:r>
            </a:p>
          </p:txBody>
        </p:sp>
        <p:sp>
          <p:nvSpPr>
            <p:cNvPr id="26660" name="Rectangle 36"/>
            <p:cNvSpPr>
              <a:spLocks noChangeArrowheads="1"/>
            </p:cNvSpPr>
            <p:nvPr/>
          </p:nvSpPr>
          <p:spPr bwMode="auto">
            <a:xfrm>
              <a:off x="46" y="2372"/>
              <a:ext cx="576" cy="33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Organics</a:t>
              </a:r>
            </a:p>
          </p:txBody>
        </p:sp>
        <p:sp>
          <p:nvSpPr>
            <p:cNvPr id="26661" name="Rectangle 37"/>
            <p:cNvSpPr>
              <a:spLocks noChangeArrowheads="1"/>
            </p:cNvSpPr>
            <p:nvPr/>
          </p:nvSpPr>
          <p:spPr bwMode="auto">
            <a:xfrm>
              <a:off x="46" y="2756"/>
              <a:ext cx="576" cy="336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Heavy </a:t>
              </a:r>
            </a:p>
            <a:p>
              <a:pPr algn="ctr"/>
              <a:r>
                <a:rPr lang="en-US" sz="1400" b="1"/>
                <a:t>fermions</a:t>
              </a:r>
            </a:p>
          </p:txBody>
        </p:sp>
        <p:graphicFrame>
          <p:nvGraphicFramePr>
            <p:cNvPr id="26662" name="Object 38"/>
            <p:cNvGraphicFramePr>
              <a:graphicFrameLocks noChangeAspect="1"/>
            </p:cNvGraphicFramePr>
            <p:nvPr/>
          </p:nvGraphicFramePr>
          <p:xfrm>
            <a:off x="615" y="3005"/>
            <a:ext cx="3145" cy="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72" r:id="rId6" imgW="4992480" imgH="639000" progId="">
                    <p:embed/>
                  </p:oleObj>
                </mc:Choice>
                <mc:Fallback>
                  <p:oleObj r:id="rId6" imgW="4992480" imgH="639000" progId="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" y="3005"/>
                          <a:ext cx="3145" cy="4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1676400" y="63246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 i="1"/>
              <a:t>D.N.Basov and T.Timusk, Reviews of Modern Physics 77, 721 (2005)</a:t>
            </a:r>
          </a:p>
          <a:p>
            <a:r>
              <a:rPr lang="en-US" sz="1200" b="1" i="1"/>
              <a:t>S.V. Dordevic and D.N. Basov, Annalen der Physik 15, 545 (2006)</a:t>
            </a:r>
            <a:r>
              <a:rPr lang="en-US" sz="1200"/>
              <a:t> </a:t>
            </a:r>
            <a:r>
              <a:rPr lang="en-US" sz="1200" b="1" i="1"/>
              <a:t> </a:t>
            </a: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8534400" y="22860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Visible</a:t>
            </a: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3309938" y="685800"/>
            <a:ext cx="5562600" cy="228600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Text Box 42"/>
          <p:cNvSpPr txBox="1">
            <a:spLocks noChangeArrowheads="1"/>
          </p:cNvSpPr>
          <p:nvPr/>
        </p:nvSpPr>
        <p:spPr bwMode="auto">
          <a:xfrm>
            <a:off x="9372600" y="3952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UV</a:t>
            </a:r>
          </a:p>
        </p:txBody>
      </p:sp>
      <p:sp>
        <p:nvSpPr>
          <p:cNvPr id="26668" name="Rectangle 44"/>
          <p:cNvSpPr>
            <a:spLocks noChangeArrowheads="1"/>
          </p:cNvSpPr>
          <p:nvPr/>
        </p:nvSpPr>
        <p:spPr bwMode="auto">
          <a:xfrm>
            <a:off x="9220200" y="685800"/>
            <a:ext cx="381000" cy="228600"/>
          </a:xfrm>
          <a:prstGeom prst="rect">
            <a:avLst/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69" name="Picture 4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89" y="685801"/>
            <a:ext cx="39528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70" name="Text Box 46"/>
          <p:cNvSpPr txBox="1">
            <a:spLocks noChangeArrowheads="1"/>
          </p:cNvSpPr>
          <p:nvPr/>
        </p:nvSpPr>
        <p:spPr bwMode="auto">
          <a:xfrm>
            <a:off x="7486650" y="35718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Infrared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3048000" y="1584325"/>
            <a:ext cx="6858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2952750" y="2574925"/>
            <a:ext cx="9144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2971800" y="3946525"/>
            <a:ext cx="838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895600" y="5013325"/>
            <a:ext cx="1066800" cy="533400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048000" y="228601"/>
            <a:ext cx="6096000" cy="51911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tint val="1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Infrared transmission and reflectance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3886200" y="1295401"/>
            <a:ext cx="152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Broadband Infrared source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886200" y="2498726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Michelson interferometer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191000" y="3870326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sample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4114800" y="5013326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Infrared detector</a:t>
            </a:r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3352800" y="2117725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3352800" y="3260725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3352800" y="4251325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7924800" y="1463675"/>
            <a:ext cx="6858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7829550" y="2454275"/>
            <a:ext cx="9144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7315200" y="4130675"/>
            <a:ext cx="838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6477000" y="2530475"/>
            <a:ext cx="1066800" cy="533400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8763000" y="2774951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Michelson interferometer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8229600" y="3765551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sample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5943600" y="1844676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Infrared detector</a:t>
            </a: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8229600" y="1997075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 flipH="1">
            <a:off x="7772400" y="3140075"/>
            <a:ext cx="45720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 flipH="1" flipV="1">
            <a:off x="7162800" y="3216275"/>
            <a:ext cx="4572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2362200" y="8382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Transmission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6629400" y="8382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Reflectance</a:t>
            </a:r>
          </a:p>
        </p:txBody>
      </p:sp>
      <p:grpSp>
        <p:nvGrpSpPr>
          <p:cNvPr id="11307" name="Group 43"/>
          <p:cNvGrpSpPr>
            <a:grpSpLocks/>
          </p:cNvGrpSpPr>
          <p:nvPr/>
        </p:nvGrpSpPr>
        <p:grpSpPr bwMode="auto">
          <a:xfrm>
            <a:off x="6019802" y="5407032"/>
            <a:ext cx="4419601" cy="461963"/>
            <a:chOff x="2832" y="3406"/>
            <a:chExt cx="2784" cy="291"/>
          </a:xfrm>
        </p:grpSpPr>
        <p:sp>
          <p:nvSpPr>
            <p:cNvPr id="11304" name="Text Box 40"/>
            <p:cNvSpPr txBox="1">
              <a:spLocks noChangeArrowheads="1"/>
            </p:cNvSpPr>
            <p:nvPr/>
          </p:nvSpPr>
          <p:spPr bwMode="auto">
            <a:xfrm>
              <a:off x="4368" y="3406"/>
              <a:ext cx="12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Symbol" pitchFamily="18" charset="2"/>
                </a:rPr>
                <a:t>e</a:t>
              </a:r>
              <a:r>
                <a:rPr lang="en-US" sz="2400" baseline="-25000" dirty="0"/>
                <a:t>1</a:t>
              </a:r>
              <a:r>
                <a:rPr lang="en-US" sz="2000" dirty="0"/>
                <a:t>(</a:t>
              </a:r>
              <a:r>
                <a:rPr lang="en-US" sz="2400" dirty="0">
                  <a:latin typeface="Symbol" pitchFamily="18" charset="2"/>
                </a:rPr>
                <a:t>w</a:t>
              </a:r>
              <a:r>
                <a:rPr lang="en-US" sz="2000" dirty="0"/>
                <a:t>) + </a:t>
              </a:r>
              <a:r>
                <a:rPr lang="en-US" sz="2000" dirty="0" err="1"/>
                <a:t>i</a:t>
              </a:r>
              <a:r>
                <a:rPr lang="en-US" sz="2000" dirty="0"/>
                <a:t> </a:t>
              </a:r>
              <a:r>
                <a:rPr lang="en-US" sz="2400" dirty="0">
                  <a:latin typeface="Symbol" pitchFamily="18" charset="2"/>
                </a:rPr>
                <a:t>e</a:t>
              </a:r>
              <a:r>
                <a:rPr lang="en-US" sz="2000" baseline="-25000" dirty="0"/>
                <a:t>2</a:t>
              </a:r>
              <a:r>
                <a:rPr lang="en-US" sz="2000" dirty="0"/>
                <a:t>(</a:t>
              </a:r>
              <a:r>
                <a:rPr lang="en-US" sz="2400" dirty="0">
                  <a:latin typeface="Symbol" pitchFamily="18" charset="2"/>
                </a:rPr>
                <a:t>w</a:t>
              </a:r>
              <a:r>
                <a:rPr lang="en-US" sz="2000" dirty="0"/>
                <a:t>)</a:t>
              </a:r>
            </a:p>
          </p:txBody>
        </p:sp>
        <p:sp>
          <p:nvSpPr>
            <p:cNvPr id="11305" name="Text Box 41"/>
            <p:cNvSpPr txBox="1">
              <a:spLocks noChangeArrowheads="1"/>
            </p:cNvSpPr>
            <p:nvPr/>
          </p:nvSpPr>
          <p:spPr bwMode="auto">
            <a:xfrm>
              <a:off x="2832" y="3408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T (</a:t>
              </a:r>
              <a:r>
                <a:rPr lang="en-US" sz="2400">
                  <a:latin typeface="Symbol" pitchFamily="18" charset="2"/>
                </a:rPr>
                <a:t>w</a:t>
              </a:r>
              <a:r>
                <a:rPr lang="en-US" sz="2000"/>
                <a:t>), R (</a:t>
              </a:r>
              <a:r>
                <a:rPr lang="en-US" sz="2400">
                  <a:latin typeface="Symbol" pitchFamily="18" charset="2"/>
                </a:rPr>
                <a:t>w</a:t>
              </a:r>
              <a:r>
                <a:rPr lang="en-US" sz="2000"/>
                <a:t>)</a:t>
              </a:r>
            </a:p>
          </p:txBody>
        </p:sp>
        <p:sp>
          <p:nvSpPr>
            <p:cNvPr id="11306" name="Line 42"/>
            <p:cNvSpPr>
              <a:spLocks noChangeShapeType="1"/>
            </p:cNvSpPr>
            <p:nvPr/>
          </p:nvSpPr>
          <p:spPr bwMode="auto">
            <a:xfrm>
              <a:off x="3888" y="360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8763000" y="1295401"/>
            <a:ext cx="152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Broadband Infrared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609601"/>
            <a:ext cx="481012" cy="542925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lum bright="-84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476250" cy="45085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219200"/>
            <a:ext cx="428625" cy="458788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2827339"/>
            <a:ext cx="2649538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3465514" y="2011363"/>
            <a:ext cx="2909887" cy="1162050"/>
          </a:xfrm>
          <a:prstGeom prst="rtTriangle">
            <a:avLst/>
          </a:prstGeom>
          <a:gradFill rotWithShape="0">
            <a:gsLst>
              <a:gs pos="0">
                <a:srgbClr val="FF00FF"/>
              </a:gs>
              <a:gs pos="100000">
                <a:srgbClr val="46445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 flipH="1">
            <a:off x="6375400" y="2011363"/>
            <a:ext cx="2909888" cy="1162050"/>
          </a:xfrm>
          <a:prstGeom prst="rtTriangle">
            <a:avLst/>
          </a:prstGeom>
          <a:gradFill rotWithShape="0">
            <a:gsLst>
              <a:gs pos="0">
                <a:srgbClr val="FF00FF"/>
              </a:gs>
              <a:gs pos="100000">
                <a:srgbClr val="46445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 rot="16200000">
            <a:off x="3132932" y="1440657"/>
            <a:ext cx="654050" cy="3571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7193"/>
                </a:moveTo>
                <a:lnTo>
                  <a:pt x="0" y="14407"/>
                </a:lnTo>
                <a:lnTo>
                  <a:pt x="12960" y="14407"/>
                </a:lnTo>
                <a:lnTo>
                  <a:pt x="12960" y="21600"/>
                </a:lnTo>
                <a:lnTo>
                  <a:pt x="21600" y="10800"/>
                </a:lnTo>
                <a:lnTo>
                  <a:pt x="12960" y="0"/>
                </a:lnTo>
                <a:lnTo>
                  <a:pt x="12960" y="7193"/>
                </a:lnTo>
                <a:close/>
                <a:moveTo>
                  <a:pt x="0" y="7193"/>
                </a:move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 rot="12900000">
            <a:off x="2784476" y="1636714"/>
            <a:ext cx="639763" cy="36512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7193"/>
                </a:moveTo>
                <a:lnTo>
                  <a:pt x="0" y="14407"/>
                </a:lnTo>
                <a:lnTo>
                  <a:pt x="12960" y="14407"/>
                </a:lnTo>
                <a:lnTo>
                  <a:pt x="12960" y="21600"/>
                </a:lnTo>
                <a:lnTo>
                  <a:pt x="21600" y="10800"/>
                </a:lnTo>
                <a:lnTo>
                  <a:pt x="12960" y="0"/>
                </a:lnTo>
                <a:lnTo>
                  <a:pt x="12960" y="7193"/>
                </a:lnTo>
                <a:close/>
                <a:moveTo>
                  <a:pt x="0" y="7193"/>
                </a:moveTo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 rot="8100000">
            <a:off x="2794001" y="2136775"/>
            <a:ext cx="639763" cy="36353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7193"/>
                </a:moveTo>
                <a:lnTo>
                  <a:pt x="0" y="14407"/>
                </a:lnTo>
                <a:lnTo>
                  <a:pt x="12960" y="14407"/>
                </a:lnTo>
                <a:lnTo>
                  <a:pt x="12960" y="21600"/>
                </a:lnTo>
                <a:lnTo>
                  <a:pt x="21600" y="10800"/>
                </a:lnTo>
                <a:lnTo>
                  <a:pt x="12960" y="0"/>
                </a:lnTo>
                <a:lnTo>
                  <a:pt x="12960" y="7193"/>
                </a:lnTo>
                <a:close/>
                <a:moveTo>
                  <a:pt x="0" y="7193"/>
                </a:moveTo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 rot="16800000">
            <a:off x="4315619" y="3272632"/>
            <a:ext cx="730250" cy="16351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7193"/>
                </a:moveTo>
                <a:lnTo>
                  <a:pt x="0" y="14407"/>
                </a:lnTo>
                <a:lnTo>
                  <a:pt x="12960" y="14407"/>
                </a:lnTo>
                <a:lnTo>
                  <a:pt x="12960" y="21600"/>
                </a:lnTo>
                <a:lnTo>
                  <a:pt x="21600" y="10800"/>
                </a:lnTo>
                <a:lnTo>
                  <a:pt x="12960" y="0"/>
                </a:lnTo>
                <a:lnTo>
                  <a:pt x="12960" y="7193"/>
                </a:lnTo>
                <a:close/>
                <a:moveTo>
                  <a:pt x="0" y="7193"/>
                </a:moveTo>
              </a:path>
            </a:pathLst>
          </a:custGeom>
          <a:solidFill>
            <a:srgbClr val="220020"/>
          </a:solidFill>
          <a:ln>
            <a:noFill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2703513" y="1271589"/>
            <a:ext cx="1535112" cy="1531937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AutoShape 13"/>
          <p:cNvSpPr>
            <a:spLocks noChangeArrowheads="1"/>
          </p:cNvSpPr>
          <p:nvPr/>
        </p:nvSpPr>
        <p:spPr bwMode="auto">
          <a:xfrm>
            <a:off x="8562976" y="990601"/>
            <a:ext cx="1343025" cy="1666875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auto">
          <a:xfrm rot="16200000">
            <a:off x="8769351" y="1320801"/>
            <a:ext cx="936625" cy="355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7193"/>
                </a:moveTo>
                <a:lnTo>
                  <a:pt x="0" y="14407"/>
                </a:lnTo>
                <a:lnTo>
                  <a:pt x="12960" y="14407"/>
                </a:lnTo>
                <a:lnTo>
                  <a:pt x="12960" y="21600"/>
                </a:lnTo>
                <a:lnTo>
                  <a:pt x="21600" y="10800"/>
                </a:lnTo>
                <a:lnTo>
                  <a:pt x="12960" y="0"/>
                </a:lnTo>
                <a:lnTo>
                  <a:pt x="12960" y="7193"/>
                </a:lnTo>
                <a:close/>
                <a:moveTo>
                  <a:pt x="0" y="7193"/>
                </a:move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 rot="8100000">
            <a:off x="8758239" y="2049464"/>
            <a:ext cx="542925" cy="36512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7193"/>
                </a:moveTo>
                <a:lnTo>
                  <a:pt x="0" y="14407"/>
                </a:lnTo>
                <a:lnTo>
                  <a:pt x="12960" y="14407"/>
                </a:lnTo>
                <a:lnTo>
                  <a:pt x="12960" y="21600"/>
                </a:lnTo>
                <a:lnTo>
                  <a:pt x="21600" y="10800"/>
                </a:lnTo>
                <a:lnTo>
                  <a:pt x="12960" y="0"/>
                </a:lnTo>
                <a:lnTo>
                  <a:pt x="12960" y="7193"/>
                </a:lnTo>
                <a:close/>
                <a:moveTo>
                  <a:pt x="0" y="7193"/>
                </a:moveTo>
              </a:path>
            </a:pathLst>
          </a:custGeom>
          <a:solidFill>
            <a:srgbClr val="F8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AutoShape 16"/>
          <p:cNvSpPr>
            <a:spLocks noChangeArrowheads="1"/>
          </p:cNvSpPr>
          <p:nvPr/>
        </p:nvSpPr>
        <p:spPr bwMode="auto">
          <a:xfrm>
            <a:off x="2703513" y="1271589"/>
            <a:ext cx="1535112" cy="1531937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noFill/>
          <a:ln w="508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AutoShape 17"/>
          <p:cNvSpPr>
            <a:spLocks noChangeArrowheads="1"/>
          </p:cNvSpPr>
          <p:nvPr/>
        </p:nvSpPr>
        <p:spPr bwMode="auto">
          <a:xfrm>
            <a:off x="8562976" y="990601"/>
            <a:ext cx="1343025" cy="1666875"/>
          </a:xfrm>
          <a:custGeom>
            <a:avLst/>
            <a:gdLst/>
            <a:ahLst/>
            <a:cxnLst/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noFill/>
          <a:ln w="508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1828801" y="3657600"/>
            <a:ext cx="29001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A900A0"/>
                </a:solidFill>
                <a:latin typeface="Hoefler Text" charset="0"/>
                <a:sym typeface="Hoefler Text" charset="0"/>
              </a:rPr>
              <a:t>Plane Of Incidence</a:t>
            </a:r>
          </a:p>
        </p:txBody>
      </p:sp>
      <p:sp>
        <p:nvSpPr>
          <p:cNvPr id="31763" name="AutoShape 19"/>
          <p:cNvSpPr>
            <a:spLocks noChangeArrowheads="1"/>
          </p:cNvSpPr>
          <p:nvPr/>
        </p:nvSpPr>
        <p:spPr bwMode="auto">
          <a:xfrm rot="4156759">
            <a:off x="6164263" y="2538413"/>
            <a:ext cx="654050" cy="1524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7193"/>
                </a:moveTo>
                <a:lnTo>
                  <a:pt x="0" y="14407"/>
                </a:lnTo>
                <a:lnTo>
                  <a:pt x="12960" y="14407"/>
                </a:lnTo>
                <a:lnTo>
                  <a:pt x="12960" y="21600"/>
                </a:lnTo>
                <a:lnTo>
                  <a:pt x="21600" y="10800"/>
                </a:lnTo>
                <a:lnTo>
                  <a:pt x="12960" y="0"/>
                </a:lnTo>
                <a:lnTo>
                  <a:pt x="12960" y="7193"/>
                </a:lnTo>
                <a:close/>
                <a:moveTo>
                  <a:pt x="0" y="7193"/>
                </a:moveTo>
              </a:path>
            </a:pathLst>
          </a:custGeom>
          <a:solidFill>
            <a:srgbClr val="220020"/>
          </a:solidFill>
          <a:ln>
            <a:noFill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4719638" y="1304926"/>
            <a:ext cx="195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VO</a:t>
            </a:r>
            <a:r>
              <a:rPr lang="en-US" sz="2400" baseline="-25000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 film on Al</a:t>
            </a:r>
            <a:r>
              <a:rPr lang="en-US" sz="2400" baseline="-25000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O</a:t>
            </a:r>
            <a:r>
              <a:rPr lang="en-US" sz="2400" baseline="-25000">
                <a:solidFill>
                  <a:srgbClr val="008000"/>
                </a:solidFill>
                <a:latin typeface="Times New Roman" pitchFamily="18" charset="0"/>
              </a:rPr>
              <a:t>3</a:t>
            </a: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 substrate</a:t>
            </a:r>
          </a:p>
        </p:txBody>
      </p:sp>
      <p:graphicFrame>
        <p:nvGraphicFramePr>
          <p:cNvPr id="31766" name="Object 22"/>
          <p:cNvGraphicFramePr>
            <a:graphicFrameLocks noChangeAspect="1"/>
          </p:cNvGraphicFramePr>
          <p:nvPr/>
        </p:nvGraphicFramePr>
        <p:xfrm>
          <a:off x="3987800" y="4222751"/>
          <a:ext cx="45974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0" name="Equation" r:id="rId8" imgW="1803240" imgH="368280" progId="Equation.3">
                  <p:embed/>
                </p:oleObj>
              </mc:Choice>
              <mc:Fallback>
                <p:oleObj name="Equation" r:id="rId8" imgW="1803240" imgH="3682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4222751"/>
                        <a:ext cx="45974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200400" y="5715001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2514600" y="5378450"/>
            <a:ext cx="7086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Measure ellipsometric coefficients </a:t>
            </a:r>
            <a:r>
              <a:rPr lang="en-US" sz="2800">
                <a:latin typeface="Symbol" pitchFamily="18" charset="2"/>
              </a:rPr>
              <a:t>Y</a:t>
            </a:r>
            <a:r>
              <a:rPr lang="en-US" sz="2800">
                <a:latin typeface="Times New Roman" pitchFamily="18" charset="0"/>
              </a:rPr>
              <a:t> and </a:t>
            </a:r>
            <a:r>
              <a:rPr lang="en-US" sz="2800">
                <a:latin typeface="Symbol" pitchFamily="18" charset="2"/>
              </a:rPr>
              <a:t>D</a:t>
            </a:r>
            <a:r>
              <a:rPr lang="en-US" sz="2800">
                <a:latin typeface="Times New Roman" pitchFamily="18" charset="0"/>
              </a:rPr>
              <a:t> to obtain optical constants using appropriate model</a:t>
            </a: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3733800" y="228601"/>
            <a:ext cx="4495800" cy="51911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tint val="1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Ellipsometry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3810000" y="228601"/>
            <a:ext cx="4343400" cy="51911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tint val="1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</a:rPr>
              <a:t>Some photos…….</a:t>
            </a:r>
          </a:p>
        </p:txBody>
      </p:sp>
      <p:pic>
        <p:nvPicPr>
          <p:cNvPr id="9" name="图片 6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r="14760" b="2018"/>
          <a:stretch/>
        </p:blipFill>
        <p:spPr bwMode="auto">
          <a:xfrm>
            <a:off x="5943600" y="2217521"/>
            <a:ext cx="4572000" cy="4030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1992441"/>
            <a:ext cx="4124325" cy="432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33601" y="1067119"/>
            <a:ext cx="334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Cryogenic infrared reflectance equipment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9400" y="108135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Cryogenic </a:t>
            </a:r>
            <a:r>
              <a:rPr lang="en-US" sz="2400" dirty="0" err="1"/>
              <a:t>ellipsometry</a:t>
            </a:r>
            <a:r>
              <a:rPr lang="en-US" sz="2400" dirty="0"/>
              <a:t>: near-infrared, visible, UV</a:t>
            </a:r>
          </a:p>
        </p:txBody>
      </p:sp>
    </p:spTree>
    <p:extLst>
      <p:ext uri="{BB962C8B-B14F-4D97-AF65-F5344CB8AC3E}">
        <p14:creationId xmlns:p14="http://schemas.microsoft.com/office/powerpoint/2010/main" val="1744797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971800" y="196850"/>
            <a:ext cx="6096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</a:rPr>
              <a:t>Optical conductivity and the superconducting gap </a:t>
            </a:r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1905000" y="1219200"/>
            <a:ext cx="84582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303" name="Group 31"/>
          <p:cNvGrpSpPr>
            <a:grpSpLocks/>
          </p:cNvGrpSpPr>
          <p:nvPr/>
        </p:nvGrpSpPr>
        <p:grpSpPr bwMode="auto">
          <a:xfrm>
            <a:off x="1600200" y="1600200"/>
            <a:ext cx="4343400" cy="4056748"/>
            <a:chOff x="96" y="1008"/>
            <a:chExt cx="2688" cy="2459"/>
          </a:xfrm>
        </p:grpSpPr>
        <p:pic>
          <p:nvPicPr>
            <p:cNvPr id="54286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32" t="15114" r="16438" b="13356"/>
            <a:stretch>
              <a:fillRect/>
            </a:stretch>
          </p:blipFill>
          <p:spPr bwMode="auto">
            <a:xfrm>
              <a:off x="96" y="1296"/>
              <a:ext cx="2640" cy="2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287" name="Text Box 15"/>
            <p:cNvSpPr txBox="1">
              <a:spLocks noChangeArrowheads="1"/>
            </p:cNvSpPr>
            <p:nvPr/>
          </p:nvSpPr>
          <p:spPr bwMode="auto">
            <a:xfrm rot="16200000">
              <a:off x="-102" y="2118"/>
              <a:ext cx="72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dirty="0">
                  <a:latin typeface="Symbol" panose="05050102010706020507" pitchFamily="18" charset="2"/>
                </a:rPr>
                <a:t>s</a:t>
              </a:r>
              <a:r>
                <a:rPr lang="en-US" altLang="en-US" sz="2800" baseline="-25000" dirty="0"/>
                <a:t>1</a:t>
              </a:r>
              <a:endParaRPr lang="en-US" altLang="en-US" sz="2800" dirty="0"/>
            </a:p>
          </p:txBody>
        </p:sp>
        <p:sp>
          <p:nvSpPr>
            <p:cNvPr id="54288" name="Text Box 16"/>
            <p:cNvSpPr txBox="1">
              <a:spLocks noChangeArrowheads="1"/>
            </p:cNvSpPr>
            <p:nvPr/>
          </p:nvSpPr>
          <p:spPr bwMode="auto">
            <a:xfrm>
              <a:off x="2242" y="3109"/>
              <a:ext cx="230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 i="1" dirty="0">
                  <a:latin typeface="Symbol" panose="05050102010706020507" pitchFamily="18" charset="2"/>
                </a:rPr>
                <a:t>n</a:t>
              </a:r>
            </a:p>
          </p:txBody>
        </p:sp>
        <p:sp>
          <p:nvSpPr>
            <p:cNvPr id="54289" name="Text Box 17"/>
            <p:cNvSpPr txBox="1">
              <a:spLocks noChangeArrowheads="1"/>
            </p:cNvSpPr>
            <p:nvPr/>
          </p:nvSpPr>
          <p:spPr bwMode="auto">
            <a:xfrm>
              <a:off x="240" y="3024"/>
              <a:ext cx="3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0</a:t>
              </a:r>
            </a:p>
          </p:txBody>
        </p:sp>
        <p:sp>
          <p:nvSpPr>
            <p:cNvPr id="54290" name="Text Box 18"/>
            <p:cNvSpPr txBox="1">
              <a:spLocks noChangeArrowheads="1"/>
            </p:cNvSpPr>
            <p:nvPr/>
          </p:nvSpPr>
          <p:spPr bwMode="auto">
            <a:xfrm>
              <a:off x="782" y="3179"/>
              <a:ext cx="3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dirty="0"/>
                <a:t>2</a:t>
              </a:r>
              <a:r>
                <a:rPr lang="en-US" altLang="en-US" sz="2400" dirty="0">
                  <a:latin typeface="Symbol" panose="05050102010706020507" pitchFamily="18" charset="2"/>
                </a:rPr>
                <a:t>D</a:t>
              </a:r>
            </a:p>
          </p:txBody>
        </p:sp>
        <p:sp>
          <p:nvSpPr>
            <p:cNvPr id="54292" name="Line 20"/>
            <p:cNvSpPr>
              <a:spLocks noChangeShapeType="1"/>
            </p:cNvSpPr>
            <p:nvPr/>
          </p:nvSpPr>
          <p:spPr bwMode="auto">
            <a:xfrm>
              <a:off x="480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3" name="Text Box 21"/>
            <p:cNvSpPr txBox="1">
              <a:spLocks noChangeArrowheads="1"/>
            </p:cNvSpPr>
            <p:nvPr/>
          </p:nvSpPr>
          <p:spPr bwMode="auto">
            <a:xfrm>
              <a:off x="864" y="1824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i="1"/>
                <a:t>T</a:t>
              </a:r>
              <a:r>
                <a:rPr lang="en-US" altLang="en-US" sz="2000"/>
                <a:t> &gt; </a:t>
              </a:r>
              <a:r>
                <a:rPr lang="en-US" altLang="en-US" sz="2000" i="1"/>
                <a:t>T</a:t>
              </a:r>
              <a:r>
                <a:rPr lang="en-US" altLang="en-US" sz="2000" baseline="-25000"/>
                <a:t>c</a:t>
              </a:r>
            </a:p>
          </p:txBody>
        </p:sp>
        <p:sp>
          <p:nvSpPr>
            <p:cNvPr id="54297" name="Text Box 25"/>
            <p:cNvSpPr txBox="1">
              <a:spLocks noChangeArrowheads="1"/>
            </p:cNvSpPr>
            <p:nvPr/>
          </p:nvSpPr>
          <p:spPr bwMode="auto">
            <a:xfrm>
              <a:off x="912" y="2736"/>
              <a:ext cx="6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i="1"/>
                <a:t>T</a:t>
              </a:r>
              <a:r>
                <a:rPr lang="en-US" altLang="en-US" sz="2000"/>
                <a:t> &lt;&lt; </a:t>
              </a:r>
              <a:r>
                <a:rPr lang="en-US" altLang="en-US" sz="2000" i="1"/>
                <a:t>T</a:t>
              </a:r>
              <a:r>
                <a:rPr lang="en-US" altLang="en-US" sz="2000" baseline="-25000"/>
                <a:t>c</a:t>
              </a:r>
            </a:p>
          </p:txBody>
        </p:sp>
        <p:sp>
          <p:nvSpPr>
            <p:cNvPr id="54300" name="Text Box 28"/>
            <p:cNvSpPr txBox="1">
              <a:spLocks noChangeArrowheads="1"/>
            </p:cNvSpPr>
            <p:nvPr/>
          </p:nvSpPr>
          <p:spPr bwMode="auto">
            <a:xfrm>
              <a:off x="96" y="1008"/>
              <a:ext cx="26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CC0000"/>
                  </a:solidFill>
                </a:rPr>
                <a:t>BCS </a:t>
              </a:r>
              <a:r>
                <a:rPr lang="en-US" altLang="en-US" sz="2400" i="1" dirty="0">
                  <a:solidFill>
                    <a:srgbClr val="CC0000"/>
                  </a:solidFill>
                </a:rPr>
                <a:t>s</a:t>
              </a:r>
              <a:r>
                <a:rPr lang="en-US" altLang="en-US" sz="2400" dirty="0">
                  <a:solidFill>
                    <a:srgbClr val="CC0000"/>
                  </a:solidFill>
                </a:rPr>
                <a:t>-wave superconductor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396" y="2144426"/>
            <a:ext cx="4775404" cy="3722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5342" y="1600201"/>
            <a:ext cx="3890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rgbClr val="CC0000"/>
                </a:solidFill>
              </a:rPr>
              <a:t>Iron-based superconductor</a:t>
            </a:r>
          </a:p>
        </p:txBody>
      </p:sp>
    </p:spTree>
    <p:extLst>
      <p:ext uri="{BB962C8B-B14F-4D97-AF65-F5344CB8AC3E}">
        <p14:creationId xmlns:p14="http://schemas.microsoft.com/office/powerpoint/2010/main" val="72943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82976"/>
            <a:ext cx="35052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1" y="3790950"/>
            <a:ext cx="2841625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6346826" y="777876"/>
            <a:ext cx="688975" cy="25828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5730875" y="765176"/>
            <a:ext cx="636588" cy="2582863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3949700" y="769938"/>
            <a:ext cx="1784350" cy="258286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431" name="Object 7"/>
          <p:cNvGraphicFramePr>
            <a:graphicFrameLocks noChangeAspect="1"/>
          </p:cNvGraphicFramePr>
          <p:nvPr/>
        </p:nvGraphicFramePr>
        <p:xfrm>
          <a:off x="3119438" y="533400"/>
          <a:ext cx="4119562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9" name="Graph" r:id="rId6" imgW="3522240" imgH="2964960" progId="Origin50.Graph">
                  <p:embed/>
                </p:oleObj>
              </mc:Choice>
              <mc:Fallback>
                <p:oleObj name="Graph" r:id="rId6" imgW="3522240" imgH="2964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533400"/>
                        <a:ext cx="4119562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2362200" y="152401"/>
            <a:ext cx="7391400" cy="51911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tint val="1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VO</a:t>
            </a:r>
            <a:r>
              <a:rPr lang="en-US" sz="2800" baseline="-25000"/>
              <a:t>2 </a:t>
            </a:r>
            <a:r>
              <a:rPr lang="en-US" sz="2800"/>
              <a:t>: Correlated insulator, strange metal</a:t>
            </a:r>
            <a:endParaRPr lang="en-US" sz="2800" baseline="-25000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7091363" y="762001"/>
            <a:ext cx="15384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dR/dT &gt; 0</a:t>
            </a: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1752600" y="990601"/>
            <a:ext cx="15384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dR/dT &lt; 0</a:t>
            </a: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1828800" y="4495801"/>
            <a:ext cx="2971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Nature of the metallic phase in the transition region ?</a:t>
            </a: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1676400" y="1524001"/>
            <a:ext cx="175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Monoclinic insulating </a:t>
            </a: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7015163" y="1143001"/>
            <a:ext cx="129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Rutile metallic</a:t>
            </a: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5334000" y="6248400"/>
            <a:ext cx="510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M. M. Qazilbash </a:t>
            </a:r>
            <a:r>
              <a:rPr lang="en-US" sz="2000" i="1"/>
              <a:t>et al</a:t>
            </a:r>
            <a:r>
              <a:rPr lang="en-US" sz="2000"/>
              <a:t>., PRB 74, 205118 (2006)</a:t>
            </a:r>
          </a:p>
        </p:txBody>
      </p:sp>
      <p:sp>
        <p:nvSpPr>
          <p:cNvPr id="103446" name="Text Box 22"/>
          <p:cNvSpPr txBox="1">
            <a:spLocks noChangeArrowheads="1"/>
          </p:cNvSpPr>
          <p:nvPr/>
        </p:nvSpPr>
        <p:spPr bwMode="auto">
          <a:xfrm>
            <a:off x="8458200" y="4556126"/>
            <a:ext cx="20574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Changes in </a:t>
            </a:r>
            <a:r>
              <a:rPr lang="en-US" sz="2000">
                <a:latin typeface="Symbol" pitchFamily="18" charset="2"/>
              </a:rPr>
              <a:t>s</a:t>
            </a:r>
            <a:r>
              <a:rPr lang="en-US" sz="2000" baseline="-25000"/>
              <a:t>1</a:t>
            </a:r>
            <a:r>
              <a:rPr lang="en-US" sz="2000"/>
              <a:t>(</a:t>
            </a:r>
            <a:r>
              <a:rPr lang="en-US" sz="2000">
                <a:latin typeface="Symbol" pitchFamily="18" charset="2"/>
              </a:rPr>
              <a:t>w</a:t>
            </a:r>
            <a:r>
              <a:rPr lang="en-US" sz="2000"/>
              <a:t>) up to 6 eV</a:t>
            </a:r>
          </a:p>
          <a:p>
            <a:pPr algn="ctr">
              <a:spcBef>
                <a:spcPct val="50000"/>
              </a:spcBef>
            </a:pPr>
            <a:r>
              <a:rPr lang="en-US" sz="2000"/>
              <a:t>Mott physics</a:t>
            </a:r>
          </a:p>
        </p:txBody>
      </p:sp>
    </p:spTree>
    <p:extLst>
      <p:ext uri="{BB962C8B-B14F-4D97-AF65-F5344CB8AC3E}">
        <p14:creationId xmlns:p14="http://schemas.microsoft.com/office/powerpoint/2010/main" val="247780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29" grpId="0" animBg="1"/>
      <p:bldP spid="103430" grpId="0" animBg="1"/>
      <p:bldP spid="103433" grpId="0" autoUpdateAnimBg="0"/>
      <p:bldP spid="103434" grpId="0" autoUpdateAnimBg="0"/>
      <p:bldP spid="103435" grpId="0" autoUpdateAnimBg="0"/>
      <p:bldP spid="103436" grpId="0" autoUpdateAnimBg="0"/>
      <p:bldP spid="103437" grpId="0" autoUpdateAnimBg="0"/>
      <p:bldP spid="103438" grpId="0"/>
      <p:bldP spid="1034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05000" y="77788"/>
            <a:ext cx="8458200" cy="442912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tint val="1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300" b="1">
                <a:solidFill>
                  <a:srgbClr val="000000"/>
                </a:solidFill>
              </a:rPr>
              <a:t>Intrinsic Inhomogeneities and Correlated Electron Matter</a:t>
            </a:r>
            <a:endParaRPr lang="en-US" b="1">
              <a:solidFill>
                <a:srgbClr val="000000"/>
              </a:solidFill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3352800" y="3619501"/>
            <a:ext cx="3138488" cy="3209925"/>
            <a:chOff x="96" y="2280"/>
            <a:chExt cx="1977" cy="2022"/>
          </a:xfrm>
        </p:grpSpPr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96" y="2304"/>
              <a:ext cx="1872" cy="19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187" y="2280"/>
              <a:ext cx="1671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Cuprates: tunneling</a:t>
              </a:r>
            </a:p>
            <a:p>
              <a:pPr algn="ctr">
                <a:lnSpc>
                  <a:spcPct val="80000"/>
                </a:lnSpc>
              </a:pPr>
              <a:r>
                <a:rPr lang="en-US" sz="1300" b="1" i="1">
                  <a:solidFill>
                    <a:srgbClr val="000000"/>
                  </a:solidFill>
                </a:rPr>
                <a:t>Lang et al. Nature 412, 415 (‘02)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>
                  <a:solidFill>
                    <a:srgbClr val="FF0000"/>
                  </a:solidFill>
                </a:rPr>
                <a:t>Under-doped Bi-2212</a:t>
              </a:r>
            </a:p>
          </p:txBody>
        </p:sp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723"/>
              <a:ext cx="1344" cy="1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126" y="4107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528" y="4071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56 nm</a:t>
              </a:r>
            </a:p>
          </p:txBody>
        </p:sp>
        <p:pic>
          <p:nvPicPr>
            <p:cNvPr id="2458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024"/>
              <a:ext cx="106" cy="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1353" y="2745"/>
              <a:ext cx="7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 (mV)</a:t>
              </a:r>
            </a:p>
          </p:txBody>
        </p:sp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1632" y="292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65</a:t>
              </a:r>
            </a:p>
          </p:txBody>
        </p:sp>
        <p:sp>
          <p:nvSpPr>
            <p:cNvPr id="24588" name="Text Box 12"/>
            <p:cNvSpPr txBox="1">
              <a:spLocks noChangeArrowheads="1"/>
            </p:cNvSpPr>
            <p:nvPr/>
          </p:nvSpPr>
          <p:spPr bwMode="auto">
            <a:xfrm>
              <a:off x="1612" y="3798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</a:p>
          </p:txBody>
        </p:sp>
      </p:grpSp>
      <p:grpSp>
        <p:nvGrpSpPr>
          <p:cNvPr id="24589" name="Group 13"/>
          <p:cNvGrpSpPr>
            <a:grpSpLocks/>
          </p:cNvGrpSpPr>
          <p:nvPr/>
        </p:nvGrpSpPr>
        <p:grpSpPr bwMode="auto">
          <a:xfrm>
            <a:off x="1897064" y="514351"/>
            <a:ext cx="3132137" cy="3160713"/>
            <a:chOff x="1954" y="324"/>
            <a:chExt cx="1973" cy="1991"/>
          </a:xfrm>
        </p:grpSpPr>
        <p:sp>
          <p:nvSpPr>
            <p:cNvPr id="24590" name="Text Box 14"/>
            <p:cNvSpPr txBox="1">
              <a:spLocks noChangeArrowheads="1"/>
            </p:cNvSpPr>
            <p:nvPr/>
          </p:nvSpPr>
          <p:spPr bwMode="auto">
            <a:xfrm>
              <a:off x="2764" y="537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8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1954" y="336"/>
              <a:ext cx="1872" cy="19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2" name="Text Box 16"/>
            <p:cNvSpPr txBox="1">
              <a:spLocks noChangeArrowheads="1"/>
            </p:cNvSpPr>
            <p:nvPr/>
          </p:nvSpPr>
          <p:spPr bwMode="auto">
            <a:xfrm>
              <a:off x="1995" y="324"/>
              <a:ext cx="1803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Cuprates: tunneling</a:t>
              </a:r>
            </a:p>
            <a:p>
              <a:pPr algn="ctr">
                <a:lnSpc>
                  <a:spcPct val="80000"/>
                </a:lnSpc>
              </a:pPr>
              <a:r>
                <a:rPr lang="en-US" sz="1300" b="1" i="1">
                  <a:solidFill>
                    <a:srgbClr val="000000"/>
                  </a:solidFill>
                </a:rPr>
                <a:t>Gomes et al., Nature 447, 569 (’07)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>
                  <a:solidFill>
                    <a:srgbClr val="FF0000"/>
                  </a:solidFill>
                </a:rPr>
                <a:t>Over-doped Bi-2212</a:t>
              </a:r>
              <a:r>
                <a:rPr lang="en-US" sz="1300" b="1" i="1">
                  <a:solidFill>
                    <a:srgbClr val="000000"/>
                  </a:solidFill>
                </a:rPr>
                <a:t> </a:t>
              </a:r>
            </a:p>
          </p:txBody>
        </p:sp>
        <p:pic>
          <p:nvPicPr>
            <p:cNvPr id="24593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768"/>
              <a:ext cx="1286" cy="1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94" name="Line 18"/>
            <p:cNvSpPr>
              <a:spLocks noChangeShapeType="1"/>
            </p:cNvSpPr>
            <p:nvPr/>
          </p:nvSpPr>
          <p:spPr bwMode="auto">
            <a:xfrm>
              <a:off x="2016" y="2112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2400" y="2084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30 nm</a:t>
              </a:r>
            </a:p>
          </p:txBody>
        </p:sp>
        <p:pic>
          <p:nvPicPr>
            <p:cNvPr id="24596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2921" y="1429"/>
              <a:ext cx="1038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3207" y="711"/>
              <a:ext cx="7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 (mV)</a:t>
              </a:r>
            </a:p>
          </p:txBody>
        </p:sp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3484" y="1872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4599" name="Text Box 23"/>
            <p:cNvSpPr txBox="1">
              <a:spLocks noChangeArrowheads="1"/>
            </p:cNvSpPr>
            <p:nvPr/>
          </p:nvSpPr>
          <p:spPr bwMode="auto">
            <a:xfrm>
              <a:off x="3483" y="875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50</a:t>
              </a:r>
            </a:p>
          </p:txBody>
        </p:sp>
      </p:grpSp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5624514" y="488950"/>
            <a:ext cx="3443287" cy="3168650"/>
            <a:chOff x="3696" y="308"/>
            <a:chExt cx="2160" cy="1996"/>
          </a:xfrm>
        </p:grpSpPr>
        <p:sp>
          <p:nvSpPr>
            <p:cNvPr id="24601" name="Text Box 25"/>
            <p:cNvSpPr txBox="1">
              <a:spLocks noChangeArrowheads="1"/>
            </p:cNvSpPr>
            <p:nvPr/>
          </p:nvSpPr>
          <p:spPr bwMode="auto">
            <a:xfrm>
              <a:off x="3696" y="308"/>
              <a:ext cx="2160" cy="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Manganites:</a:t>
              </a:r>
              <a:r>
                <a:rPr lang="en-US" b="1" i="1">
                  <a:solidFill>
                    <a:srgbClr val="FF0000"/>
                  </a:solidFill>
                </a:rPr>
                <a:t> </a:t>
              </a:r>
              <a:r>
                <a:rPr lang="en-US" b="1">
                  <a:solidFill>
                    <a:srgbClr val="FF0000"/>
                  </a:solidFill>
                </a:rPr>
                <a:t>el microscopy</a:t>
              </a:r>
            </a:p>
            <a:p>
              <a:pPr algn="ctr"/>
              <a:r>
                <a:rPr lang="en-US" sz="1300" b="1" i="1">
                  <a:solidFill>
                    <a:srgbClr val="000000"/>
                  </a:solidFill>
                </a:rPr>
                <a:t>M.Uehara, S.Mori, C.H.Chen, S.W.Cheong, Nature 399 560 (1999)</a:t>
              </a:r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3832" y="336"/>
              <a:ext cx="1872" cy="19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03" name="Line 27"/>
            <p:cNvSpPr>
              <a:spLocks noChangeShapeType="1"/>
            </p:cNvSpPr>
            <p:nvPr/>
          </p:nvSpPr>
          <p:spPr bwMode="auto">
            <a:xfrm>
              <a:off x="3896" y="2208"/>
              <a:ext cx="86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04" name="Text Box 28"/>
            <p:cNvSpPr txBox="1">
              <a:spLocks noChangeArrowheads="1"/>
            </p:cNvSpPr>
            <p:nvPr/>
          </p:nvSpPr>
          <p:spPr bwMode="auto">
            <a:xfrm>
              <a:off x="4184" y="2131"/>
              <a:ext cx="270" cy="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" tIns="9144" rIns="9144" bIns="9144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1 </a:t>
              </a:r>
              <a:r>
                <a:rPr lang="en-US" sz="1400" b="1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r>
                <a:rPr lang="en-US" sz="1400" b="1">
                  <a:solidFill>
                    <a:srgbClr val="000000"/>
                  </a:solidFill>
                </a:rPr>
                <a:t>m</a:t>
              </a:r>
            </a:p>
          </p:txBody>
        </p:sp>
        <p:pic>
          <p:nvPicPr>
            <p:cNvPr id="24605" name="Picture 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6761" r="46489"/>
            <a:stretch>
              <a:fillRect/>
            </a:stretch>
          </p:blipFill>
          <p:spPr bwMode="auto">
            <a:xfrm>
              <a:off x="3867" y="831"/>
              <a:ext cx="1037" cy="1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606" name="Rectangle 30"/>
            <p:cNvSpPr>
              <a:spLocks noChangeArrowheads="1"/>
            </p:cNvSpPr>
            <p:nvPr/>
          </p:nvSpPr>
          <p:spPr bwMode="auto">
            <a:xfrm>
              <a:off x="4856" y="125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5052" y="1258"/>
              <a:ext cx="6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: FM metal</a:t>
              </a:r>
            </a:p>
          </p:txBody>
        </p:sp>
        <p:sp>
          <p:nvSpPr>
            <p:cNvPr id="24608" name="Rectangle 32"/>
            <p:cNvSpPr>
              <a:spLocks noChangeArrowheads="1"/>
            </p:cNvSpPr>
            <p:nvPr/>
          </p:nvSpPr>
          <p:spPr bwMode="auto">
            <a:xfrm>
              <a:off x="4856" y="154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09" name="Text Box 33"/>
            <p:cNvSpPr txBox="1">
              <a:spLocks noChangeArrowheads="1"/>
            </p:cNvSpPr>
            <p:nvPr/>
          </p:nvSpPr>
          <p:spPr bwMode="auto">
            <a:xfrm>
              <a:off x="5048" y="1546"/>
              <a:ext cx="65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: CO</a:t>
              </a:r>
            </a:p>
            <a:p>
              <a:r>
                <a:rPr lang="en-US" sz="1400" b="1">
                  <a:solidFill>
                    <a:srgbClr val="000000"/>
                  </a:solidFill>
                </a:rPr>
                <a:t>  insulator</a:t>
              </a:r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4032" y="684"/>
              <a:ext cx="16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</a:rPr>
                <a:t>La</a:t>
              </a:r>
              <a:r>
                <a:rPr lang="en-US" sz="1600" baseline="-25000">
                  <a:solidFill>
                    <a:srgbClr val="FF0000"/>
                  </a:solidFill>
                  <a:latin typeface="Times New Roman" pitchFamily="18" charset="0"/>
                </a:rPr>
                <a:t>5/8-</a:t>
              </a:r>
              <a:r>
                <a:rPr lang="en-US" sz="1600" i="1" baseline="-25000">
                  <a:solidFill>
                    <a:srgbClr val="FF0000"/>
                  </a:solidFill>
                  <a:latin typeface="Times New Roman" pitchFamily="18" charset="0"/>
                </a:rPr>
                <a:t>y</a:t>
              </a: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</a:rPr>
                <a:t>Pr</a:t>
              </a:r>
              <a:r>
                <a:rPr lang="en-US" sz="1600" i="1" baseline="-25000">
                  <a:solidFill>
                    <a:srgbClr val="FF0000"/>
                  </a:solidFill>
                  <a:latin typeface="Times New Roman" pitchFamily="18" charset="0"/>
                </a:rPr>
                <a:t>y</a:t>
              </a: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</a:rPr>
                <a:t>Ca</a:t>
              </a:r>
              <a:r>
                <a:rPr lang="en-US" sz="1600" baseline="-25000">
                  <a:solidFill>
                    <a:srgbClr val="FF0000"/>
                  </a:solidFill>
                  <a:latin typeface="Times New Roman" pitchFamily="18" charset="0"/>
                </a:rPr>
                <a:t>3/8</a:t>
              </a: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</a:rPr>
                <a:t>MnO</a:t>
              </a:r>
              <a:r>
                <a:rPr lang="en-US" sz="1600" baseline="-25000">
                  <a:solidFill>
                    <a:srgbClr val="FF0000"/>
                  </a:solidFill>
                  <a:latin typeface="Times New Roman" pitchFamily="18" charset="0"/>
                </a:rPr>
                <a:t>3 </a:t>
              </a: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</a:rPr>
                <a:t>(y=0.375)</a:t>
              </a:r>
            </a:p>
          </p:txBody>
        </p:sp>
      </p:grpSp>
      <p:grpSp>
        <p:nvGrpSpPr>
          <p:cNvPr id="24611" name="Group 35"/>
          <p:cNvGrpSpPr>
            <a:grpSpLocks/>
          </p:cNvGrpSpPr>
          <p:nvPr/>
        </p:nvGrpSpPr>
        <p:grpSpPr bwMode="auto">
          <a:xfrm>
            <a:off x="7391400" y="3657600"/>
            <a:ext cx="3189288" cy="3124200"/>
            <a:chOff x="3832" y="2304"/>
            <a:chExt cx="2009" cy="1968"/>
          </a:xfrm>
        </p:grpSpPr>
        <p:sp>
          <p:nvSpPr>
            <p:cNvPr id="24612" name="Text Box 36"/>
            <p:cNvSpPr txBox="1">
              <a:spLocks noChangeArrowheads="1"/>
            </p:cNvSpPr>
            <p:nvPr/>
          </p:nvSpPr>
          <p:spPr bwMode="auto">
            <a:xfrm>
              <a:off x="3864" y="2304"/>
              <a:ext cx="1863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Manganites: MFM</a:t>
              </a:r>
            </a:p>
            <a:p>
              <a:r>
                <a:rPr lang="en-US" sz="1300" b="1" i="1">
                  <a:solidFill>
                    <a:srgbClr val="000000"/>
                  </a:solidFill>
                </a:rPr>
                <a:t>L.Zhang et al, Science 298 805 (‘02)</a:t>
              </a:r>
            </a:p>
            <a:p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</a:rPr>
                <a:t>La</a:t>
              </a:r>
              <a:r>
                <a:rPr lang="en-US" sz="1600" baseline="-25000">
                  <a:solidFill>
                    <a:srgbClr val="FF0000"/>
                  </a:solidFill>
                  <a:latin typeface="Times New Roman" pitchFamily="18" charset="0"/>
                </a:rPr>
                <a:t>5/8-</a:t>
              </a:r>
              <a:r>
                <a:rPr lang="en-US" sz="1600" i="1" baseline="-25000">
                  <a:solidFill>
                    <a:srgbClr val="FF0000"/>
                  </a:solidFill>
                  <a:latin typeface="Times New Roman" pitchFamily="18" charset="0"/>
                </a:rPr>
                <a:t>y</a:t>
              </a: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</a:rPr>
                <a:t>Pr</a:t>
              </a:r>
              <a:r>
                <a:rPr lang="en-US" sz="1600" i="1" baseline="-25000">
                  <a:solidFill>
                    <a:srgbClr val="FF0000"/>
                  </a:solidFill>
                  <a:latin typeface="Times New Roman" pitchFamily="18" charset="0"/>
                </a:rPr>
                <a:t>y</a:t>
              </a: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</a:rPr>
                <a:t>Ca</a:t>
              </a:r>
              <a:r>
                <a:rPr lang="en-US" sz="1600" baseline="-25000">
                  <a:solidFill>
                    <a:srgbClr val="FF0000"/>
                  </a:solidFill>
                  <a:latin typeface="Times New Roman" pitchFamily="18" charset="0"/>
                </a:rPr>
                <a:t>3/8</a:t>
              </a: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</a:rPr>
                <a:t>MnO</a:t>
              </a:r>
              <a:r>
                <a:rPr lang="en-US" sz="1600" baseline="-2500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</a:rPr>
                <a:t> (y=0.375)</a:t>
              </a:r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3832" y="2304"/>
              <a:ext cx="1872" cy="19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24614" name="Picture 3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808"/>
              <a:ext cx="1480" cy="1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3888" y="4128"/>
              <a:ext cx="139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16" name="Text Box 40"/>
            <p:cNvSpPr txBox="1">
              <a:spLocks noChangeArrowheads="1"/>
            </p:cNvSpPr>
            <p:nvPr/>
          </p:nvSpPr>
          <p:spPr bwMode="auto">
            <a:xfrm>
              <a:off x="4333" y="3936"/>
              <a:ext cx="4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7.5 </a:t>
              </a:r>
              <a:r>
                <a:rPr lang="en-US" sz="1400" b="1">
                  <a:solidFill>
                    <a:srgbClr val="FFFFFF"/>
                  </a:solidFill>
                  <a:latin typeface="Symbol" pitchFamily="18" charset="2"/>
                </a:rPr>
                <a:t>m</a:t>
              </a:r>
              <a:r>
                <a:rPr lang="en-US" sz="1400" b="1">
                  <a:solidFill>
                    <a:srgbClr val="FFFFFF"/>
                  </a:solidFill>
                </a:rPr>
                <a:t>m</a:t>
              </a:r>
            </a:p>
          </p:txBody>
        </p:sp>
        <p:pic>
          <p:nvPicPr>
            <p:cNvPr id="24617" name="Picture 4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29" y="3024"/>
              <a:ext cx="95" cy="1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618" name="Text Box 42"/>
            <p:cNvSpPr txBox="1">
              <a:spLocks noChangeArrowheads="1"/>
            </p:cNvSpPr>
            <p:nvPr/>
          </p:nvSpPr>
          <p:spPr bwMode="auto">
            <a:xfrm>
              <a:off x="5409" y="3918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FM</a:t>
              </a:r>
            </a:p>
          </p:txBody>
        </p:sp>
        <p:sp>
          <p:nvSpPr>
            <p:cNvPr id="24619" name="Text Box 43"/>
            <p:cNvSpPr txBox="1">
              <a:spLocks noChangeArrowheads="1"/>
            </p:cNvSpPr>
            <p:nvPr/>
          </p:nvSpPr>
          <p:spPr bwMode="auto">
            <a:xfrm>
              <a:off x="5418" y="2976"/>
              <a:ext cx="3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CO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76400" y="874712"/>
            <a:ext cx="8915400" cy="5645151"/>
            <a:chOff x="152400" y="874711"/>
            <a:chExt cx="8915400" cy="5645151"/>
          </a:xfrm>
        </p:grpSpPr>
        <p:sp>
          <p:nvSpPr>
            <p:cNvPr id="44" name="Line 29"/>
            <p:cNvSpPr>
              <a:spLocks noChangeShapeType="1"/>
            </p:cNvSpPr>
            <p:nvPr/>
          </p:nvSpPr>
          <p:spPr bwMode="auto">
            <a:xfrm flipV="1">
              <a:off x="152400" y="874711"/>
              <a:ext cx="8458200" cy="5645151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Text Box 30"/>
            <p:cNvSpPr txBox="1">
              <a:spLocks noChangeArrowheads="1"/>
            </p:cNvSpPr>
            <p:nvPr/>
          </p:nvSpPr>
          <p:spPr bwMode="auto">
            <a:xfrm>
              <a:off x="7315200" y="1777757"/>
              <a:ext cx="175260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6799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Symbol" pitchFamily="18" charset="2"/>
                </a:rPr>
                <a:t>     </a:t>
              </a:r>
              <a:r>
                <a:rPr lang="en-US" sz="2800" b="1" dirty="0" err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sz="2800" b="1" baseline="-25000" dirty="0" err="1">
                  <a:solidFill>
                    <a:srgbClr val="FF0000"/>
                  </a:solidFill>
                </a:rPr>
                <a:t>IR</a:t>
              </a:r>
              <a:r>
                <a:rPr lang="en-US" sz="2800" b="1" dirty="0">
                  <a:solidFill>
                    <a:srgbClr val="FF0000"/>
                  </a:solidFill>
                </a:rPr>
                <a:t>=               5-300 </a:t>
              </a:r>
              <a:r>
                <a:rPr lang="en-US" sz="2800" b="1" dirty="0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r>
                <a:rPr lang="en-US" sz="2800" b="1" dirty="0">
                  <a:solidFill>
                    <a:srgbClr val="FF0000"/>
                  </a:solidFill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87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9691688" y="5751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/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7745413" y="5105401"/>
            <a:ext cx="2819400" cy="1254125"/>
            <a:chOff x="1344" y="384"/>
            <a:chExt cx="2210" cy="1174"/>
          </a:xfrm>
        </p:grpSpPr>
        <p:pic>
          <p:nvPicPr>
            <p:cNvPr id="41988" name="Picture 4" descr="500nm by 500nm Height and Phase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4" t="4054" r="3578" b="35675"/>
            <a:stretch>
              <a:fillRect/>
            </a:stretch>
          </p:blipFill>
          <p:spPr bwMode="auto">
            <a:xfrm>
              <a:off x="1344" y="384"/>
              <a:ext cx="2210" cy="1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 rot="-10800000">
              <a:off x="3120" y="384"/>
              <a:ext cx="432" cy="105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AutoShape 6"/>
            <p:cNvSpPr>
              <a:spLocks noChangeArrowheads="1"/>
            </p:cNvSpPr>
            <p:nvPr/>
          </p:nvSpPr>
          <p:spPr bwMode="auto">
            <a:xfrm flipV="1">
              <a:off x="1344" y="384"/>
              <a:ext cx="432" cy="105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1364" y="1462"/>
              <a:ext cx="2159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2" name="Rectangle 8"/>
          <p:cNvSpPr>
            <a:spLocks noChangeArrowheads="1"/>
          </p:cNvSpPr>
          <p:nvPr/>
        </p:nvSpPr>
        <p:spPr bwMode="auto">
          <a:xfrm rot="2983370">
            <a:off x="9564688" y="4138613"/>
            <a:ext cx="381000" cy="15811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38"/>
          <p:cNvGrpSpPr>
            <a:grpSpLocks/>
          </p:cNvGrpSpPr>
          <p:nvPr/>
        </p:nvGrpSpPr>
        <p:grpSpPr bwMode="auto">
          <a:xfrm>
            <a:off x="9021764" y="4584700"/>
            <a:ext cx="428625" cy="977900"/>
            <a:chOff x="3001938" y="4448172"/>
            <a:chExt cx="928694" cy="3643338"/>
          </a:xfrm>
        </p:grpSpPr>
        <p:sp>
          <p:nvSpPr>
            <p:cNvPr id="7" name="Flowchart: Merge 6"/>
            <p:cNvSpPr/>
            <p:nvPr/>
          </p:nvSpPr>
          <p:spPr bwMode="auto">
            <a:xfrm>
              <a:off x="3216251" y="6662750"/>
              <a:ext cx="500065" cy="1428760"/>
            </a:xfrm>
            <a:prstGeom prst="flowChartMerg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RelaxedModerately"/>
              <a:lightRig rig="threePt" dir="t"/>
            </a:scene3d>
          </p:spPr>
          <p:txBody>
            <a:bodyPr/>
            <a:lstStyle/>
            <a:p>
              <a:pPr algn="ctr">
                <a:defRPr/>
              </a:pPr>
              <a:endParaRPr lang="en-CA" sz="4200">
                <a:solidFill>
                  <a:srgbClr val="FFFFFF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endParaRPr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3001938" y="4448172"/>
              <a:ext cx="928694" cy="2786081"/>
            </a:xfrm>
            <a:custGeom>
              <a:avLst/>
              <a:gdLst>
                <a:gd name="connsiteX0" fmla="*/ 0 w 928694"/>
                <a:gd name="connsiteY0" fmla="*/ 0 h 3000396"/>
                <a:gd name="connsiteX1" fmla="*/ 928694 w 928694"/>
                <a:gd name="connsiteY1" fmla="*/ 0 h 3000396"/>
                <a:gd name="connsiteX2" fmla="*/ 928694 w 928694"/>
                <a:gd name="connsiteY2" fmla="*/ 3000396 h 3000396"/>
                <a:gd name="connsiteX3" fmla="*/ 0 w 928694"/>
                <a:gd name="connsiteY3" fmla="*/ 3000396 h 3000396"/>
                <a:gd name="connsiteX4" fmla="*/ 0 w 928694"/>
                <a:gd name="connsiteY4" fmla="*/ 0 h 3000396"/>
                <a:gd name="connsiteX0" fmla="*/ 0 w 928694"/>
                <a:gd name="connsiteY0" fmla="*/ 0 h 3000396"/>
                <a:gd name="connsiteX1" fmla="*/ 928694 w 928694"/>
                <a:gd name="connsiteY1" fmla="*/ 0 h 3000396"/>
                <a:gd name="connsiteX2" fmla="*/ 928694 w 928694"/>
                <a:gd name="connsiteY2" fmla="*/ 3000396 h 3000396"/>
                <a:gd name="connsiteX3" fmla="*/ 0 w 928694"/>
                <a:gd name="connsiteY3" fmla="*/ 3000396 h 3000396"/>
                <a:gd name="connsiteX4" fmla="*/ 0 w 928694"/>
                <a:gd name="connsiteY4" fmla="*/ 0 h 3000396"/>
                <a:gd name="connsiteX0" fmla="*/ 0 w 928694"/>
                <a:gd name="connsiteY0" fmla="*/ 0 h 3000396"/>
                <a:gd name="connsiteX1" fmla="*/ 928694 w 928694"/>
                <a:gd name="connsiteY1" fmla="*/ 0 h 3000396"/>
                <a:gd name="connsiteX2" fmla="*/ 928694 w 928694"/>
                <a:gd name="connsiteY2" fmla="*/ 3000396 h 3000396"/>
                <a:gd name="connsiteX3" fmla="*/ 0 w 928694"/>
                <a:gd name="connsiteY3" fmla="*/ 3000396 h 3000396"/>
                <a:gd name="connsiteX4" fmla="*/ 0 w 928694"/>
                <a:gd name="connsiteY4" fmla="*/ 0 h 3000396"/>
                <a:gd name="connsiteX0" fmla="*/ 215856 w 928694"/>
                <a:gd name="connsiteY0" fmla="*/ 233330 h 3000396"/>
                <a:gd name="connsiteX1" fmla="*/ 928694 w 928694"/>
                <a:gd name="connsiteY1" fmla="*/ 0 h 3000396"/>
                <a:gd name="connsiteX2" fmla="*/ 928694 w 928694"/>
                <a:gd name="connsiteY2" fmla="*/ 3000396 h 3000396"/>
                <a:gd name="connsiteX3" fmla="*/ 0 w 928694"/>
                <a:gd name="connsiteY3" fmla="*/ 3000396 h 3000396"/>
                <a:gd name="connsiteX4" fmla="*/ 215856 w 928694"/>
                <a:gd name="connsiteY4" fmla="*/ 233330 h 3000396"/>
                <a:gd name="connsiteX0" fmla="*/ 215856 w 928694"/>
                <a:gd name="connsiteY0" fmla="*/ 233330 h 3000396"/>
                <a:gd name="connsiteX1" fmla="*/ 928694 w 928694"/>
                <a:gd name="connsiteY1" fmla="*/ 0 h 3000396"/>
                <a:gd name="connsiteX2" fmla="*/ 928694 w 928694"/>
                <a:gd name="connsiteY2" fmla="*/ 3000396 h 3000396"/>
                <a:gd name="connsiteX3" fmla="*/ 0 w 928694"/>
                <a:gd name="connsiteY3" fmla="*/ 3000396 h 3000396"/>
                <a:gd name="connsiteX4" fmla="*/ 215856 w 928694"/>
                <a:gd name="connsiteY4" fmla="*/ 233330 h 3000396"/>
                <a:gd name="connsiteX0" fmla="*/ 215856 w 928695"/>
                <a:gd name="connsiteY0" fmla="*/ 0 h 2767066"/>
                <a:gd name="connsiteX1" fmla="*/ 928695 w 928695"/>
                <a:gd name="connsiteY1" fmla="*/ 0 h 2767066"/>
                <a:gd name="connsiteX2" fmla="*/ 928694 w 928695"/>
                <a:gd name="connsiteY2" fmla="*/ 2767066 h 2767066"/>
                <a:gd name="connsiteX3" fmla="*/ 0 w 928695"/>
                <a:gd name="connsiteY3" fmla="*/ 2767066 h 2767066"/>
                <a:gd name="connsiteX4" fmla="*/ 215856 w 928695"/>
                <a:gd name="connsiteY4" fmla="*/ 0 h 2767066"/>
                <a:gd name="connsiteX0" fmla="*/ 215856 w 928695"/>
                <a:gd name="connsiteY0" fmla="*/ 0 h 2767066"/>
                <a:gd name="connsiteX1" fmla="*/ 928695 w 928695"/>
                <a:gd name="connsiteY1" fmla="*/ 0 h 2767066"/>
                <a:gd name="connsiteX2" fmla="*/ 928694 w 928695"/>
                <a:gd name="connsiteY2" fmla="*/ 2767066 h 2767066"/>
                <a:gd name="connsiteX3" fmla="*/ 0 w 928695"/>
                <a:gd name="connsiteY3" fmla="*/ 2767066 h 2767066"/>
                <a:gd name="connsiteX4" fmla="*/ 215856 w 928695"/>
                <a:gd name="connsiteY4" fmla="*/ 0 h 2767066"/>
                <a:gd name="connsiteX0" fmla="*/ 215856 w 928695"/>
                <a:gd name="connsiteY0" fmla="*/ 0 h 2767066"/>
                <a:gd name="connsiteX1" fmla="*/ 928695 w 928695"/>
                <a:gd name="connsiteY1" fmla="*/ 0 h 2767066"/>
                <a:gd name="connsiteX2" fmla="*/ 928694 w 928695"/>
                <a:gd name="connsiteY2" fmla="*/ 2767066 h 2767066"/>
                <a:gd name="connsiteX3" fmla="*/ 0 w 928695"/>
                <a:gd name="connsiteY3" fmla="*/ 2767066 h 2767066"/>
                <a:gd name="connsiteX4" fmla="*/ 215856 w 928695"/>
                <a:gd name="connsiteY4" fmla="*/ 0 h 2767066"/>
                <a:gd name="connsiteX0" fmla="*/ 1071571 w 1784410"/>
                <a:gd name="connsiteY0" fmla="*/ 0 h 2767066"/>
                <a:gd name="connsiteX1" fmla="*/ 1784410 w 1784410"/>
                <a:gd name="connsiteY1" fmla="*/ 0 h 2767066"/>
                <a:gd name="connsiteX2" fmla="*/ 1784409 w 1784410"/>
                <a:gd name="connsiteY2" fmla="*/ 2767066 h 2767066"/>
                <a:gd name="connsiteX3" fmla="*/ 0 w 1784410"/>
                <a:gd name="connsiteY3" fmla="*/ 2767065 h 2767066"/>
                <a:gd name="connsiteX4" fmla="*/ 1071571 w 1784410"/>
                <a:gd name="connsiteY4" fmla="*/ 0 h 2767066"/>
                <a:gd name="connsiteX0" fmla="*/ 1071571 w 1784410"/>
                <a:gd name="connsiteY0" fmla="*/ 0 h 2767066"/>
                <a:gd name="connsiteX1" fmla="*/ 1784410 w 1784410"/>
                <a:gd name="connsiteY1" fmla="*/ 0 h 2767066"/>
                <a:gd name="connsiteX2" fmla="*/ 1784409 w 1784410"/>
                <a:gd name="connsiteY2" fmla="*/ 2767066 h 2767066"/>
                <a:gd name="connsiteX3" fmla="*/ 0 w 1784410"/>
                <a:gd name="connsiteY3" fmla="*/ 2767065 h 2767066"/>
                <a:gd name="connsiteX4" fmla="*/ 1071571 w 1784410"/>
                <a:gd name="connsiteY4" fmla="*/ 0 h 2767066"/>
                <a:gd name="connsiteX0" fmla="*/ 1071571 w 1784410"/>
                <a:gd name="connsiteY0" fmla="*/ 0 h 2767066"/>
                <a:gd name="connsiteX1" fmla="*/ 1784410 w 1784410"/>
                <a:gd name="connsiteY1" fmla="*/ 0 h 2767066"/>
                <a:gd name="connsiteX2" fmla="*/ 1784409 w 1784410"/>
                <a:gd name="connsiteY2" fmla="*/ 2767066 h 2767066"/>
                <a:gd name="connsiteX3" fmla="*/ 0 w 1784410"/>
                <a:gd name="connsiteY3" fmla="*/ 2767065 h 2767066"/>
                <a:gd name="connsiteX4" fmla="*/ 1071571 w 1784410"/>
                <a:gd name="connsiteY4" fmla="*/ 0 h 2767066"/>
                <a:gd name="connsiteX0" fmla="*/ 1071571 w 1784410"/>
                <a:gd name="connsiteY0" fmla="*/ 0 h 2767066"/>
                <a:gd name="connsiteX1" fmla="*/ 1784410 w 1784410"/>
                <a:gd name="connsiteY1" fmla="*/ 0 h 2767066"/>
                <a:gd name="connsiteX2" fmla="*/ 1784409 w 1784410"/>
                <a:gd name="connsiteY2" fmla="*/ 2767066 h 2767066"/>
                <a:gd name="connsiteX3" fmla="*/ 0 w 1784410"/>
                <a:gd name="connsiteY3" fmla="*/ 2767065 h 2767066"/>
                <a:gd name="connsiteX4" fmla="*/ 1071571 w 1784410"/>
                <a:gd name="connsiteY4" fmla="*/ 0 h 2767066"/>
                <a:gd name="connsiteX0" fmla="*/ 1071571 w 1784410"/>
                <a:gd name="connsiteY0" fmla="*/ 0 h 2767066"/>
                <a:gd name="connsiteX1" fmla="*/ 1784410 w 1784410"/>
                <a:gd name="connsiteY1" fmla="*/ 0 h 2767066"/>
                <a:gd name="connsiteX2" fmla="*/ 1784409 w 1784410"/>
                <a:gd name="connsiteY2" fmla="*/ 2767066 h 2767066"/>
                <a:gd name="connsiteX3" fmla="*/ 0 w 1784410"/>
                <a:gd name="connsiteY3" fmla="*/ 2767065 h 2767066"/>
                <a:gd name="connsiteX4" fmla="*/ 1071571 w 1784410"/>
                <a:gd name="connsiteY4" fmla="*/ 0 h 2767066"/>
                <a:gd name="connsiteX0" fmla="*/ 758941 w 1784410"/>
                <a:gd name="connsiteY0" fmla="*/ 0 h 2767066"/>
                <a:gd name="connsiteX1" fmla="*/ 1784410 w 1784410"/>
                <a:gd name="connsiteY1" fmla="*/ 0 h 2767066"/>
                <a:gd name="connsiteX2" fmla="*/ 1784409 w 1784410"/>
                <a:gd name="connsiteY2" fmla="*/ 2767066 h 2767066"/>
                <a:gd name="connsiteX3" fmla="*/ 0 w 1784410"/>
                <a:gd name="connsiteY3" fmla="*/ 2767065 h 2767066"/>
                <a:gd name="connsiteX4" fmla="*/ 758941 w 1784410"/>
                <a:gd name="connsiteY4" fmla="*/ 0 h 276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4410" h="2767066">
                  <a:moveTo>
                    <a:pt x="758941" y="0"/>
                  </a:moveTo>
                  <a:lnTo>
                    <a:pt x="1784410" y="0"/>
                  </a:lnTo>
                  <a:cubicBezTo>
                    <a:pt x="1784410" y="922355"/>
                    <a:pt x="1784409" y="1844711"/>
                    <a:pt x="1784409" y="2767066"/>
                  </a:cubicBezTo>
                  <a:lnTo>
                    <a:pt x="0" y="2767065"/>
                  </a:lnTo>
                  <a:cubicBezTo>
                    <a:pt x="370666" y="1972585"/>
                    <a:pt x="691441" y="1013671"/>
                    <a:pt x="7589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Relaxed"/>
              <a:lightRig rig="threePt" dir="t"/>
            </a:scene3d>
            <a:sp3d prstMaterial="matte">
              <a:bevelT w="0" h="0"/>
              <a:bevelB w="63500" h="165100" prst="hardEdge"/>
            </a:sp3d>
          </p:spPr>
          <p:txBody>
            <a:bodyPr/>
            <a:lstStyle/>
            <a:p>
              <a:pPr algn="ctr">
                <a:defRPr/>
              </a:pPr>
              <a:endParaRPr lang="en-CA" sz="4200">
                <a:solidFill>
                  <a:srgbClr val="FFFFFF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endParaRPr>
            </a:p>
          </p:txBody>
        </p:sp>
      </p:grp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9525001" y="4419600"/>
            <a:ext cx="1027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IR</a:t>
            </a:r>
          </a:p>
          <a:p>
            <a:pPr algn="ctr"/>
            <a:r>
              <a:rPr lang="en-US" b="1"/>
              <a:t>10.8 </a:t>
            </a:r>
            <a:r>
              <a:rPr lang="en-US" b="1">
                <a:latin typeface="Symbol" pitchFamily="18" charset="2"/>
              </a:rPr>
              <a:t>m</a:t>
            </a:r>
            <a:r>
              <a:rPr lang="en-US" b="1"/>
              <a:t>m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8924926" y="3352801"/>
            <a:ext cx="1438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@ </a:t>
            </a:r>
            <a:r>
              <a:rPr lang="en-US" sz="2800" b="1">
                <a:latin typeface="Symbol" pitchFamily="18" charset="2"/>
              </a:rPr>
              <a:t>w</a:t>
            </a:r>
            <a:r>
              <a:rPr lang="en-US" sz="2800" b="1" baseline="-25000"/>
              <a:t>laser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8029576" y="3367088"/>
            <a:ext cx="96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latin typeface="Symbol" pitchFamily="18" charset="2"/>
              </a:rPr>
              <a:t>e</a:t>
            </a:r>
            <a:r>
              <a:rPr lang="en-US" sz="2800" b="1" baseline="-25000"/>
              <a:t>1</a:t>
            </a:r>
            <a:r>
              <a:rPr lang="en-US" sz="2800" b="1"/>
              <a:t>, </a:t>
            </a:r>
            <a:r>
              <a:rPr lang="en-US" sz="2800" b="1">
                <a:latin typeface="Symbol" pitchFamily="18" charset="2"/>
              </a:rPr>
              <a:t>e</a:t>
            </a:r>
            <a:r>
              <a:rPr lang="en-US" sz="2800" b="1" baseline="-25000"/>
              <a:t>2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740150" y="3613151"/>
            <a:ext cx="1524000" cy="4111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Magnetic resonances                              </a:t>
            </a:r>
          </a:p>
          <a:p>
            <a:pPr algn="ctr"/>
            <a:r>
              <a:rPr lang="en-US" sz="1200" b="1"/>
              <a:t>and  strong coupling effects                  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282950" y="3384550"/>
            <a:ext cx="22860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(pseudo)gap in cuprates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4425950" y="2927350"/>
            <a:ext cx="1676400" cy="228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phonons</a:t>
            </a:r>
          </a:p>
        </p:txBody>
      </p:sp>
      <p:graphicFrame>
        <p:nvGraphicFramePr>
          <p:cNvPr id="42002" name="Object 18"/>
          <p:cNvGraphicFramePr>
            <a:graphicFrameLocks noChangeAspect="1"/>
          </p:cNvGraphicFramePr>
          <p:nvPr/>
        </p:nvGraphicFramePr>
        <p:xfrm>
          <a:off x="2520951" y="900114"/>
          <a:ext cx="500221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6" r:id="rId5" imgW="5001840" imgH="426960" progId="">
                  <p:embed/>
                </p:oleObj>
              </mc:Choice>
              <mc:Fallback>
                <p:oleObj r:id="rId5" imgW="5001840" imgH="426960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1" y="900114"/>
                        <a:ext cx="5002213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40350" y="3155950"/>
            <a:ext cx="9144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polarons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5664200" y="4298950"/>
            <a:ext cx="609600" cy="2286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bi-polarons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6864350" y="3613151"/>
            <a:ext cx="609600" cy="4111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>
                <a:latin typeface="Symbol" pitchFamily="18" charset="2"/>
              </a:rPr>
              <a:t>p</a:t>
            </a:r>
            <a:r>
              <a:rPr lang="en-US" sz="1200" b="1"/>
              <a:t>-</a:t>
            </a:r>
            <a:r>
              <a:rPr lang="en-US" sz="1200" b="1">
                <a:latin typeface="Symbol" pitchFamily="18" charset="2"/>
              </a:rPr>
              <a:t>p</a:t>
            </a:r>
            <a:r>
              <a:rPr lang="en-US" sz="1200" b="1"/>
              <a:t>* transitions   </a:t>
            </a:r>
          </a:p>
          <a:p>
            <a:pPr algn="ctr"/>
            <a:r>
              <a:rPr lang="en-US" sz="1200" b="1"/>
              <a:t>(polymers)   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054350" y="2698750"/>
            <a:ext cx="26670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Carrier lifetimes in metals and semiconductors</a:t>
            </a: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3511550" y="2470150"/>
            <a:ext cx="24384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Localization peaks in disordered conductors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5187950" y="4070350"/>
            <a:ext cx="1600200" cy="2286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Correlation gaps in 1D conductors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5264150" y="3613151"/>
            <a:ext cx="914400" cy="4111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Amplitude modes</a:t>
            </a:r>
          </a:p>
          <a:p>
            <a:pPr algn="ctr"/>
            <a:r>
              <a:rPr lang="en-US" sz="1200" b="1"/>
              <a:t>(polymers)</a:t>
            </a: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6102351" y="2927350"/>
            <a:ext cx="1554163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Inter-band transitions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2901950" y="4070350"/>
            <a:ext cx="18288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Josephson plasmons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3206750" y="3155950"/>
            <a:ext cx="18288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Superconducting gap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2978151" y="2241550"/>
            <a:ext cx="3198813" cy="2286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Cyclotron modes and Landau Level transitions</a:t>
            </a: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2597150" y="2927350"/>
            <a:ext cx="18288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Zeeman splitting</a:t>
            </a: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3587750" y="1784350"/>
            <a:ext cx="1524000" cy="2286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2D electron gas: EF</a:t>
            </a: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6038850" y="2012950"/>
            <a:ext cx="368300" cy="2286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Spin-orbit coupling</a:t>
            </a:r>
          </a:p>
        </p:txBody>
      </p:sp>
      <p:sp>
        <p:nvSpPr>
          <p:cNvPr id="42017" name="AutoShape 33"/>
          <p:cNvSpPr>
            <a:spLocks noChangeArrowheads="1"/>
          </p:cNvSpPr>
          <p:nvPr/>
        </p:nvSpPr>
        <p:spPr bwMode="auto">
          <a:xfrm rot="10800000">
            <a:off x="5949950" y="1708150"/>
            <a:ext cx="152400" cy="3048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AutoShape 34"/>
          <p:cNvSpPr>
            <a:spLocks noChangeArrowheads="1"/>
          </p:cNvSpPr>
          <p:nvPr/>
        </p:nvSpPr>
        <p:spPr bwMode="auto">
          <a:xfrm rot="10800000">
            <a:off x="6330950" y="1708150"/>
            <a:ext cx="152400" cy="3048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Text Box 35"/>
          <p:cNvSpPr txBox="1">
            <a:spLocks noChangeArrowheads="1"/>
          </p:cNvSpPr>
          <p:nvPr/>
        </p:nvSpPr>
        <p:spPr bwMode="auto">
          <a:xfrm>
            <a:off x="5721350" y="1479550"/>
            <a:ext cx="960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III-V     II-VI</a:t>
            </a:r>
          </a:p>
        </p:txBody>
      </p:sp>
      <p:sp>
        <p:nvSpPr>
          <p:cNvPr id="42020" name="Rectangle 36"/>
          <p:cNvSpPr>
            <a:spLocks noChangeArrowheads="1"/>
          </p:cNvSpPr>
          <p:nvPr/>
        </p:nvSpPr>
        <p:spPr bwMode="auto">
          <a:xfrm>
            <a:off x="2673350" y="2012950"/>
            <a:ext cx="1828800" cy="2286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2D electron gas: plasmons</a:t>
            </a:r>
          </a:p>
        </p:txBody>
      </p:sp>
      <p:sp>
        <p:nvSpPr>
          <p:cNvPr id="42021" name="Rectangle 37"/>
          <p:cNvSpPr>
            <a:spLocks noChangeArrowheads="1"/>
          </p:cNvSpPr>
          <p:nvPr/>
        </p:nvSpPr>
        <p:spPr bwMode="auto">
          <a:xfrm>
            <a:off x="2520950" y="1784350"/>
            <a:ext cx="10668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100" b="1"/>
              <a:t>FM resonances</a:t>
            </a:r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2825750" y="1555750"/>
            <a:ext cx="10668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AF resonances</a:t>
            </a: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2520950" y="1327150"/>
            <a:ext cx="3810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Magnetic modes in split ring resonators</a:t>
            </a: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3054350" y="4298950"/>
            <a:ext cx="1600200" cy="2286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Heavy Fermion plasmons</a:t>
            </a: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4349750" y="4527550"/>
            <a:ext cx="1600200" cy="2286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Hybridization gap</a:t>
            </a:r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6635750" y="3384550"/>
            <a:ext cx="8382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Charge transfer gap         </a:t>
            </a:r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1597025" y="1327150"/>
            <a:ext cx="914400" cy="533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" rIns="9144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Magnetic </a:t>
            </a: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res.</a:t>
            </a:r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1597025" y="1936750"/>
            <a:ext cx="914400" cy="5334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/>
              <a:t>2D gas</a:t>
            </a:r>
          </a:p>
        </p:txBody>
      </p:sp>
      <p:sp>
        <p:nvSpPr>
          <p:cNvPr id="42029" name="Rectangle 45"/>
          <p:cNvSpPr>
            <a:spLocks noChangeArrowheads="1"/>
          </p:cNvSpPr>
          <p:nvPr/>
        </p:nvSpPr>
        <p:spPr bwMode="auto">
          <a:xfrm>
            <a:off x="1597025" y="2546350"/>
            <a:ext cx="9144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Correlated </a:t>
            </a: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Metals</a:t>
            </a: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1597025" y="3155950"/>
            <a:ext cx="9144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/>
              <a:t>TMO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1597025" y="3765550"/>
            <a:ext cx="914400" cy="5334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/>
              <a:t>Organics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1597025" y="4375150"/>
            <a:ext cx="914400" cy="5334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/>
              <a:t>Heavy </a:t>
            </a:r>
          </a:p>
          <a:p>
            <a:pPr algn="ctr"/>
            <a:r>
              <a:rPr lang="en-US" sz="1400" b="1"/>
              <a:t>fermions</a:t>
            </a:r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2028825" y="273050"/>
            <a:ext cx="5272088" cy="48895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tint val="1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b="1"/>
              <a:t>Infrared optics at the nano-scale</a:t>
            </a:r>
          </a:p>
        </p:txBody>
      </p:sp>
      <p:graphicFrame>
        <p:nvGraphicFramePr>
          <p:cNvPr id="42034" name="Object 50"/>
          <p:cNvGraphicFramePr>
            <a:graphicFrameLocks noChangeAspect="1"/>
          </p:cNvGraphicFramePr>
          <p:nvPr/>
        </p:nvGraphicFramePr>
        <p:xfrm>
          <a:off x="2500314" y="4770438"/>
          <a:ext cx="4992687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7" r:id="rId7" imgW="4992480" imgH="639000" progId="">
                  <p:embed/>
                </p:oleObj>
              </mc:Choice>
              <mc:Fallback>
                <p:oleObj r:id="rId7" imgW="4992480" imgH="639000" progId="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4" y="4770438"/>
                        <a:ext cx="4992687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35" name="Text Box 51"/>
          <p:cNvSpPr txBox="1">
            <a:spLocks noChangeArrowheads="1"/>
          </p:cNvSpPr>
          <p:nvPr/>
        </p:nvSpPr>
        <p:spPr bwMode="auto">
          <a:xfrm>
            <a:off x="1600200" y="59436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 i="1"/>
              <a:t>D.N.Basov and T.Timusk Reviews of Modern Physics 77, 721 (2005)</a:t>
            </a:r>
          </a:p>
          <a:p>
            <a:r>
              <a:rPr lang="en-US" sz="1200" b="1" i="1"/>
              <a:t>S.V. Dordevic and D.N. Basov Annalen der Physik 15, 545 (2006)</a:t>
            </a:r>
            <a:r>
              <a:rPr lang="en-US" sz="1200"/>
              <a:t> </a:t>
            </a:r>
            <a:r>
              <a:rPr lang="en-US" sz="1200" b="1" i="1"/>
              <a:t> </a:t>
            </a:r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7696201" y="6400800"/>
            <a:ext cx="2835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i="1"/>
              <a:t>F.Keilmann J. El. Micr. 53, 187 (2004)</a:t>
            </a:r>
          </a:p>
        </p:txBody>
      </p:sp>
      <p:grpSp>
        <p:nvGrpSpPr>
          <p:cNvPr id="42037" name="Group 53"/>
          <p:cNvGrpSpPr>
            <a:grpSpLocks/>
          </p:cNvGrpSpPr>
          <p:nvPr/>
        </p:nvGrpSpPr>
        <p:grpSpPr bwMode="auto">
          <a:xfrm>
            <a:off x="7951788" y="-1031875"/>
            <a:ext cx="2595562" cy="4308475"/>
            <a:chOff x="4049" y="-650"/>
            <a:chExt cx="1635" cy="2714"/>
          </a:xfrm>
        </p:grpSpPr>
        <p:sp>
          <p:nvSpPr>
            <p:cNvPr id="42038" name="Line 54"/>
            <p:cNvSpPr>
              <a:spLocks noChangeShapeType="1"/>
            </p:cNvSpPr>
            <p:nvPr/>
          </p:nvSpPr>
          <p:spPr bwMode="auto">
            <a:xfrm rot="10800000" flipH="1">
              <a:off x="5156" y="872"/>
              <a:ext cx="528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9" name="Line 55"/>
            <p:cNvSpPr>
              <a:spLocks noChangeShapeType="1"/>
            </p:cNvSpPr>
            <p:nvPr/>
          </p:nvSpPr>
          <p:spPr bwMode="auto">
            <a:xfrm rot="10800000" flipH="1">
              <a:off x="5110" y="736"/>
              <a:ext cx="528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0" name="Line 56"/>
            <p:cNvSpPr>
              <a:spLocks noChangeShapeType="1"/>
            </p:cNvSpPr>
            <p:nvPr/>
          </p:nvSpPr>
          <p:spPr bwMode="auto">
            <a:xfrm rot="10800000" flipH="1">
              <a:off x="5054" y="610"/>
              <a:ext cx="528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1" name="Text Box 57"/>
            <p:cNvSpPr txBox="1">
              <a:spLocks noChangeArrowheads="1"/>
            </p:cNvSpPr>
            <p:nvPr/>
          </p:nvSpPr>
          <p:spPr bwMode="auto">
            <a:xfrm>
              <a:off x="4667" y="441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8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2042" name="Group 58"/>
            <p:cNvGrpSpPr>
              <a:grpSpLocks/>
            </p:cNvGrpSpPr>
            <p:nvPr/>
          </p:nvGrpSpPr>
          <p:grpSpPr bwMode="auto">
            <a:xfrm>
              <a:off x="4289" y="-192"/>
              <a:ext cx="624" cy="1488"/>
              <a:chOff x="480" y="-480"/>
              <a:chExt cx="624" cy="1488"/>
            </a:xfrm>
          </p:grpSpPr>
          <p:sp>
            <p:nvSpPr>
              <p:cNvPr id="42043" name="Oval 59"/>
              <p:cNvSpPr>
                <a:spLocks noChangeArrowheads="1"/>
              </p:cNvSpPr>
              <p:nvPr/>
            </p:nvSpPr>
            <p:spPr bwMode="auto">
              <a:xfrm>
                <a:off x="480" y="-480"/>
                <a:ext cx="624" cy="1488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44" name="Oval 60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45" name="Rectangle 61"/>
            <p:cNvSpPr>
              <a:spLocks noChangeArrowheads="1"/>
            </p:cNvSpPr>
            <p:nvPr/>
          </p:nvSpPr>
          <p:spPr bwMode="auto">
            <a:xfrm>
              <a:off x="4193" y="1536"/>
              <a:ext cx="1248" cy="5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6" name="Oval 62"/>
            <p:cNvSpPr>
              <a:spLocks noChangeArrowheads="1"/>
            </p:cNvSpPr>
            <p:nvPr/>
          </p:nvSpPr>
          <p:spPr bwMode="auto">
            <a:xfrm>
              <a:off x="4481" y="1776"/>
              <a:ext cx="240" cy="24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7" name="Rectangle 63"/>
            <p:cNvSpPr>
              <a:spLocks noChangeArrowheads="1"/>
            </p:cNvSpPr>
            <p:nvPr/>
          </p:nvSpPr>
          <p:spPr bwMode="auto">
            <a:xfrm>
              <a:off x="4049" y="-650"/>
              <a:ext cx="1344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8" name="Text Box 64"/>
            <p:cNvSpPr txBox="1">
              <a:spLocks noChangeArrowheads="1"/>
            </p:cNvSpPr>
            <p:nvPr/>
          </p:nvSpPr>
          <p:spPr bwMode="auto">
            <a:xfrm>
              <a:off x="4625" y="604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Tip</a:t>
              </a:r>
            </a:p>
          </p:txBody>
        </p:sp>
        <p:sp>
          <p:nvSpPr>
            <p:cNvPr id="42049" name="Text Box 65"/>
            <p:cNvSpPr txBox="1">
              <a:spLocks noChangeArrowheads="1"/>
            </p:cNvSpPr>
            <p:nvPr/>
          </p:nvSpPr>
          <p:spPr bwMode="auto">
            <a:xfrm>
              <a:off x="4932" y="1516"/>
              <a:ext cx="5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Sample</a:t>
              </a:r>
            </a:p>
          </p:txBody>
        </p:sp>
        <p:sp>
          <p:nvSpPr>
            <p:cNvPr id="42050" name="Line 66"/>
            <p:cNvSpPr>
              <a:spLocks noChangeShapeType="1"/>
            </p:cNvSpPr>
            <p:nvPr/>
          </p:nvSpPr>
          <p:spPr bwMode="auto">
            <a:xfrm>
              <a:off x="4145" y="1536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1" name="Text Box 67"/>
            <p:cNvSpPr txBox="1">
              <a:spLocks noChangeArrowheads="1"/>
            </p:cNvSpPr>
            <p:nvPr/>
          </p:nvSpPr>
          <p:spPr bwMode="auto">
            <a:xfrm>
              <a:off x="4707" y="1698"/>
              <a:ext cx="4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mirror</a:t>
              </a:r>
            </a:p>
            <a:p>
              <a:r>
                <a:rPr lang="en-US" sz="1600" b="1"/>
                <a:t>dipole</a:t>
              </a:r>
            </a:p>
          </p:txBody>
        </p:sp>
        <p:sp>
          <p:nvSpPr>
            <p:cNvPr id="42052" name="Line 68"/>
            <p:cNvSpPr>
              <a:spLocks noChangeShapeType="1"/>
            </p:cNvSpPr>
            <p:nvPr/>
          </p:nvSpPr>
          <p:spPr bwMode="auto">
            <a:xfrm>
              <a:off x="4337" y="1296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3" name="Line 69"/>
            <p:cNvSpPr>
              <a:spLocks noChangeShapeType="1"/>
            </p:cNvSpPr>
            <p:nvPr/>
          </p:nvSpPr>
          <p:spPr bwMode="auto">
            <a:xfrm>
              <a:off x="4337" y="1056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4" name="Line 70"/>
            <p:cNvSpPr>
              <a:spLocks noChangeShapeType="1"/>
            </p:cNvSpPr>
            <p:nvPr/>
          </p:nvSpPr>
          <p:spPr bwMode="auto">
            <a:xfrm flipH="1">
              <a:off x="4800" y="768"/>
              <a:ext cx="528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5" name="Line 71"/>
            <p:cNvSpPr>
              <a:spLocks noChangeShapeType="1"/>
            </p:cNvSpPr>
            <p:nvPr/>
          </p:nvSpPr>
          <p:spPr bwMode="auto">
            <a:xfrm flipH="1">
              <a:off x="4850" y="892"/>
              <a:ext cx="528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6" name="Line 72"/>
            <p:cNvSpPr>
              <a:spLocks noChangeShapeType="1"/>
            </p:cNvSpPr>
            <p:nvPr/>
          </p:nvSpPr>
          <p:spPr bwMode="auto">
            <a:xfrm flipH="1">
              <a:off x="4896" y="1008"/>
              <a:ext cx="528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7" name="Text Box 73"/>
            <p:cNvSpPr txBox="1">
              <a:spLocks noChangeArrowheads="1"/>
            </p:cNvSpPr>
            <p:nvPr/>
          </p:nvSpPr>
          <p:spPr bwMode="auto">
            <a:xfrm>
              <a:off x="5153" y="886"/>
              <a:ext cx="144" cy="231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/>
            <a:p>
              <a:r>
                <a:rPr lang="en-US" b="1"/>
                <a:t>IR</a:t>
              </a:r>
            </a:p>
          </p:txBody>
        </p:sp>
        <p:graphicFrame>
          <p:nvGraphicFramePr>
            <p:cNvPr id="42058" name="Object 74"/>
            <p:cNvGraphicFramePr>
              <a:graphicFrameLocks noChangeAspect="1"/>
            </p:cNvGraphicFramePr>
            <p:nvPr/>
          </p:nvGraphicFramePr>
          <p:xfrm>
            <a:off x="4319" y="702"/>
            <a:ext cx="249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68" name="Equation" r:id="rId9" imgW="177480" imgH="215640" progId="Equation.3">
                    <p:embed/>
                  </p:oleObj>
                </mc:Choice>
                <mc:Fallback>
                  <p:oleObj name="Equation" r:id="rId9" imgW="177480" imgH="215640" progId="Equation.3">
                    <p:embed/>
                    <p:pic>
                      <p:nvPicPr>
                        <p:cNvPr id="0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9" y="702"/>
                          <a:ext cx="249" cy="3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59" name="Object 75"/>
            <p:cNvGraphicFramePr>
              <a:graphicFrameLocks noChangeAspect="1"/>
            </p:cNvGraphicFramePr>
            <p:nvPr/>
          </p:nvGraphicFramePr>
          <p:xfrm>
            <a:off x="4250" y="1718"/>
            <a:ext cx="249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69" name="Equation" r:id="rId11" imgW="177480" imgH="228600" progId="Equation.3">
                    <p:embed/>
                  </p:oleObj>
                </mc:Choice>
                <mc:Fallback>
                  <p:oleObj name="Equation" r:id="rId11" imgW="177480" imgH="228600" progId="Equation.3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0" y="1718"/>
                          <a:ext cx="249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60" name="Object 76"/>
            <p:cNvGraphicFramePr>
              <a:graphicFrameLocks noChangeAspect="1"/>
            </p:cNvGraphicFramePr>
            <p:nvPr/>
          </p:nvGraphicFramePr>
          <p:xfrm>
            <a:off x="4049" y="1033"/>
            <a:ext cx="284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70" name="Equation" r:id="rId13" imgW="203040" imgH="177480" progId="Equation.3">
                    <p:embed/>
                  </p:oleObj>
                </mc:Choice>
                <mc:Fallback>
                  <p:oleObj name="Equation" r:id="rId13" imgW="203040" imgH="177480" progId="Equation.3">
                    <p:embed/>
                    <p:pic>
                      <p:nvPicPr>
                        <p:cNvPr id="0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9" y="1033"/>
                          <a:ext cx="284" cy="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61" name="Object 77"/>
            <p:cNvGraphicFramePr>
              <a:graphicFrameLocks noChangeAspect="1"/>
            </p:cNvGraphicFramePr>
            <p:nvPr/>
          </p:nvGraphicFramePr>
          <p:xfrm>
            <a:off x="4114" y="1309"/>
            <a:ext cx="178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71" name="Equation" r:id="rId15" imgW="126720" imgH="126720" progId="Equation.3">
                    <p:embed/>
                  </p:oleObj>
                </mc:Choice>
                <mc:Fallback>
                  <p:oleObj name="Equation" r:id="rId15" imgW="126720" imgH="126720" progId="Equation.3">
                    <p:embed/>
                    <p:pic>
                      <p:nvPicPr>
                        <p:cNvPr id="0" name="Object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" y="1309"/>
                          <a:ext cx="178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062" name="Text Box 78"/>
          <p:cNvSpPr txBox="1">
            <a:spLocks noChangeArrowheads="1"/>
          </p:cNvSpPr>
          <p:nvPr/>
        </p:nvSpPr>
        <p:spPr bwMode="auto">
          <a:xfrm>
            <a:off x="7600950" y="349250"/>
            <a:ext cx="276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Scattering Near field IR</a:t>
            </a:r>
          </a:p>
          <a:p>
            <a:r>
              <a:rPr lang="en-US" b="1">
                <a:solidFill>
                  <a:srgbClr val="FF0000"/>
                </a:solidFill>
              </a:rPr>
              <a:t> microscope    (s-SNIM)</a:t>
            </a:r>
          </a:p>
        </p:txBody>
      </p:sp>
      <p:sp>
        <p:nvSpPr>
          <p:cNvPr id="42063" name="Rectangle 79"/>
          <p:cNvSpPr>
            <a:spLocks noChangeArrowheads="1"/>
          </p:cNvSpPr>
          <p:nvPr/>
        </p:nvSpPr>
        <p:spPr bwMode="auto">
          <a:xfrm>
            <a:off x="7666038" y="381000"/>
            <a:ext cx="2971800" cy="63261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64" name="Line 80"/>
          <p:cNvSpPr>
            <a:spLocks noChangeShapeType="1"/>
          </p:cNvSpPr>
          <p:nvPr/>
        </p:nvSpPr>
        <p:spPr bwMode="auto">
          <a:xfrm flipH="1">
            <a:off x="8991600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65" name="Text Box 81"/>
          <p:cNvSpPr txBox="1">
            <a:spLocks noChangeArrowheads="1"/>
          </p:cNvSpPr>
          <p:nvPr/>
        </p:nvSpPr>
        <p:spPr bwMode="auto">
          <a:xfrm>
            <a:off x="8077200" y="3810001"/>
            <a:ext cx="213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Spatial resolution ~ 20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0952E-6 -4.27363E-6 L 0.00061 -0.03237 " pathEditMode="relative" rAng="0" ptsTypes="AA">
                                      <p:cBhvr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animBg="1"/>
      <p:bldP spid="41996" grpId="0"/>
      <p:bldP spid="41997" grpId="0"/>
      <p:bldP spid="41998" grpId="0"/>
      <p:bldP spid="42036" grpId="0"/>
      <p:bldP spid="42062" grpId="0"/>
      <p:bldP spid="42063" grpId="0" animBg="1"/>
      <p:bldP spid="42064" grpId="0" animBg="1"/>
      <p:bldP spid="420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7951788" y="-1031875"/>
            <a:ext cx="2595562" cy="4308475"/>
            <a:chOff x="4049" y="-650"/>
            <a:chExt cx="1635" cy="2714"/>
          </a:xfrm>
        </p:grpSpPr>
        <p:sp>
          <p:nvSpPr>
            <p:cNvPr id="44035" name="Line 3"/>
            <p:cNvSpPr>
              <a:spLocks noChangeShapeType="1"/>
            </p:cNvSpPr>
            <p:nvPr/>
          </p:nvSpPr>
          <p:spPr bwMode="auto">
            <a:xfrm rot="10800000" flipH="1">
              <a:off x="5156" y="872"/>
              <a:ext cx="528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6" name="Line 4"/>
            <p:cNvSpPr>
              <a:spLocks noChangeShapeType="1"/>
            </p:cNvSpPr>
            <p:nvPr/>
          </p:nvSpPr>
          <p:spPr bwMode="auto">
            <a:xfrm rot="10800000" flipH="1">
              <a:off x="5110" y="736"/>
              <a:ext cx="528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7" name="Line 5"/>
            <p:cNvSpPr>
              <a:spLocks noChangeShapeType="1"/>
            </p:cNvSpPr>
            <p:nvPr/>
          </p:nvSpPr>
          <p:spPr bwMode="auto">
            <a:xfrm rot="10800000" flipH="1">
              <a:off x="5054" y="610"/>
              <a:ext cx="528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8" name="Text Box 6"/>
            <p:cNvSpPr txBox="1">
              <a:spLocks noChangeArrowheads="1"/>
            </p:cNvSpPr>
            <p:nvPr/>
          </p:nvSpPr>
          <p:spPr bwMode="auto">
            <a:xfrm>
              <a:off x="4667" y="441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8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4039" name="Group 7"/>
            <p:cNvGrpSpPr>
              <a:grpSpLocks/>
            </p:cNvGrpSpPr>
            <p:nvPr/>
          </p:nvGrpSpPr>
          <p:grpSpPr bwMode="auto">
            <a:xfrm>
              <a:off x="4289" y="-192"/>
              <a:ext cx="624" cy="1488"/>
              <a:chOff x="480" y="-480"/>
              <a:chExt cx="624" cy="1488"/>
            </a:xfrm>
          </p:grpSpPr>
          <p:sp>
            <p:nvSpPr>
              <p:cNvPr id="44040" name="Oval 8"/>
              <p:cNvSpPr>
                <a:spLocks noChangeArrowheads="1"/>
              </p:cNvSpPr>
              <p:nvPr/>
            </p:nvSpPr>
            <p:spPr bwMode="auto">
              <a:xfrm>
                <a:off x="480" y="-480"/>
                <a:ext cx="624" cy="1488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1" name="Oval 9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240" cy="2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4193" y="1536"/>
              <a:ext cx="1248" cy="5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" name="Oval 11"/>
            <p:cNvSpPr>
              <a:spLocks noChangeArrowheads="1"/>
            </p:cNvSpPr>
            <p:nvPr/>
          </p:nvSpPr>
          <p:spPr bwMode="auto">
            <a:xfrm>
              <a:off x="4481" y="1776"/>
              <a:ext cx="240" cy="24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4049" y="-650"/>
              <a:ext cx="1344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5" name="Text Box 13"/>
            <p:cNvSpPr txBox="1">
              <a:spLocks noChangeArrowheads="1"/>
            </p:cNvSpPr>
            <p:nvPr/>
          </p:nvSpPr>
          <p:spPr bwMode="auto">
            <a:xfrm>
              <a:off x="4625" y="604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Tip</a:t>
              </a:r>
            </a:p>
          </p:txBody>
        </p:sp>
        <p:sp>
          <p:nvSpPr>
            <p:cNvPr id="44046" name="Text Box 14"/>
            <p:cNvSpPr txBox="1">
              <a:spLocks noChangeArrowheads="1"/>
            </p:cNvSpPr>
            <p:nvPr/>
          </p:nvSpPr>
          <p:spPr bwMode="auto">
            <a:xfrm>
              <a:off x="4932" y="1516"/>
              <a:ext cx="5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Sample</a:t>
              </a:r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auto">
            <a:xfrm>
              <a:off x="4145" y="1536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8" name="Text Box 16"/>
            <p:cNvSpPr txBox="1">
              <a:spLocks noChangeArrowheads="1"/>
            </p:cNvSpPr>
            <p:nvPr/>
          </p:nvSpPr>
          <p:spPr bwMode="auto">
            <a:xfrm>
              <a:off x="4707" y="1698"/>
              <a:ext cx="4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mirror</a:t>
              </a:r>
            </a:p>
            <a:p>
              <a:r>
                <a:rPr lang="en-US" sz="1600" b="1"/>
                <a:t>dipole</a:t>
              </a:r>
            </a:p>
          </p:txBody>
        </p:sp>
        <p:sp>
          <p:nvSpPr>
            <p:cNvPr id="44049" name="Line 17"/>
            <p:cNvSpPr>
              <a:spLocks noChangeShapeType="1"/>
            </p:cNvSpPr>
            <p:nvPr/>
          </p:nvSpPr>
          <p:spPr bwMode="auto">
            <a:xfrm>
              <a:off x="4337" y="1296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Line 18"/>
            <p:cNvSpPr>
              <a:spLocks noChangeShapeType="1"/>
            </p:cNvSpPr>
            <p:nvPr/>
          </p:nvSpPr>
          <p:spPr bwMode="auto">
            <a:xfrm>
              <a:off x="4337" y="1056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Line 19"/>
            <p:cNvSpPr>
              <a:spLocks noChangeShapeType="1"/>
            </p:cNvSpPr>
            <p:nvPr/>
          </p:nvSpPr>
          <p:spPr bwMode="auto">
            <a:xfrm flipH="1">
              <a:off x="4800" y="768"/>
              <a:ext cx="528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2" name="Line 20"/>
            <p:cNvSpPr>
              <a:spLocks noChangeShapeType="1"/>
            </p:cNvSpPr>
            <p:nvPr/>
          </p:nvSpPr>
          <p:spPr bwMode="auto">
            <a:xfrm flipH="1">
              <a:off x="4850" y="892"/>
              <a:ext cx="528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3" name="Line 21"/>
            <p:cNvSpPr>
              <a:spLocks noChangeShapeType="1"/>
            </p:cNvSpPr>
            <p:nvPr/>
          </p:nvSpPr>
          <p:spPr bwMode="auto">
            <a:xfrm flipH="1">
              <a:off x="4896" y="1008"/>
              <a:ext cx="528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4" name="Text Box 22"/>
            <p:cNvSpPr txBox="1">
              <a:spLocks noChangeArrowheads="1"/>
            </p:cNvSpPr>
            <p:nvPr/>
          </p:nvSpPr>
          <p:spPr bwMode="auto">
            <a:xfrm>
              <a:off x="5153" y="886"/>
              <a:ext cx="144" cy="231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/>
            <a:p>
              <a:r>
                <a:rPr lang="en-US" b="1"/>
                <a:t>IR</a:t>
              </a:r>
            </a:p>
          </p:txBody>
        </p:sp>
        <p:graphicFrame>
          <p:nvGraphicFramePr>
            <p:cNvPr id="44055" name="Object 23"/>
            <p:cNvGraphicFramePr>
              <a:graphicFrameLocks noChangeAspect="1"/>
            </p:cNvGraphicFramePr>
            <p:nvPr/>
          </p:nvGraphicFramePr>
          <p:xfrm>
            <a:off x="4319" y="702"/>
            <a:ext cx="249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15" name="Equation" r:id="rId4" imgW="177480" imgH="215640" progId="Equation.3">
                    <p:embed/>
                  </p:oleObj>
                </mc:Choice>
                <mc:Fallback>
                  <p:oleObj name="Equation" r:id="rId4" imgW="177480" imgH="21564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9" y="702"/>
                          <a:ext cx="249" cy="3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56" name="Object 24"/>
            <p:cNvGraphicFramePr>
              <a:graphicFrameLocks noChangeAspect="1"/>
            </p:cNvGraphicFramePr>
            <p:nvPr/>
          </p:nvGraphicFramePr>
          <p:xfrm>
            <a:off x="4250" y="1718"/>
            <a:ext cx="249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16" name="Equation" r:id="rId6" imgW="177480" imgH="228600" progId="Equation.3">
                    <p:embed/>
                  </p:oleObj>
                </mc:Choice>
                <mc:Fallback>
                  <p:oleObj name="Equation" r:id="rId6" imgW="177480" imgH="22860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0" y="1718"/>
                          <a:ext cx="249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57" name="Object 25"/>
            <p:cNvGraphicFramePr>
              <a:graphicFrameLocks noChangeAspect="1"/>
            </p:cNvGraphicFramePr>
            <p:nvPr/>
          </p:nvGraphicFramePr>
          <p:xfrm>
            <a:off x="4049" y="1033"/>
            <a:ext cx="284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17" name="Equation" r:id="rId8" imgW="203040" imgH="177480" progId="Equation.3">
                    <p:embed/>
                  </p:oleObj>
                </mc:Choice>
                <mc:Fallback>
                  <p:oleObj name="Equation" r:id="rId8" imgW="203040" imgH="17748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9" y="1033"/>
                          <a:ext cx="284" cy="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58" name="Object 26"/>
            <p:cNvGraphicFramePr>
              <a:graphicFrameLocks noChangeAspect="1"/>
            </p:cNvGraphicFramePr>
            <p:nvPr/>
          </p:nvGraphicFramePr>
          <p:xfrm>
            <a:off x="4114" y="1309"/>
            <a:ext cx="178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18" name="Equation" r:id="rId10" imgW="126720" imgH="126720" progId="Equation.3">
                    <p:embed/>
                  </p:oleObj>
                </mc:Choice>
                <mc:Fallback>
                  <p:oleObj name="Equation" r:id="rId10" imgW="126720" imgH="12672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" y="1309"/>
                          <a:ext cx="178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059" name="Group 27"/>
          <p:cNvGrpSpPr>
            <a:grpSpLocks/>
          </p:cNvGrpSpPr>
          <p:nvPr/>
        </p:nvGrpSpPr>
        <p:grpSpPr bwMode="auto">
          <a:xfrm>
            <a:off x="7745413" y="5105401"/>
            <a:ext cx="2819400" cy="1254125"/>
            <a:chOff x="1344" y="384"/>
            <a:chExt cx="2210" cy="1174"/>
          </a:xfrm>
        </p:grpSpPr>
        <p:pic>
          <p:nvPicPr>
            <p:cNvPr id="44060" name="Picture 28" descr="500nm by 500nm Height and Phase2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4" t="4054" r="3578" b="35675"/>
            <a:stretch>
              <a:fillRect/>
            </a:stretch>
          </p:blipFill>
          <p:spPr bwMode="auto">
            <a:xfrm>
              <a:off x="1344" y="384"/>
              <a:ext cx="2210" cy="1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1" name="AutoShape 29"/>
            <p:cNvSpPr>
              <a:spLocks noChangeArrowheads="1"/>
            </p:cNvSpPr>
            <p:nvPr/>
          </p:nvSpPr>
          <p:spPr bwMode="auto">
            <a:xfrm rot="-10800000">
              <a:off x="3120" y="384"/>
              <a:ext cx="432" cy="105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2" name="AutoShape 30"/>
            <p:cNvSpPr>
              <a:spLocks noChangeArrowheads="1"/>
            </p:cNvSpPr>
            <p:nvPr/>
          </p:nvSpPr>
          <p:spPr bwMode="auto">
            <a:xfrm flipV="1">
              <a:off x="1344" y="384"/>
              <a:ext cx="432" cy="105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3" name="Rectangle 31"/>
            <p:cNvSpPr>
              <a:spLocks noChangeArrowheads="1"/>
            </p:cNvSpPr>
            <p:nvPr/>
          </p:nvSpPr>
          <p:spPr bwMode="auto">
            <a:xfrm>
              <a:off x="1364" y="1462"/>
              <a:ext cx="2159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8932863" y="7000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9691688" y="5751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/>
          </a:p>
        </p:txBody>
      </p:sp>
      <p:sp>
        <p:nvSpPr>
          <p:cNvPr id="44066" name="Rectangle 34"/>
          <p:cNvSpPr>
            <a:spLocks noChangeArrowheads="1"/>
          </p:cNvSpPr>
          <p:nvPr/>
        </p:nvSpPr>
        <p:spPr bwMode="auto">
          <a:xfrm rot="2983370">
            <a:off x="9564688" y="4138613"/>
            <a:ext cx="381000" cy="15811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7" name="Rectangle 35"/>
          <p:cNvSpPr>
            <a:spLocks noChangeArrowheads="1"/>
          </p:cNvSpPr>
          <p:nvPr/>
        </p:nvSpPr>
        <p:spPr bwMode="auto">
          <a:xfrm>
            <a:off x="7666038" y="381000"/>
            <a:ext cx="2971800" cy="63261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Rectangle 36"/>
          <p:cNvSpPr>
            <a:spLocks noChangeArrowheads="1"/>
          </p:cNvSpPr>
          <p:nvPr/>
        </p:nvSpPr>
        <p:spPr bwMode="auto">
          <a:xfrm>
            <a:off x="3740150" y="3613151"/>
            <a:ext cx="1524000" cy="4111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Magnetic resonances                              </a:t>
            </a:r>
          </a:p>
          <a:p>
            <a:pPr algn="ctr"/>
            <a:r>
              <a:rPr lang="en-US" sz="1200" b="1"/>
              <a:t>and  strong coupling effects                  </a:t>
            </a:r>
          </a:p>
        </p:txBody>
      </p:sp>
      <p:sp>
        <p:nvSpPr>
          <p:cNvPr id="44069" name="Rectangle 37"/>
          <p:cNvSpPr>
            <a:spLocks noChangeArrowheads="1"/>
          </p:cNvSpPr>
          <p:nvPr/>
        </p:nvSpPr>
        <p:spPr bwMode="auto">
          <a:xfrm>
            <a:off x="3282950" y="3384550"/>
            <a:ext cx="22860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(pseudo)gap in cuprates</a:t>
            </a:r>
          </a:p>
        </p:txBody>
      </p:sp>
      <p:sp>
        <p:nvSpPr>
          <p:cNvPr id="44070" name="Rectangle 38"/>
          <p:cNvSpPr>
            <a:spLocks noChangeArrowheads="1"/>
          </p:cNvSpPr>
          <p:nvPr/>
        </p:nvSpPr>
        <p:spPr bwMode="auto">
          <a:xfrm>
            <a:off x="4425950" y="2927350"/>
            <a:ext cx="1676400" cy="228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phonons</a:t>
            </a:r>
          </a:p>
        </p:txBody>
      </p:sp>
      <p:graphicFrame>
        <p:nvGraphicFramePr>
          <p:cNvPr id="44071" name="Object 39"/>
          <p:cNvGraphicFramePr>
            <a:graphicFrameLocks noChangeAspect="1"/>
          </p:cNvGraphicFramePr>
          <p:nvPr/>
        </p:nvGraphicFramePr>
        <p:xfrm>
          <a:off x="2520951" y="900114"/>
          <a:ext cx="500221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9" r:id="rId13" imgW="5001840" imgH="426960" progId="">
                  <p:embed/>
                </p:oleObj>
              </mc:Choice>
              <mc:Fallback>
                <p:oleObj r:id="rId13" imgW="5001840" imgH="426960" progId="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1" y="900114"/>
                        <a:ext cx="5002213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2" name="Rectangle 40"/>
          <p:cNvSpPr>
            <a:spLocks noChangeArrowheads="1"/>
          </p:cNvSpPr>
          <p:nvPr/>
        </p:nvSpPr>
        <p:spPr bwMode="auto">
          <a:xfrm>
            <a:off x="5340350" y="3155950"/>
            <a:ext cx="9144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polarons</a:t>
            </a:r>
          </a:p>
        </p:txBody>
      </p:sp>
      <p:sp>
        <p:nvSpPr>
          <p:cNvPr id="44073" name="Rectangle 41"/>
          <p:cNvSpPr>
            <a:spLocks noChangeArrowheads="1"/>
          </p:cNvSpPr>
          <p:nvPr/>
        </p:nvSpPr>
        <p:spPr bwMode="auto">
          <a:xfrm>
            <a:off x="5664200" y="4298950"/>
            <a:ext cx="609600" cy="2286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bi-polarons</a:t>
            </a:r>
          </a:p>
        </p:txBody>
      </p:sp>
      <p:sp>
        <p:nvSpPr>
          <p:cNvPr id="44074" name="Rectangle 42"/>
          <p:cNvSpPr>
            <a:spLocks noChangeArrowheads="1"/>
          </p:cNvSpPr>
          <p:nvPr/>
        </p:nvSpPr>
        <p:spPr bwMode="auto">
          <a:xfrm>
            <a:off x="6864350" y="3613151"/>
            <a:ext cx="609600" cy="4111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>
                <a:latin typeface="Symbol" pitchFamily="18" charset="2"/>
              </a:rPr>
              <a:t>p</a:t>
            </a:r>
            <a:r>
              <a:rPr lang="en-US" sz="1200" b="1"/>
              <a:t>-</a:t>
            </a:r>
            <a:r>
              <a:rPr lang="en-US" sz="1200" b="1">
                <a:latin typeface="Symbol" pitchFamily="18" charset="2"/>
              </a:rPr>
              <a:t>p</a:t>
            </a:r>
            <a:r>
              <a:rPr lang="en-US" sz="1200" b="1"/>
              <a:t>* transitions   </a:t>
            </a:r>
          </a:p>
          <a:p>
            <a:pPr algn="ctr"/>
            <a:r>
              <a:rPr lang="en-US" sz="1200" b="1"/>
              <a:t>(polymers)   </a:t>
            </a:r>
          </a:p>
        </p:txBody>
      </p:sp>
      <p:sp>
        <p:nvSpPr>
          <p:cNvPr id="44075" name="Rectangle 43"/>
          <p:cNvSpPr>
            <a:spLocks noChangeArrowheads="1"/>
          </p:cNvSpPr>
          <p:nvPr/>
        </p:nvSpPr>
        <p:spPr bwMode="auto">
          <a:xfrm>
            <a:off x="3054350" y="2698750"/>
            <a:ext cx="26670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Carrier lifetimes in metals and semiconductors</a:t>
            </a:r>
          </a:p>
        </p:txBody>
      </p:sp>
      <p:sp>
        <p:nvSpPr>
          <p:cNvPr id="44076" name="Rectangle 44"/>
          <p:cNvSpPr>
            <a:spLocks noChangeArrowheads="1"/>
          </p:cNvSpPr>
          <p:nvPr/>
        </p:nvSpPr>
        <p:spPr bwMode="auto">
          <a:xfrm>
            <a:off x="3511550" y="2470150"/>
            <a:ext cx="24384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Localization peaks in disordered conductors</a:t>
            </a:r>
          </a:p>
        </p:txBody>
      </p:sp>
      <p:sp>
        <p:nvSpPr>
          <p:cNvPr id="44077" name="Rectangle 45"/>
          <p:cNvSpPr>
            <a:spLocks noChangeArrowheads="1"/>
          </p:cNvSpPr>
          <p:nvPr/>
        </p:nvSpPr>
        <p:spPr bwMode="auto">
          <a:xfrm>
            <a:off x="5187950" y="4070350"/>
            <a:ext cx="1600200" cy="2286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Correlation gaps in 1D conductors</a:t>
            </a:r>
          </a:p>
        </p:txBody>
      </p:sp>
      <p:sp>
        <p:nvSpPr>
          <p:cNvPr id="44078" name="Rectangle 46"/>
          <p:cNvSpPr>
            <a:spLocks noChangeArrowheads="1"/>
          </p:cNvSpPr>
          <p:nvPr/>
        </p:nvSpPr>
        <p:spPr bwMode="auto">
          <a:xfrm>
            <a:off x="5264150" y="3613151"/>
            <a:ext cx="914400" cy="4111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Amplitude modes</a:t>
            </a:r>
          </a:p>
          <a:p>
            <a:pPr algn="ctr"/>
            <a:r>
              <a:rPr lang="en-US" sz="1200" b="1"/>
              <a:t>(polymers)</a:t>
            </a:r>
          </a:p>
        </p:txBody>
      </p:sp>
      <p:sp>
        <p:nvSpPr>
          <p:cNvPr id="44079" name="Rectangle 47"/>
          <p:cNvSpPr>
            <a:spLocks noChangeArrowheads="1"/>
          </p:cNvSpPr>
          <p:nvPr/>
        </p:nvSpPr>
        <p:spPr bwMode="auto">
          <a:xfrm>
            <a:off x="6102351" y="2927350"/>
            <a:ext cx="1554163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Inter-band transitions</a:t>
            </a:r>
          </a:p>
        </p:txBody>
      </p:sp>
      <p:sp>
        <p:nvSpPr>
          <p:cNvPr id="44080" name="Rectangle 48"/>
          <p:cNvSpPr>
            <a:spLocks noChangeArrowheads="1"/>
          </p:cNvSpPr>
          <p:nvPr/>
        </p:nvSpPr>
        <p:spPr bwMode="auto">
          <a:xfrm>
            <a:off x="2901950" y="4070350"/>
            <a:ext cx="18288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Josephson plasmons</a:t>
            </a:r>
          </a:p>
        </p:txBody>
      </p:sp>
      <p:sp>
        <p:nvSpPr>
          <p:cNvPr id="44081" name="Rectangle 49"/>
          <p:cNvSpPr>
            <a:spLocks noChangeArrowheads="1"/>
          </p:cNvSpPr>
          <p:nvPr/>
        </p:nvSpPr>
        <p:spPr bwMode="auto">
          <a:xfrm>
            <a:off x="3206750" y="3155950"/>
            <a:ext cx="18288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Superconducting gap</a:t>
            </a:r>
          </a:p>
        </p:txBody>
      </p:sp>
      <p:sp>
        <p:nvSpPr>
          <p:cNvPr id="44082" name="Rectangle 50"/>
          <p:cNvSpPr>
            <a:spLocks noChangeArrowheads="1"/>
          </p:cNvSpPr>
          <p:nvPr/>
        </p:nvSpPr>
        <p:spPr bwMode="auto">
          <a:xfrm>
            <a:off x="2978151" y="2241550"/>
            <a:ext cx="3198813" cy="2286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Cyclotron modes and Landau Level transitions</a:t>
            </a:r>
          </a:p>
        </p:txBody>
      </p:sp>
      <p:sp>
        <p:nvSpPr>
          <p:cNvPr id="44083" name="Rectangle 51"/>
          <p:cNvSpPr>
            <a:spLocks noChangeArrowheads="1"/>
          </p:cNvSpPr>
          <p:nvPr/>
        </p:nvSpPr>
        <p:spPr bwMode="auto">
          <a:xfrm>
            <a:off x="2597150" y="2927350"/>
            <a:ext cx="18288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Zeeman splitting</a:t>
            </a:r>
          </a:p>
        </p:txBody>
      </p:sp>
      <p:sp>
        <p:nvSpPr>
          <p:cNvPr id="44084" name="Rectangle 52"/>
          <p:cNvSpPr>
            <a:spLocks noChangeArrowheads="1"/>
          </p:cNvSpPr>
          <p:nvPr/>
        </p:nvSpPr>
        <p:spPr bwMode="auto">
          <a:xfrm>
            <a:off x="3587750" y="1784350"/>
            <a:ext cx="1524000" cy="2286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2D electron gas: EF</a:t>
            </a:r>
          </a:p>
        </p:txBody>
      </p:sp>
      <p:sp>
        <p:nvSpPr>
          <p:cNvPr id="44085" name="Rectangle 53"/>
          <p:cNvSpPr>
            <a:spLocks noChangeArrowheads="1"/>
          </p:cNvSpPr>
          <p:nvPr/>
        </p:nvSpPr>
        <p:spPr bwMode="auto">
          <a:xfrm>
            <a:off x="6038850" y="2012950"/>
            <a:ext cx="368300" cy="2286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Spin-orbit coupling</a:t>
            </a:r>
          </a:p>
        </p:txBody>
      </p:sp>
      <p:sp>
        <p:nvSpPr>
          <p:cNvPr id="44086" name="AutoShape 54"/>
          <p:cNvSpPr>
            <a:spLocks noChangeArrowheads="1"/>
          </p:cNvSpPr>
          <p:nvPr/>
        </p:nvSpPr>
        <p:spPr bwMode="auto">
          <a:xfrm rot="10800000">
            <a:off x="5949950" y="1708150"/>
            <a:ext cx="152400" cy="3048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7" name="AutoShape 55"/>
          <p:cNvSpPr>
            <a:spLocks noChangeArrowheads="1"/>
          </p:cNvSpPr>
          <p:nvPr/>
        </p:nvSpPr>
        <p:spPr bwMode="auto">
          <a:xfrm rot="10800000">
            <a:off x="6330950" y="1708150"/>
            <a:ext cx="152400" cy="3048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8" name="Text Box 56"/>
          <p:cNvSpPr txBox="1">
            <a:spLocks noChangeArrowheads="1"/>
          </p:cNvSpPr>
          <p:nvPr/>
        </p:nvSpPr>
        <p:spPr bwMode="auto">
          <a:xfrm>
            <a:off x="5721350" y="1479550"/>
            <a:ext cx="960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III-V     II-VI</a:t>
            </a:r>
          </a:p>
        </p:txBody>
      </p:sp>
      <p:sp>
        <p:nvSpPr>
          <p:cNvPr id="44089" name="Rectangle 57"/>
          <p:cNvSpPr>
            <a:spLocks noChangeArrowheads="1"/>
          </p:cNvSpPr>
          <p:nvPr/>
        </p:nvSpPr>
        <p:spPr bwMode="auto">
          <a:xfrm>
            <a:off x="2673350" y="2012950"/>
            <a:ext cx="1828800" cy="2286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2D electron gas: plasmons</a:t>
            </a:r>
          </a:p>
        </p:txBody>
      </p:sp>
      <p:sp>
        <p:nvSpPr>
          <p:cNvPr id="44090" name="Rectangle 58"/>
          <p:cNvSpPr>
            <a:spLocks noChangeArrowheads="1"/>
          </p:cNvSpPr>
          <p:nvPr/>
        </p:nvSpPr>
        <p:spPr bwMode="auto">
          <a:xfrm>
            <a:off x="2520950" y="1784350"/>
            <a:ext cx="10668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100" b="1"/>
              <a:t>FM resonances</a:t>
            </a:r>
          </a:p>
        </p:txBody>
      </p:sp>
      <p:sp>
        <p:nvSpPr>
          <p:cNvPr id="44091" name="Rectangle 59"/>
          <p:cNvSpPr>
            <a:spLocks noChangeArrowheads="1"/>
          </p:cNvSpPr>
          <p:nvPr/>
        </p:nvSpPr>
        <p:spPr bwMode="auto">
          <a:xfrm>
            <a:off x="2825750" y="1555750"/>
            <a:ext cx="10668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AF resonances</a:t>
            </a:r>
          </a:p>
        </p:txBody>
      </p:sp>
      <p:sp>
        <p:nvSpPr>
          <p:cNvPr id="44092" name="Rectangle 60"/>
          <p:cNvSpPr>
            <a:spLocks noChangeArrowheads="1"/>
          </p:cNvSpPr>
          <p:nvPr/>
        </p:nvSpPr>
        <p:spPr bwMode="auto">
          <a:xfrm>
            <a:off x="2520950" y="1327150"/>
            <a:ext cx="3810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Magnetic modes in split ring resonators</a:t>
            </a:r>
          </a:p>
        </p:txBody>
      </p:sp>
      <p:sp>
        <p:nvSpPr>
          <p:cNvPr id="44093" name="Rectangle 61"/>
          <p:cNvSpPr>
            <a:spLocks noChangeArrowheads="1"/>
          </p:cNvSpPr>
          <p:nvPr/>
        </p:nvSpPr>
        <p:spPr bwMode="auto">
          <a:xfrm>
            <a:off x="3054350" y="4298950"/>
            <a:ext cx="1600200" cy="2286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Heavy Fermion plasmons</a:t>
            </a:r>
          </a:p>
        </p:txBody>
      </p:sp>
      <p:sp>
        <p:nvSpPr>
          <p:cNvPr id="44094" name="Rectangle 62"/>
          <p:cNvSpPr>
            <a:spLocks noChangeArrowheads="1"/>
          </p:cNvSpPr>
          <p:nvPr/>
        </p:nvSpPr>
        <p:spPr bwMode="auto">
          <a:xfrm>
            <a:off x="4349750" y="4527550"/>
            <a:ext cx="1600200" cy="2286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Hybridization gap</a:t>
            </a:r>
          </a:p>
        </p:txBody>
      </p:sp>
      <p:sp>
        <p:nvSpPr>
          <p:cNvPr id="44095" name="Rectangle 63"/>
          <p:cNvSpPr>
            <a:spLocks noChangeArrowheads="1"/>
          </p:cNvSpPr>
          <p:nvPr/>
        </p:nvSpPr>
        <p:spPr bwMode="auto">
          <a:xfrm>
            <a:off x="6635750" y="3384550"/>
            <a:ext cx="8382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Charge transfer gap         </a:t>
            </a:r>
          </a:p>
        </p:txBody>
      </p:sp>
      <p:sp>
        <p:nvSpPr>
          <p:cNvPr id="44096" name="Rectangle 64"/>
          <p:cNvSpPr>
            <a:spLocks noChangeArrowheads="1"/>
          </p:cNvSpPr>
          <p:nvPr/>
        </p:nvSpPr>
        <p:spPr bwMode="auto">
          <a:xfrm>
            <a:off x="1597025" y="1327150"/>
            <a:ext cx="914400" cy="533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" rIns="9144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Magnetic </a:t>
            </a: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res.</a:t>
            </a:r>
          </a:p>
        </p:txBody>
      </p:sp>
      <p:sp>
        <p:nvSpPr>
          <p:cNvPr id="44097" name="Rectangle 65"/>
          <p:cNvSpPr>
            <a:spLocks noChangeArrowheads="1"/>
          </p:cNvSpPr>
          <p:nvPr/>
        </p:nvSpPr>
        <p:spPr bwMode="auto">
          <a:xfrm>
            <a:off x="1597025" y="1936750"/>
            <a:ext cx="914400" cy="5334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/>
              <a:t>2D gas</a:t>
            </a:r>
          </a:p>
        </p:txBody>
      </p:sp>
      <p:sp>
        <p:nvSpPr>
          <p:cNvPr id="44098" name="Rectangle 66"/>
          <p:cNvSpPr>
            <a:spLocks noChangeArrowheads="1"/>
          </p:cNvSpPr>
          <p:nvPr/>
        </p:nvSpPr>
        <p:spPr bwMode="auto">
          <a:xfrm>
            <a:off x="1597025" y="2546350"/>
            <a:ext cx="9144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Correlated </a:t>
            </a: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Metals</a:t>
            </a:r>
          </a:p>
        </p:txBody>
      </p:sp>
      <p:sp>
        <p:nvSpPr>
          <p:cNvPr id="44099" name="Rectangle 67"/>
          <p:cNvSpPr>
            <a:spLocks noChangeArrowheads="1"/>
          </p:cNvSpPr>
          <p:nvPr/>
        </p:nvSpPr>
        <p:spPr bwMode="auto">
          <a:xfrm>
            <a:off x="1597025" y="3155950"/>
            <a:ext cx="9144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/>
              <a:t>TMO</a:t>
            </a:r>
          </a:p>
        </p:txBody>
      </p:sp>
      <p:sp>
        <p:nvSpPr>
          <p:cNvPr id="44100" name="Rectangle 68"/>
          <p:cNvSpPr>
            <a:spLocks noChangeArrowheads="1"/>
          </p:cNvSpPr>
          <p:nvPr/>
        </p:nvSpPr>
        <p:spPr bwMode="auto">
          <a:xfrm>
            <a:off x="1597025" y="3765550"/>
            <a:ext cx="914400" cy="5334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/>
              <a:t>Organics</a:t>
            </a:r>
          </a:p>
        </p:txBody>
      </p:sp>
      <p:sp>
        <p:nvSpPr>
          <p:cNvPr id="44101" name="Rectangle 69"/>
          <p:cNvSpPr>
            <a:spLocks noChangeArrowheads="1"/>
          </p:cNvSpPr>
          <p:nvPr/>
        </p:nvSpPr>
        <p:spPr bwMode="auto">
          <a:xfrm>
            <a:off x="1597025" y="4375150"/>
            <a:ext cx="914400" cy="5334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/>
              <a:t>Heavy </a:t>
            </a:r>
          </a:p>
          <a:p>
            <a:pPr algn="ctr"/>
            <a:r>
              <a:rPr lang="en-US" sz="1400" b="1"/>
              <a:t>fermions</a:t>
            </a:r>
          </a:p>
        </p:txBody>
      </p:sp>
      <p:sp>
        <p:nvSpPr>
          <p:cNvPr id="44102" name="Text Box 70"/>
          <p:cNvSpPr txBox="1">
            <a:spLocks noChangeArrowheads="1"/>
          </p:cNvSpPr>
          <p:nvPr/>
        </p:nvSpPr>
        <p:spPr bwMode="auto">
          <a:xfrm>
            <a:off x="2028825" y="273050"/>
            <a:ext cx="5272088" cy="48895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tint val="9412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b="1"/>
              <a:t>Infrared optics at the nano-scale</a:t>
            </a:r>
          </a:p>
        </p:txBody>
      </p:sp>
      <p:graphicFrame>
        <p:nvGraphicFramePr>
          <p:cNvPr id="44103" name="Object 71"/>
          <p:cNvGraphicFramePr>
            <a:graphicFrameLocks noChangeAspect="1"/>
          </p:cNvGraphicFramePr>
          <p:nvPr/>
        </p:nvGraphicFramePr>
        <p:xfrm>
          <a:off x="2500314" y="4770438"/>
          <a:ext cx="4992687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20" r:id="rId15" imgW="4992480" imgH="639000" progId="">
                  <p:embed/>
                </p:oleObj>
              </mc:Choice>
              <mc:Fallback>
                <p:oleObj r:id="rId15" imgW="4992480" imgH="639000" progId="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4" y="4770438"/>
                        <a:ext cx="4992687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04" name="Text Box 72"/>
          <p:cNvSpPr txBox="1">
            <a:spLocks noChangeArrowheads="1"/>
          </p:cNvSpPr>
          <p:nvPr/>
        </p:nvSpPr>
        <p:spPr bwMode="auto">
          <a:xfrm>
            <a:off x="1600200" y="59436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 i="1"/>
              <a:t>D.N.Basov and T.Timusk, Reviews of Modern Physics 77, 721 (2005)</a:t>
            </a:r>
          </a:p>
          <a:p>
            <a:r>
              <a:rPr lang="en-US" sz="1200" b="1" i="1"/>
              <a:t>S.V. Dordevic and D.N. Basov, Annalen der Physik 15, 545 (2006)</a:t>
            </a:r>
            <a:r>
              <a:rPr lang="en-US" sz="1200"/>
              <a:t> </a:t>
            </a:r>
            <a:r>
              <a:rPr lang="en-US" sz="1200" b="1" i="1"/>
              <a:t> </a:t>
            </a:r>
          </a:p>
        </p:txBody>
      </p:sp>
      <p:sp>
        <p:nvSpPr>
          <p:cNvPr id="44105" name="Text Box 73"/>
          <p:cNvSpPr txBox="1">
            <a:spLocks noChangeArrowheads="1"/>
          </p:cNvSpPr>
          <p:nvPr/>
        </p:nvSpPr>
        <p:spPr bwMode="auto">
          <a:xfrm>
            <a:off x="7696201" y="6400800"/>
            <a:ext cx="2835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i="1"/>
              <a:t>F.Keilmann J. El. Micr. 53, 187 (2004)</a:t>
            </a:r>
          </a:p>
        </p:txBody>
      </p:sp>
      <p:sp>
        <p:nvSpPr>
          <p:cNvPr id="44106" name="Text Box 74"/>
          <p:cNvSpPr txBox="1">
            <a:spLocks noChangeArrowheads="1"/>
          </p:cNvSpPr>
          <p:nvPr/>
        </p:nvSpPr>
        <p:spPr bwMode="auto">
          <a:xfrm>
            <a:off x="7591425" y="349250"/>
            <a:ext cx="276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Scattering Near field IR</a:t>
            </a:r>
          </a:p>
          <a:p>
            <a:r>
              <a:rPr lang="en-US" b="1">
                <a:solidFill>
                  <a:srgbClr val="FF0000"/>
                </a:solidFill>
              </a:rPr>
              <a:t> microscope    (s-SNIM)</a:t>
            </a:r>
          </a:p>
        </p:txBody>
      </p:sp>
      <p:grpSp>
        <p:nvGrpSpPr>
          <p:cNvPr id="3" name="Group 138"/>
          <p:cNvGrpSpPr>
            <a:grpSpLocks/>
          </p:cNvGrpSpPr>
          <p:nvPr/>
        </p:nvGrpSpPr>
        <p:grpSpPr bwMode="auto">
          <a:xfrm>
            <a:off x="9021764" y="4584700"/>
            <a:ext cx="428625" cy="977900"/>
            <a:chOff x="3001938" y="4448172"/>
            <a:chExt cx="928694" cy="3643338"/>
          </a:xfrm>
        </p:grpSpPr>
        <p:sp>
          <p:nvSpPr>
            <p:cNvPr id="7" name="Flowchart: Merge 6"/>
            <p:cNvSpPr/>
            <p:nvPr/>
          </p:nvSpPr>
          <p:spPr bwMode="auto">
            <a:xfrm>
              <a:off x="3216251" y="6662750"/>
              <a:ext cx="500065" cy="1428760"/>
            </a:xfrm>
            <a:prstGeom prst="flowChartMerg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RelaxedModerately"/>
              <a:lightRig rig="threePt" dir="t"/>
            </a:scene3d>
          </p:spPr>
          <p:txBody>
            <a:bodyPr/>
            <a:lstStyle/>
            <a:p>
              <a:pPr algn="ctr">
                <a:defRPr/>
              </a:pPr>
              <a:endParaRPr lang="en-CA" sz="4200">
                <a:solidFill>
                  <a:srgbClr val="FFFFFF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endParaRPr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3001938" y="4448172"/>
              <a:ext cx="928694" cy="2786081"/>
            </a:xfrm>
            <a:custGeom>
              <a:avLst/>
              <a:gdLst>
                <a:gd name="connsiteX0" fmla="*/ 0 w 928694"/>
                <a:gd name="connsiteY0" fmla="*/ 0 h 3000396"/>
                <a:gd name="connsiteX1" fmla="*/ 928694 w 928694"/>
                <a:gd name="connsiteY1" fmla="*/ 0 h 3000396"/>
                <a:gd name="connsiteX2" fmla="*/ 928694 w 928694"/>
                <a:gd name="connsiteY2" fmla="*/ 3000396 h 3000396"/>
                <a:gd name="connsiteX3" fmla="*/ 0 w 928694"/>
                <a:gd name="connsiteY3" fmla="*/ 3000396 h 3000396"/>
                <a:gd name="connsiteX4" fmla="*/ 0 w 928694"/>
                <a:gd name="connsiteY4" fmla="*/ 0 h 3000396"/>
                <a:gd name="connsiteX0" fmla="*/ 0 w 928694"/>
                <a:gd name="connsiteY0" fmla="*/ 0 h 3000396"/>
                <a:gd name="connsiteX1" fmla="*/ 928694 w 928694"/>
                <a:gd name="connsiteY1" fmla="*/ 0 h 3000396"/>
                <a:gd name="connsiteX2" fmla="*/ 928694 w 928694"/>
                <a:gd name="connsiteY2" fmla="*/ 3000396 h 3000396"/>
                <a:gd name="connsiteX3" fmla="*/ 0 w 928694"/>
                <a:gd name="connsiteY3" fmla="*/ 3000396 h 3000396"/>
                <a:gd name="connsiteX4" fmla="*/ 0 w 928694"/>
                <a:gd name="connsiteY4" fmla="*/ 0 h 3000396"/>
                <a:gd name="connsiteX0" fmla="*/ 0 w 928694"/>
                <a:gd name="connsiteY0" fmla="*/ 0 h 3000396"/>
                <a:gd name="connsiteX1" fmla="*/ 928694 w 928694"/>
                <a:gd name="connsiteY1" fmla="*/ 0 h 3000396"/>
                <a:gd name="connsiteX2" fmla="*/ 928694 w 928694"/>
                <a:gd name="connsiteY2" fmla="*/ 3000396 h 3000396"/>
                <a:gd name="connsiteX3" fmla="*/ 0 w 928694"/>
                <a:gd name="connsiteY3" fmla="*/ 3000396 h 3000396"/>
                <a:gd name="connsiteX4" fmla="*/ 0 w 928694"/>
                <a:gd name="connsiteY4" fmla="*/ 0 h 3000396"/>
                <a:gd name="connsiteX0" fmla="*/ 215856 w 928694"/>
                <a:gd name="connsiteY0" fmla="*/ 233330 h 3000396"/>
                <a:gd name="connsiteX1" fmla="*/ 928694 w 928694"/>
                <a:gd name="connsiteY1" fmla="*/ 0 h 3000396"/>
                <a:gd name="connsiteX2" fmla="*/ 928694 w 928694"/>
                <a:gd name="connsiteY2" fmla="*/ 3000396 h 3000396"/>
                <a:gd name="connsiteX3" fmla="*/ 0 w 928694"/>
                <a:gd name="connsiteY3" fmla="*/ 3000396 h 3000396"/>
                <a:gd name="connsiteX4" fmla="*/ 215856 w 928694"/>
                <a:gd name="connsiteY4" fmla="*/ 233330 h 3000396"/>
                <a:gd name="connsiteX0" fmla="*/ 215856 w 928694"/>
                <a:gd name="connsiteY0" fmla="*/ 233330 h 3000396"/>
                <a:gd name="connsiteX1" fmla="*/ 928694 w 928694"/>
                <a:gd name="connsiteY1" fmla="*/ 0 h 3000396"/>
                <a:gd name="connsiteX2" fmla="*/ 928694 w 928694"/>
                <a:gd name="connsiteY2" fmla="*/ 3000396 h 3000396"/>
                <a:gd name="connsiteX3" fmla="*/ 0 w 928694"/>
                <a:gd name="connsiteY3" fmla="*/ 3000396 h 3000396"/>
                <a:gd name="connsiteX4" fmla="*/ 215856 w 928694"/>
                <a:gd name="connsiteY4" fmla="*/ 233330 h 3000396"/>
                <a:gd name="connsiteX0" fmla="*/ 215856 w 928695"/>
                <a:gd name="connsiteY0" fmla="*/ 0 h 2767066"/>
                <a:gd name="connsiteX1" fmla="*/ 928695 w 928695"/>
                <a:gd name="connsiteY1" fmla="*/ 0 h 2767066"/>
                <a:gd name="connsiteX2" fmla="*/ 928694 w 928695"/>
                <a:gd name="connsiteY2" fmla="*/ 2767066 h 2767066"/>
                <a:gd name="connsiteX3" fmla="*/ 0 w 928695"/>
                <a:gd name="connsiteY3" fmla="*/ 2767066 h 2767066"/>
                <a:gd name="connsiteX4" fmla="*/ 215856 w 928695"/>
                <a:gd name="connsiteY4" fmla="*/ 0 h 2767066"/>
                <a:gd name="connsiteX0" fmla="*/ 215856 w 928695"/>
                <a:gd name="connsiteY0" fmla="*/ 0 h 2767066"/>
                <a:gd name="connsiteX1" fmla="*/ 928695 w 928695"/>
                <a:gd name="connsiteY1" fmla="*/ 0 h 2767066"/>
                <a:gd name="connsiteX2" fmla="*/ 928694 w 928695"/>
                <a:gd name="connsiteY2" fmla="*/ 2767066 h 2767066"/>
                <a:gd name="connsiteX3" fmla="*/ 0 w 928695"/>
                <a:gd name="connsiteY3" fmla="*/ 2767066 h 2767066"/>
                <a:gd name="connsiteX4" fmla="*/ 215856 w 928695"/>
                <a:gd name="connsiteY4" fmla="*/ 0 h 2767066"/>
                <a:gd name="connsiteX0" fmla="*/ 215856 w 928695"/>
                <a:gd name="connsiteY0" fmla="*/ 0 h 2767066"/>
                <a:gd name="connsiteX1" fmla="*/ 928695 w 928695"/>
                <a:gd name="connsiteY1" fmla="*/ 0 h 2767066"/>
                <a:gd name="connsiteX2" fmla="*/ 928694 w 928695"/>
                <a:gd name="connsiteY2" fmla="*/ 2767066 h 2767066"/>
                <a:gd name="connsiteX3" fmla="*/ 0 w 928695"/>
                <a:gd name="connsiteY3" fmla="*/ 2767066 h 2767066"/>
                <a:gd name="connsiteX4" fmla="*/ 215856 w 928695"/>
                <a:gd name="connsiteY4" fmla="*/ 0 h 2767066"/>
                <a:gd name="connsiteX0" fmla="*/ 1071571 w 1784410"/>
                <a:gd name="connsiteY0" fmla="*/ 0 h 2767066"/>
                <a:gd name="connsiteX1" fmla="*/ 1784410 w 1784410"/>
                <a:gd name="connsiteY1" fmla="*/ 0 h 2767066"/>
                <a:gd name="connsiteX2" fmla="*/ 1784409 w 1784410"/>
                <a:gd name="connsiteY2" fmla="*/ 2767066 h 2767066"/>
                <a:gd name="connsiteX3" fmla="*/ 0 w 1784410"/>
                <a:gd name="connsiteY3" fmla="*/ 2767065 h 2767066"/>
                <a:gd name="connsiteX4" fmla="*/ 1071571 w 1784410"/>
                <a:gd name="connsiteY4" fmla="*/ 0 h 2767066"/>
                <a:gd name="connsiteX0" fmla="*/ 1071571 w 1784410"/>
                <a:gd name="connsiteY0" fmla="*/ 0 h 2767066"/>
                <a:gd name="connsiteX1" fmla="*/ 1784410 w 1784410"/>
                <a:gd name="connsiteY1" fmla="*/ 0 h 2767066"/>
                <a:gd name="connsiteX2" fmla="*/ 1784409 w 1784410"/>
                <a:gd name="connsiteY2" fmla="*/ 2767066 h 2767066"/>
                <a:gd name="connsiteX3" fmla="*/ 0 w 1784410"/>
                <a:gd name="connsiteY3" fmla="*/ 2767065 h 2767066"/>
                <a:gd name="connsiteX4" fmla="*/ 1071571 w 1784410"/>
                <a:gd name="connsiteY4" fmla="*/ 0 h 2767066"/>
                <a:gd name="connsiteX0" fmla="*/ 1071571 w 1784410"/>
                <a:gd name="connsiteY0" fmla="*/ 0 h 2767066"/>
                <a:gd name="connsiteX1" fmla="*/ 1784410 w 1784410"/>
                <a:gd name="connsiteY1" fmla="*/ 0 h 2767066"/>
                <a:gd name="connsiteX2" fmla="*/ 1784409 w 1784410"/>
                <a:gd name="connsiteY2" fmla="*/ 2767066 h 2767066"/>
                <a:gd name="connsiteX3" fmla="*/ 0 w 1784410"/>
                <a:gd name="connsiteY3" fmla="*/ 2767065 h 2767066"/>
                <a:gd name="connsiteX4" fmla="*/ 1071571 w 1784410"/>
                <a:gd name="connsiteY4" fmla="*/ 0 h 2767066"/>
                <a:gd name="connsiteX0" fmla="*/ 1071571 w 1784410"/>
                <a:gd name="connsiteY0" fmla="*/ 0 h 2767066"/>
                <a:gd name="connsiteX1" fmla="*/ 1784410 w 1784410"/>
                <a:gd name="connsiteY1" fmla="*/ 0 h 2767066"/>
                <a:gd name="connsiteX2" fmla="*/ 1784409 w 1784410"/>
                <a:gd name="connsiteY2" fmla="*/ 2767066 h 2767066"/>
                <a:gd name="connsiteX3" fmla="*/ 0 w 1784410"/>
                <a:gd name="connsiteY3" fmla="*/ 2767065 h 2767066"/>
                <a:gd name="connsiteX4" fmla="*/ 1071571 w 1784410"/>
                <a:gd name="connsiteY4" fmla="*/ 0 h 2767066"/>
                <a:gd name="connsiteX0" fmla="*/ 1071571 w 1784410"/>
                <a:gd name="connsiteY0" fmla="*/ 0 h 2767066"/>
                <a:gd name="connsiteX1" fmla="*/ 1784410 w 1784410"/>
                <a:gd name="connsiteY1" fmla="*/ 0 h 2767066"/>
                <a:gd name="connsiteX2" fmla="*/ 1784409 w 1784410"/>
                <a:gd name="connsiteY2" fmla="*/ 2767066 h 2767066"/>
                <a:gd name="connsiteX3" fmla="*/ 0 w 1784410"/>
                <a:gd name="connsiteY3" fmla="*/ 2767065 h 2767066"/>
                <a:gd name="connsiteX4" fmla="*/ 1071571 w 1784410"/>
                <a:gd name="connsiteY4" fmla="*/ 0 h 2767066"/>
                <a:gd name="connsiteX0" fmla="*/ 758941 w 1784410"/>
                <a:gd name="connsiteY0" fmla="*/ 0 h 2767066"/>
                <a:gd name="connsiteX1" fmla="*/ 1784410 w 1784410"/>
                <a:gd name="connsiteY1" fmla="*/ 0 h 2767066"/>
                <a:gd name="connsiteX2" fmla="*/ 1784409 w 1784410"/>
                <a:gd name="connsiteY2" fmla="*/ 2767066 h 2767066"/>
                <a:gd name="connsiteX3" fmla="*/ 0 w 1784410"/>
                <a:gd name="connsiteY3" fmla="*/ 2767065 h 2767066"/>
                <a:gd name="connsiteX4" fmla="*/ 758941 w 1784410"/>
                <a:gd name="connsiteY4" fmla="*/ 0 h 276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4410" h="2767066">
                  <a:moveTo>
                    <a:pt x="758941" y="0"/>
                  </a:moveTo>
                  <a:lnTo>
                    <a:pt x="1784410" y="0"/>
                  </a:lnTo>
                  <a:cubicBezTo>
                    <a:pt x="1784410" y="922355"/>
                    <a:pt x="1784409" y="1844711"/>
                    <a:pt x="1784409" y="2767066"/>
                  </a:cubicBezTo>
                  <a:lnTo>
                    <a:pt x="0" y="2767065"/>
                  </a:lnTo>
                  <a:cubicBezTo>
                    <a:pt x="370666" y="1972585"/>
                    <a:pt x="691441" y="1013671"/>
                    <a:pt x="7589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Relaxed"/>
              <a:lightRig rig="threePt" dir="t"/>
            </a:scene3d>
            <a:sp3d prstMaterial="matte">
              <a:bevelT w="0" h="0"/>
              <a:bevelB w="63500" h="165100" prst="hardEdge"/>
            </a:sp3d>
          </p:spPr>
          <p:txBody>
            <a:bodyPr/>
            <a:lstStyle/>
            <a:p>
              <a:pPr algn="ctr">
                <a:defRPr/>
              </a:pPr>
              <a:endParaRPr lang="en-CA" sz="4200">
                <a:solidFill>
                  <a:srgbClr val="FFFFFF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endParaRPr>
            </a:p>
          </p:txBody>
        </p:sp>
      </p:grpSp>
      <p:sp>
        <p:nvSpPr>
          <p:cNvPr id="44110" name="Text Box 78"/>
          <p:cNvSpPr txBox="1">
            <a:spLocks noChangeArrowheads="1"/>
          </p:cNvSpPr>
          <p:nvPr/>
        </p:nvSpPr>
        <p:spPr bwMode="auto">
          <a:xfrm>
            <a:off x="8924926" y="3352801"/>
            <a:ext cx="1438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@ </a:t>
            </a:r>
            <a:r>
              <a:rPr lang="en-US" sz="2800" b="1">
                <a:latin typeface="Symbol" pitchFamily="18" charset="2"/>
              </a:rPr>
              <a:t>w</a:t>
            </a:r>
            <a:r>
              <a:rPr lang="en-US" sz="2800" b="1" baseline="-25000"/>
              <a:t>laser</a:t>
            </a:r>
          </a:p>
        </p:txBody>
      </p:sp>
      <p:sp>
        <p:nvSpPr>
          <p:cNvPr id="44111" name="Text Box 79"/>
          <p:cNvSpPr txBox="1">
            <a:spLocks noChangeArrowheads="1"/>
          </p:cNvSpPr>
          <p:nvPr/>
        </p:nvSpPr>
        <p:spPr bwMode="auto">
          <a:xfrm>
            <a:off x="8029576" y="3367088"/>
            <a:ext cx="96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latin typeface="Symbol" pitchFamily="18" charset="2"/>
              </a:rPr>
              <a:t>e</a:t>
            </a:r>
            <a:r>
              <a:rPr lang="en-US" sz="2800" b="1" baseline="-25000"/>
              <a:t>1</a:t>
            </a:r>
            <a:r>
              <a:rPr lang="en-US" sz="2800" b="1"/>
              <a:t>, </a:t>
            </a:r>
            <a:r>
              <a:rPr lang="en-US" sz="2800" b="1">
                <a:latin typeface="Symbol" pitchFamily="18" charset="2"/>
              </a:rPr>
              <a:t>e</a:t>
            </a:r>
            <a:r>
              <a:rPr lang="en-US" sz="2800" b="1" baseline="-25000"/>
              <a:t>2</a:t>
            </a:r>
          </a:p>
        </p:txBody>
      </p:sp>
      <p:sp>
        <p:nvSpPr>
          <p:cNvPr id="44112" name="Line 80"/>
          <p:cNvSpPr>
            <a:spLocks noChangeShapeType="1"/>
          </p:cNvSpPr>
          <p:nvPr/>
        </p:nvSpPr>
        <p:spPr bwMode="auto">
          <a:xfrm flipH="1">
            <a:off x="8991600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13" name="Text Box 81"/>
          <p:cNvSpPr txBox="1">
            <a:spLocks noChangeArrowheads="1"/>
          </p:cNvSpPr>
          <p:nvPr/>
        </p:nvSpPr>
        <p:spPr bwMode="auto">
          <a:xfrm>
            <a:off x="8077200" y="3810001"/>
            <a:ext cx="213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Spatial resolution ~ 20 nm</a:t>
            </a:r>
          </a:p>
        </p:txBody>
      </p:sp>
      <p:sp>
        <p:nvSpPr>
          <p:cNvPr id="44114" name="Text Box 82"/>
          <p:cNvSpPr txBox="1">
            <a:spLocks noChangeArrowheads="1"/>
          </p:cNvSpPr>
          <p:nvPr/>
        </p:nvSpPr>
        <p:spPr bwMode="auto">
          <a:xfrm>
            <a:off x="9525001" y="4419600"/>
            <a:ext cx="1027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IR</a:t>
            </a:r>
          </a:p>
          <a:p>
            <a:pPr algn="ctr"/>
            <a:r>
              <a:rPr lang="en-US" b="1"/>
              <a:t>10.8 </a:t>
            </a:r>
            <a:r>
              <a:rPr lang="en-US" b="1">
                <a:latin typeface="Symbol" pitchFamily="18" charset="2"/>
              </a:rPr>
              <a:t>m</a:t>
            </a:r>
            <a:r>
              <a:rPr lang="en-US" b="1"/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0952E-6 -4.27363E-6 L 0.00061 -0.03237 " pathEditMode="relative" rAng="0" ptsTypes="AA">
                                      <p:cBhvr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08E-6 L -0.10417 -0.0025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08E-6 L 0.00417 0.0640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3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590800" y="14288"/>
            <a:ext cx="6629400" cy="442912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tint val="9412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300" b="1"/>
              <a:t>VO</a:t>
            </a:r>
            <a:r>
              <a:rPr lang="en-US" sz="2300" b="1" baseline="-25000"/>
              <a:t>2</a:t>
            </a:r>
            <a:r>
              <a:rPr lang="en-US" sz="2300" b="1"/>
              <a:t>: from correlated insulator to exotic metal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590800" y="1"/>
            <a:ext cx="6629400" cy="44291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tint val="1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300" b="1"/>
              <a:t>Direct observation of inhomogeneity in VO</a:t>
            </a:r>
            <a:r>
              <a:rPr lang="en-US" sz="2300" b="1" baseline="-25000"/>
              <a:t>2</a:t>
            </a:r>
            <a:r>
              <a:rPr lang="en-US" sz="2300" b="1"/>
              <a:t> </a:t>
            </a:r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2667000" y="468314"/>
            <a:ext cx="2971800" cy="6326187"/>
            <a:chOff x="34" y="295"/>
            <a:chExt cx="1872" cy="3985"/>
          </a:xfrm>
        </p:grpSpPr>
        <p:grpSp>
          <p:nvGrpSpPr>
            <p:cNvPr id="46085" name="Group 5"/>
            <p:cNvGrpSpPr>
              <a:grpSpLocks/>
            </p:cNvGrpSpPr>
            <p:nvPr/>
          </p:nvGrpSpPr>
          <p:grpSpPr bwMode="auto">
            <a:xfrm>
              <a:off x="34" y="295"/>
              <a:ext cx="1872" cy="3985"/>
              <a:chOff x="34" y="240"/>
              <a:chExt cx="1872" cy="3985"/>
            </a:xfrm>
          </p:grpSpPr>
          <p:sp>
            <p:nvSpPr>
              <p:cNvPr id="46086" name="Text Box 6"/>
              <p:cNvSpPr txBox="1">
                <a:spLocks noChangeArrowheads="1"/>
              </p:cNvSpPr>
              <p:nvPr/>
            </p:nvSpPr>
            <p:spPr bwMode="auto">
              <a:xfrm>
                <a:off x="1322" y="3623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/>
              </a:p>
            </p:txBody>
          </p:sp>
          <p:grpSp>
            <p:nvGrpSpPr>
              <p:cNvPr id="46087" name="Group 7"/>
              <p:cNvGrpSpPr>
                <a:grpSpLocks/>
              </p:cNvGrpSpPr>
              <p:nvPr/>
            </p:nvGrpSpPr>
            <p:grpSpPr bwMode="auto">
              <a:xfrm>
                <a:off x="96" y="3216"/>
                <a:ext cx="1776" cy="790"/>
                <a:chOff x="1344" y="384"/>
                <a:chExt cx="2210" cy="1174"/>
              </a:xfrm>
            </p:grpSpPr>
            <p:pic>
              <p:nvPicPr>
                <p:cNvPr id="46088" name="Picture 8" descr="500nm by 500nm Height and Phase2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684" t="4054" r="3578" b="35675"/>
                <a:stretch>
                  <a:fillRect/>
                </a:stretch>
              </p:blipFill>
              <p:spPr bwMode="auto">
                <a:xfrm>
                  <a:off x="1344" y="384"/>
                  <a:ext cx="2210" cy="10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089" name="AutoShape 9"/>
                <p:cNvSpPr>
                  <a:spLocks noChangeArrowheads="1"/>
                </p:cNvSpPr>
                <p:nvPr/>
              </p:nvSpPr>
              <p:spPr bwMode="auto">
                <a:xfrm rot="-10800000">
                  <a:off x="3120" y="384"/>
                  <a:ext cx="432" cy="1056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0" name="AutoShape 10"/>
                <p:cNvSpPr>
                  <a:spLocks noChangeArrowheads="1"/>
                </p:cNvSpPr>
                <p:nvPr/>
              </p:nvSpPr>
              <p:spPr bwMode="auto">
                <a:xfrm flipV="1">
                  <a:off x="1344" y="384"/>
                  <a:ext cx="432" cy="1056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1" name="Rectangle 11"/>
                <p:cNvSpPr>
                  <a:spLocks noChangeArrowheads="1"/>
                </p:cNvSpPr>
                <p:nvPr/>
              </p:nvSpPr>
              <p:spPr bwMode="auto">
                <a:xfrm>
                  <a:off x="1364" y="1462"/>
                  <a:ext cx="2159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6092" name="Rectangle 12"/>
              <p:cNvSpPr>
                <a:spLocks noChangeArrowheads="1"/>
              </p:cNvSpPr>
              <p:nvPr/>
            </p:nvSpPr>
            <p:spPr bwMode="auto">
              <a:xfrm rot="-18616630">
                <a:off x="1242" y="2607"/>
                <a:ext cx="240" cy="99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" name="Group 138"/>
              <p:cNvGrpSpPr>
                <a:grpSpLocks/>
              </p:cNvGrpSpPr>
              <p:nvPr/>
            </p:nvGrpSpPr>
            <p:grpSpPr bwMode="auto">
              <a:xfrm>
                <a:off x="900" y="2888"/>
                <a:ext cx="270" cy="616"/>
                <a:chOff x="3001938" y="4448172"/>
                <a:chExt cx="928694" cy="3643338"/>
              </a:xfrm>
            </p:grpSpPr>
            <p:sp>
              <p:nvSpPr>
                <p:cNvPr id="7" name="Flowchart: Merge 6"/>
                <p:cNvSpPr/>
                <p:nvPr/>
              </p:nvSpPr>
              <p:spPr bwMode="auto">
                <a:xfrm>
                  <a:off x="3216251" y="6662750"/>
                  <a:ext cx="500065" cy="1428760"/>
                </a:xfrm>
                <a:prstGeom prst="flowChartMerg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txBody>
                <a:bodyPr/>
                <a:lstStyle/>
                <a:p>
                  <a:pPr algn="ctr">
                    <a:defRPr/>
                  </a:pPr>
                  <a:endParaRPr lang="en-CA" sz="4200">
                    <a:solidFill>
                      <a:srgbClr val="FFFFFF"/>
                    </a:solidFill>
                    <a:latin typeface="Gill Sans" charset="0"/>
                    <a:ea typeface="ヒラギノ角ゴ Pro W3" charset="0"/>
                    <a:cs typeface="ヒラギノ角ゴ Pro W3" charset="0"/>
                    <a:sym typeface="Gill Sans" charset="0"/>
                  </a:endParaRPr>
                </a:p>
              </p:txBody>
            </p:sp>
            <p:sp>
              <p:nvSpPr>
                <p:cNvPr id="138" name="Freeform 137"/>
                <p:cNvSpPr/>
                <p:nvPr/>
              </p:nvSpPr>
              <p:spPr bwMode="auto">
                <a:xfrm>
                  <a:off x="3001938" y="4448172"/>
                  <a:ext cx="928694" cy="2786081"/>
                </a:xfrm>
                <a:custGeom>
                  <a:avLst/>
                  <a:gdLst>
                    <a:gd name="connsiteX0" fmla="*/ 0 w 928694"/>
                    <a:gd name="connsiteY0" fmla="*/ 0 h 3000396"/>
                    <a:gd name="connsiteX1" fmla="*/ 928694 w 928694"/>
                    <a:gd name="connsiteY1" fmla="*/ 0 h 3000396"/>
                    <a:gd name="connsiteX2" fmla="*/ 928694 w 928694"/>
                    <a:gd name="connsiteY2" fmla="*/ 3000396 h 3000396"/>
                    <a:gd name="connsiteX3" fmla="*/ 0 w 928694"/>
                    <a:gd name="connsiteY3" fmla="*/ 3000396 h 3000396"/>
                    <a:gd name="connsiteX4" fmla="*/ 0 w 928694"/>
                    <a:gd name="connsiteY4" fmla="*/ 0 h 3000396"/>
                    <a:gd name="connsiteX0" fmla="*/ 0 w 928694"/>
                    <a:gd name="connsiteY0" fmla="*/ 0 h 3000396"/>
                    <a:gd name="connsiteX1" fmla="*/ 928694 w 928694"/>
                    <a:gd name="connsiteY1" fmla="*/ 0 h 3000396"/>
                    <a:gd name="connsiteX2" fmla="*/ 928694 w 928694"/>
                    <a:gd name="connsiteY2" fmla="*/ 3000396 h 3000396"/>
                    <a:gd name="connsiteX3" fmla="*/ 0 w 928694"/>
                    <a:gd name="connsiteY3" fmla="*/ 3000396 h 3000396"/>
                    <a:gd name="connsiteX4" fmla="*/ 0 w 928694"/>
                    <a:gd name="connsiteY4" fmla="*/ 0 h 3000396"/>
                    <a:gd name="connsiteX0" fmla="*/ 0 w 928694"/>
                    <a:gd name="connsiteY0" fmla="*/ 0 h 3000396"/>
                    <a:gd name="connsiteX1" fmla="*/ 928694 w 928694"/>
                    <a:gd name="connsiteY1" fmla="*/ 0 h 3000396"/>
                    <a:gd name="connsiteX2" fmla="*/ 928694 w 928694"/>
                    <a:gd name="connsiteY2" fmla="*/ 3000396 h 3000396"/>
                    <a:gd name="connsiteX3" fmla="*/ 0 w 928694"/>
                    <a:gd name="connsiteY3" fmla="*/ 3000396 h 3000396"/>
                    <a:gd name="connsiteX4" fmla="*/ 0 w 928694"/>
                    <a:gd name="connsiteY4" fmla="*/ 0 h 3000396"/>
                    <a:gd name="connsiteX0" fmla="*/ 215856 w 928694"/>
                    <a:gd name="connsiteY0" fmla="*/ 233330 h 3000396"/>
                    <a:gd name="connsiteX1" fmla="*/ 928694 w 928694"/>
                    <a:gd name="connsiteY1" fmla="*/ 0 h 3000396"/>
                    <a:gd name="connsiteX2" fmla="*/ 928694 w 928694"/>
                    <a:gd name="connsiteY2" fmla="*/ 3000396 h 3000396"/>
                    <a:gd name="connsiteX3" fmla="*/ 0 w 928694"/>
                    <a:gd name="connsiteY3" fmla="*/ 3000396 h 3000396"/>
                    <a:gd name="connsiteX4" fmla="*/ 215856 w 928694"/>
                    <a:gd name="connsiteY4" fmla="*/ 233330 h 3000396"/>
                    <a:gd name="connsiteX0" fmla="*/ 215856 w 928694"/>
                    <a:gd name="connsiteY0" fmla="*/ 233330 h 3000396"/>
                    <a:gd name="connsiteX1" fmla="*/ 928694 w 928694"/>
                    <a:gd name="connsiteY1" fmla="*/ 0 h 3000396"/>
                    <a:gd name="connsiteX2" fmla="*/ 928694 w 928694"/>
                    <a:gd name="connsiteY2" fmla="*/ 3000396 h 3000396"/>
                    <a:gd name="connsiteX3" fmla="*/ 0 w 928694"/>
                    <a:gd name="connsiteY3" fmla="*/ 3000396 h 3000396"/>
                    <a:gd name="connsiteX4" fmla="*/ 215856 w 928694"/>
                    <a:gd name="connsiteY4" fmla="*/ 233330 h 3000396"/>
                    <a:gd name="connsiteX0" fmla="*/ 215856 w 928695"/>
                    <a:gd name="connsiteY0" fmla="*/ 0 h 2767066"/>
                    <a:gd name="connsiteX1" fmla="*/ 928695 w 928695"/>
                    <a:gd name="connsiteY1" fmla="*/ 0 h 2767066"/>
                    <a:gd name="connsiteX2" fmla="*/ 928694 w 928695"/>
                    <a:gd name="connsiteY2" fmla="*/ 2767066 h 2767066"/>
                    <a:gd name="connsiteX3" fmla="*/ 0 w 928695"/>
                    <a:gd name="connsiteY3" fmla="*/ 2767066 h 2767066"/>
                    <a:gd name="connsiteX4" fmla="*/ 215856 w 928695"/>
                    <a:gd name="connsiteY4" fmla="*/ 0 h 2767066"/>
                    <a:gd name="connsiteX0" fmla="*/ 215856 w 928695"/>
                    <a:gd name="connsiteY0" fmla="*/ 0 h 2767066"/>
                    <a:gd name="connsiteX1" fmla="*/ 928695 w 928695"/>
                    <a:gd name="connsiteY1" fmla="*/ 0 h 2767066"/>
                    <a:gd name="connsiteX2" fmla="*/ 928694 w 928695"/>
                    <a:gd name="connsiteY2" fmla="*/ 2767066 h 2767066"/>
                    <a:gd name="connsiteX3" fmla="*/ 0 w 928695"/>
                    <a:gd name="connsiteY3" fmla="*/ 2767066 h 2767066"/>
                    <a:gd name="connsiteX4" fmla="*/ 215856 w 928695"/>
                    <a:gd name="connsiteY4" fmla="*/ 0 h 2767066"/>
                    <a:gd name="connsiteX0" fmla="*/ 215856 w 928695"/>
                    <a:gd name="connsiteY0" fmla="*/ 0 h 2767066"/>
                    <a:gd name="connsiteX1" fmla="*/ 928695 w 928695"/>
                    <a:gd name="connsiteY1" fmla="*/ 0 h 2767066"/>
                    <a:gd name="connsiteX2" fmla="*/ 928694 w 928695"/>
                    <a:gd name="connsiteY2" fmla="*/ 2767066 h 2767066"/>
                    <a:gd name="connsiteX3" fmla="*/ 0 w 928695"/>
                    <a:gd name="connsiteY3" fmla="*/ 2767066 h 2767066"/>
                    <a:gd name="connsiteX4" fmla="*/ 215856 w 928695"/>
                    <a:gd name="connsiteY4" fmla="*/ 0 h 2767066"/>
                    <a:gd name="connsiteX0" fmla="*/ 1071571 w 1784410"/>
                    <a:gd name="connsiteY0" fmla="*/ 0 h 2767066"/>
                    <a:gd name="connsiteX1" fmla="*/ 1784410 w 1784410"/>
                    <a:gd name="connsiteY1" fmla="*/ 0 h 2767066"/>
                    <a:gd name="connsiteX2" fmla="*/ 1784409 w 1784410"/>
                    <a:gd name="connsiteY2" fmla="*/ 2767066 h 2767066"/>
                    <a:gd name="connsiteX3" fmla="*/ 0 w 1784410"/>
                    <a:gd name="connsiteY3" fmla="*/ 2767065 h 2767066"/>
                    <a:gd name="connsiteX4" fmla="*/ 1071571 w 1784410"/>
                    <a:gd name="connsiteY4" fmla="*/ 0 h 2767066"/>
                    <a:gd name="connsiteX0" fmla="*/ 1071571 w 1784410"/>
                    <a:gd name="connsiteY0" fmla="*/ 0 h 2767066"/>
                    <a:gd name="connsiteX1" fmla="*/ 1784410 w 1784410"/>
                    <a:gd name="connsiteY1" fmla="*/ 0 h 2767066"/>
                    <a:gd name="connsiteX2" fmla="*/ 1784409 w 1784410"/>
                    <a:gd name="connsiteY2" fmla="*/ 2767066 h 2767066"/>
                    <a:gd name="connsiteX3" fmla="*/ 0 w 1784410"/>
                    <a:gd name="connsiteY3" fmla="*/ 2767065 h 2767066"/>
                    <a:gd name="connsiteX4" fmla="*/ 1071571 w 1784410"/>
                    <a:gd name="connsiteY4" fmla="*/ 0 h 2767066"/>
                    <a:gd name="connsiteX0" fmla="*/ 1071571 w 1784410"/>
                    <a:gd name="connsiteY0" fmla="*/ 0 h 2767066"/>
                    <a:gd name="connsiteX1" fmla="*/ 1784410 w 1784410"/>
                    <a:gd name="connsiteY1" fmla="*/ 0 h 2767066"/>
                    <a:gd name="connsiteX2" fmla="*/ 1784409 w 1784410"/>
                    <a:gd name="connsiteY2" fmla="*/ 2767066 h 2767066"/>
                    <a:gd name="connsiteX3" fmla="*/ 0 w 1784410"/>
                    <a:gd name="connsiteY3" fmla="*/ 2767065 h 2767066"/>
                    <a:gd name="connsiteX4" fmla="*/ 1071571 w 1784410"/>
                    <a:gd name="connsiteY4" fmla="*/ 0 h 2767066"/>
                    <a:gd name="connsiteX0" fmla="*/ 1071571 w 1784410"/>
                    <a:gd name="connsiteY0" fmla="*/ 0 h 2767066"/>
                    <a:gd name="connsiteX1" fmla="*/ 1784410 w 1784410"/>
                    <a:gd name="connsiteY1" fmla="*/ 0 h 2767066"/>
                    <a:gd name="connsiteX2" fmla="*/ 1784409 w 1784410"/>
                    <a:gd name="connsiteY2" fmla="*/ 2767066 h 2767066"/>
                    <a:gd name="connsiteX3" fmla="*/ 0 w 1784410"/>
                    <a:gd name="connsiteY3" fmla="*/ 2767065 h 2767066"/>
                    <a:gd name="connsiteX4" fmla="*/ 1071571 w 1784410"/>
                    <a:gd name="connsiteY4" fmla="*/ 0 h 2767066"/>
                    <a:gd name="connsiteX0" fmla="*/ 1071571 w 1784410"/>
                    <a:gd name="connsiteY0" fmla="*/ 0 h 2767066"/>
                    <a:gd name="connsiteX1" fmla="*/ 1784410 w 1784410"/>
                    <a:gd name="connsiteY1" fmla="*/ 0 h 2767066"/>
                    <a:gd name="connsiteX2" fmla="*/ 1784409 w 1784410"/>
                    <a:gd name="connsiteY2" fmla="*/ 2767066 h 2767066"/>
                    <a:gd name="connsiteX3" fmla="*/ 0 w 1784410"/>
                    <a:gd name="connsiteY3" fmla="*/ 2767065 h 2767066"/>
                    <a:gd name="connsiteX4" fmla="*/ 1071571 w 1784410"/>
                    <a:gd name="connsiteY4" fmla="*/ 0 h 2767066"/>
                    <a:gd name="connsiteX0" fmla="*/ 758941 w 1784410"/>
                    <a:gd name="connsiteY0" fmla="*/ 0 h 2767066"/>
                    <a:gd name="connsiteX1" fmla="*/ 1784410 w 1784410"/>
                    <a:gd name="connsiteY1" fmla="*/ 0 h 2767066"/>
                    <a:gd name="connsiteX2" fmla="*/ 1784409 w 1784410"/>
                    <a:gd name="connsiteY2" fmla="*/ 2767066 h 2767066"/>
                    <a:gd name="connsiteX3" fmla="*/ 0 w 1784410"/>
                    <a:gd name="connsiteY3" fmla="*/ 2767065 h 2767066"/>
                    <a:gd name="connsiteX4" fmla="*/ 758941 w 1784410"/>
                    <a:gd name="connsiteY4" fmla="*/ 0 h 276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4410" h="2767066">
                      <a:moveTo>
                        <a:pt x="758941" y="0"/>
                      </a:moveTo>
                      <a:lnTo>
                        <a:pt x="1784410" y="0"/>
                      </a:lnTo>
                      <a:cubicBezTo>
                        <a:pt x="1784410" y="922355"/>
                        <a:pt x="1784409" y="1844711"/>
                        <a:pt x="1784409" y="2767066"/>
                      </a:cubicBezTo>
                      <a:lnTo>
                        <a:pt x="0" y="2767065"/>
                      </a:lnTo>
                      <a:cubicBezTo>
                        <a:pt x="370666" y="1972585"/>
                        <a:pt x="691441" y="1013671"/>
                        <a:pt x="758941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perspectiveRelaxed"/>
                  <a:lightRig rig="threePt" dir="t"/>
                </a:scene3d>
                <a:sp3d prstMaterial="matte">
                  <a:bevelT w="0" h="0"/>
                  <a:bevelB w="63500" h="165100" prst="hardEdge"/>
                </a:sp3d>
              </p:spPr>
              <p:txBody>
                <a:bodyPr/>
                <a:lstStyle/>
                <a:p>
                  <a:pPr algn="ctr">
                    <a:defRPr/>
                  </a:pPr>
                  <a:endParaRPr lang="en-CA" sz="4200">
                    <a:solidFill>
                      <a:srgbClr val="FFFFFF"/>
                    </a:solidFill>
                    <a:latin typeface="Gill Sans" charset="0"/>
                    <a:ea typeface="ヒラギノ角ゴ Pro W3" charset="0"/>
                    <a:cs typeface="ヒラギノ角ゴ Pro W3" charset="0"/>
                    <a:sym typeface="Gill Sans" charset="0"/>
                  </a:endParaRPr>
                </a:p>
              </p:txBody>
            </p:sp>
          </p:grpSp>
          <p:sp>
            <p:nvSpPr>
              <p:cNvPr id="46096" name="Text Box 16"/>
              <p:cNvSpPr txBox="1">
                <a:spLocks noChangeArrowheads="1"/>
              </p:cNvSpPr>
              <p:nvPr/>
            </p:nvSpPr>
            <p:spPr bwMode="auto">
              <a:xfrm>
                <a:off x="1468" y="2784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IR</a:t>
                </a:r>
              </a:p>
            </p:txBody>
          </p:sp>
          <p:sp>
            <p:nvSpPr>
              <p:cNvPr id="46097" name="Text Box 17"/>
              <p:cNvSpPr txBox="1">
                <a:spLocks noChangeArrowheads="1"/>
              </p:cNvSpPr>
              <p:nvPr/>
            </p:nvSpPr>
            <p:spPr bwMode="auto">
              <a:xfrm>
                <a:off x="48" y="240"/>
                <a:ext cx="184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4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 IR nanoscopy @ 930 cm</a:t>
                </a:r>
                <a:r>
                  <a:rPr lang="en-US" b="1" baseline="30000">
                    <a:solidFill>
                      <a:srgbClr val="FF0000"/>
                    </a:solidFill>
                  </a:rPr>
                  <a:t>-1</a:t>
                </a:r>
              </a:p>
            </p:txBody>
          </p:sp>
          <p:sp>
            <p:nvSpPr>
              <p:cNvPr id="46098" name="Rectangle 18"/>
              <p:cNvSpPr>
                <a:spLocks noChangeArrowheads="1"/>
              </p:cNvSpPr>
              <p:nvPr/>
            </p:nvSpPr>
            <p:spPr bwMode="auto">
              <a:xfrm>
                <a:off x="34" y="240"/>
                <a:ext cx="1872" cy="398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099" name="Rectangle 19"/>
            <p:cNvSpPr>
              <a:spLocks noChangeArrowheads="1"/>
            </p:cNvSpPr>
            <p:nvPr/>
          </p:nvSpPr>
          <p:spPr bwMode="auto">
            <a:xfrm>
              <a:off x="106" y="3130"/>
              <a:ext cx="33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Rectangle 20"/>
            <p:cNvSpPr>
              <a:spLocks noChangeArrowheads="1"/>
            </p:cNvSpPr>
            <p:nvPr/>
          </p:nvSpPr>
          <p:spPr bwMode="auto">
            <a:xfrm>
              <a:off x="1534" y="3166"/>
              <a:ext cx="33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1" name="Rectangle 21"/>
            <p:cNvSpPr>
              <a:spLocks noChangeArrowheads="1"/>
            </p:cNvSpPr>
            <p:nvPr/>
          </p:nvSpPr>
          <p:spPr bwMode="auto">
            <a:xfrm>
              <a:off x="1056" y="336"/>
              <a:ext cx="816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114800" y="700088"/>
            <a:ext cx="3505200" cy="51911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tint val="1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Outline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438400" y="16002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400" dirty="0"/>
              <a:t> Condensed Matter Physics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048000" y="2357736"/>
            <a:ext cx="640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New phenomena in many-particle systems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895600" y="31242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Methods in infrared and optical spectroscopy      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810000" y="4800601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400" dirty="0"/>
              <a:t> Summary of my research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981200" y="39624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Near-field infrared microscopy of inhomogeneous systems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711700" y="58261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/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2765425" y="5180014"/>
            <a:ext cx="2819400" cy="1254125"/>
            <a:chOff x="1344" y="384"/>
            <a:chExt cx="2210" cy="1174"/>
          </a:xfrm>
        </p:grpSpPr>
        <p:pic>
          <p:nvPicPr>
            <p:cNvPr id="48132" name="Picture 4" descr="500nm by 500nm Height and Phase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4" t="4054" r="3578" b="35675"/>
            <a:stretch>
              <a:fillRect/>
            </a:stretch>
          </p:blipFill>
          <p:spPr bwMode="auto">
            <a:xfrm>
              <a:off x="1344" y="384"/>
              <a:ext cx="2210" cy="1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3" name="AutoShape 5"/>
            <p:cNvSpPr>
              <a:spLocks noChangeArrowheads="1"/>
            </p:cNvSpPr>
            <p:nvPr/>
          </p:nvSpPr>
          <p:spPr bwMode="auto">
            <a:xfrm rot="-10800000">
              <a:off x="3120" y="384"/>
              <a:ext cx="432" cy="105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4" name="AutoShape 6"/>
            <p:cNvSpPr>
              <a:spLocks noChangeArrowheads="1"/>
            </p:cNvSpPr>
            <p:nvPr/>
          </p:nvSpPr>
          <p:spPr bwMode="auto">
            <a:xfrm flipV="1">
              <a:off x="1344" y="384"/>
              <a:ext cx="432" cy="105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1364" y="1462"/>
              <a:ext cx="2159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6" name="Rectangle 8"/>
          <p:cNvSpPr>
            <a:spLocks noChangeArrowheads="1"/>
          </p:cNvSpPr>
          <p:nvPr/>
        </p:nvSpPr>
        <p:spPr bwMode="auto">
          <a:xfrm rot="-18616630">
            <a:off x="4584700" y="4213225"/>
            <a:ext cx="381000" cy="15811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38"/>
          <p:cNvGrpSpPr>
            <a:grpSpLocks/>
          </p:cNvGrpSpPr>
          <p:nvPr/>
        </p:nvGrpSpPr>
        <p:grpSpPr bwMode="auto">
          <a:xfrm>
            <a:off x="4041776" y="4659313"/>
            <a:ext cx="428625" cy="977900"/>
            <a:chOff x="3001938" y="4448172"/>
            <a:chExt cx="928694" cy="3643338"/>
          </a:xfrm>
        </p:grpSpPr>
        <p:sp>
          <p:nvSpPr>
            <p:cNvPr id="7" name="Flowchart: Merge 6"/>
            <p:cNvSpPr/>
            <p:nvPr/>
          </p:nvSpPr>
          <p:spPr bwMode="auto">
            <a:xfrm>
              <a:off x="3216251" y="6662750"/>
              <a:ext cx="500065" cy="1428760"/>
            </a:xfrm>
            <a:prstGeom prst="flowChartMerg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RelaxedModerately"/>
              <a:lightRig rig="threePt" dir="t"/>
            </a:scene3d>
          </p:spPr>
          <p:txBody>
            <a:bodyPr/>
            <a:lstStyle/>
            <a:p>
              <a:pPr algn="ctr">
                <a:defRPr/>
              </a:pPr>
              <a:endParaRPr lang="en-CA" sz="4200">
                <a:solidFill>
                  <a:srgbClr val="FFFFFF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endParaRPr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3001938" y="4448172"/>
              <a:ext cx="928694" cy="2786081"/>
            </a:xfrm>
            <a:custGeom>
              <a:avLst/>
              <a:gdLst>
                <a:gd name="connsiteX0" fmla="*/ 0 w 928694"/>
                <a:gd name="connsiteY0" fmla="*/ 0 h 3000396"/>
                <a:gd name="connsiteX1" fmla="*/ 928694 w 928694"/>
                <a:gd name="connsiteY1" fmla="*/ 0 h 3000396"/>
                <a:gd name="connsiteX2" fmla="*/ 928694 w 928694"/>
                <a:gd name="connsiteY2" fmla="*/ 3000396 h 3000396"/>
                <a:gd name="connsiteX3" fmla="*/ 0 w 928694"/>
                <a:gd name="connsiteY3" fmla="*/ 3000396 h 3000396"/>
                <a:gd name="connsiteX4" fmla="*/ 0 w 928694"/>
                <a:gd name="connsiteY4" fmla="*/ 0 h 3000396"/>
                <a:gd name="connsiteX0" fmla="*/ 0 w 928694"/>
                <a:gd name="connsiteY0" fmla="*/ 0 h 3000396"/>
                <a:gd name="connsiteX1" fmla="*/ 928694 w 928694"/>
                <a:gd name="connsiteY1" fmla="*/ 0 h 3000396"/>
                <a:gd name="connsiteX2" fmla="*/ 928694 w 928694"/>
                <a:gd name="connsiteY2" fmla="*/ 3000396 h 3000396"/>
                <a:gd name="connsiteX3" fmla="*/ 0 w 928694"/>
                <a:gd name="connsiteY3" fmla="*/ 3000396 h 3000396"/>
                <a:gd name="connsiteX4" fmla="*/ 0 w 928694"/>
                <a:gd name="connsiteY4" fmla="*/ 0 h 3000396"/>
                <a:gd name="connsiteX0" fmla="*/ 0 w 928694"/>
                <a:gd name="connsiteY0" fmla="*/ 0 h 3000396"/>
                <a:gd name="connsiteX1" fmla="*/ 928694 w 928694"/>
                <a:gd name="connsiteY1" fmla="*/ 0 h 3000396"/>
                <a:gd name="connsiteX2" fmla="*/ 928694 w 928694"/>
                <a:gd name="connsiteY2" fmla="*/ 3000396 h 3000396"/>
                <a:gd name="connsiteX3" fmla="*/ 0 w 928694"/>
                <a:gd name="connsiteY3" fmla="*/ 3000396 h 3000396"/>
                <a:gd name="connsiteX4" fmla="*/ 0 w 928694"/>
                <a:gd name="connsiteY4" fmla="*/ 0 h 3000396"/>
                <a:gd name="connsiteX0" fmla="*/ 215856 w 928694"/>
                <a:gd name="connsiteY0" fmla="*/ 233330 h 3000396"/>
                <a:gd name="connsiteX1" fmla="*/ 928694 w 928694"/>
                <a:gd name="connsiteY1" fmla="*/ 0 h 3000396"/>
                <a:gd name="connsiteX2" fmla="*/ 928694 w 928694"/>
                <a:gd name="connsiteY2" fmla="*/ 3000396 h 3000396"/>
                <a:gd name="connsiteX3" fmla="*/ 0 w 928694"/>
                <a:gd name="connsiteY3" fmla="*/ 3000396 h 3000396"/>
                <a:gd name="connsiteX4" fmla="*/ 215856 w 928694"/>
                <a:gd name="connsiteY4" fmla="*/ 233330 h 3000396"/>
                <a:gd name="connsiteX0" fmla="*/ 215856 w 928694"/>
                <a:gd name="connsiteY0" fmla="*/ 233330 h 3000396"/>
                <a:gd name="connsiteX1" fmla="*/ 928694 w 928694"/>
                <a:gd name="connsiteY1" fmla="*/ 0 h 3000396"/>
                <a:gd name="connsiteX2" fmla="*/ 928694 w 928694"/>
                <a:gd name="connsiteY2" fmla="*/ 3000396 h 3000396"/>
                <a:gd name="connsiteX3" fmla="*/ 0 w 928694"/>
                <a:gd name="connsiteY3" fmla="*/ 3000396 h 3000396"/>
                <a:gd name="connsiteX4" fmla="*/ 215856 w 928694"/>
                <a:gd name="connsiteY4" fmla="*/ 233330 h 3000396"/>
                <a:gd name="connsiteX0" fmla="*/ 215856 w 928695"/>
                <a:gd name="connsiteY0" fmla="*/ 0 h 2767066"/>
                <a:gd name="connsiteX1" fmla="*/ 928695 w 928695"/>
                <a:gd name="connsiteY1" fmla="*/ 0 h 2767066"/>
                <a:gd name="connsiteX2" fmla="*/ 928694 w 928695"/>
                <a:gd name="connsiteY2" fmla="*/ 2767066 h 2767066"/>
                <a:gd name="connsiteX3" fmla="*/ 0 w 928695"/>
                <a:gd name="connsiteY3" fmla="*/ 2767066 h 2767066"/>
                <a:gd name="connsiteX4" fmla="*/ 215856 w 928695"/>
                <a:gd name="connsiteY4" fmla="*/ 0 h 2767066"/>
                <a:gd name="connsiteX0" fmla="*/ 215856 w 928695"/>
                <a:gd name="connsiteY0" fmla="*/ 0 h 2767066"/>
                <a:gd name="connsiteX1" fmla="*/ 928695 w 928695"/>
                <a:gd name="connsiteY1" fmla="*/ 0 h 2767066"/>
                <a:gd name="connsiteX2" fmla="*/ 928694 w 928695"/>
                <a:gd name="connsiteY2" fmla="*/ 2767066 h 2767066"/>
                <a:gd name="connsiteX3" fmla="*/ 0 w 928695"/>
                <a:gd name="connsiteY3" fmla="*/ 2767066 h 2767066"/>
                <a:gd name="connsiteX4" fmla="*/ 215856 w 928695"/>
                <a:gd name="connsiteY4" fmla="*/ 0 h 2767066"/>
                <a:gd name="connsiteX0" fmla="*/ 215856 w 928695"/>
                <a:gd name="connsiteY0" fmla="*/ 0 h 2767066"/>
                <a:gd name="connsiteX1" fmla="*/ 928695 w 928695"/>
                <a:gd name="connsiteY1" fmla="*/ 0 h 2767066"/>
                <a:gd name="connsiteX2" fmla="*/ 928694 w 928695"/>
                <a:gd name="connsiteY2" fmla="*/ 2767066 h 2767066"/>
                <a:gd name="connsiteX3" fmla="*/ 0 w 928695"/>
                <a:gd name="connsiteY3" fmla="*/ 2767066 h 2767066"/>
                <a:gd name="connsiteX4" fmla="*/ 215856 w 928695"/>
                <a:gd name="connsiteY4" fmla="*/ 0 h 2767066"/>
                <a:gd name="connsiteX0" fmla="*/ 1071571 w 1784410"/>
                <a:gd name="connsiteY0" fmla="*/ 0 h 2767066"/>
                <a:gd name="connsiteX1" fmla="*/ 1784410 w 1784410"/>
                <a:gd name="connsiteY1" fmla="*/ 0 h 2767066"/>
                <a:gd name="connsiteX2" fmla="*/ 1784409 w 1784410"/>
                <a:gd name="connsiteY2" fmla="*/ 2767066 h 2767066"/>
                <a:gd name="connsiteX3" fmla="*/ 0 w 1784410"/>
                <a:gd name="connsiteY3" fmla="*/ 2767065 h 2767066"/>
                <a:gd name="connsiteX4" fmla="*/ 1071571 w 1784410"/>
                <a:gd name="connsiteY4" fmla="*/ 0 h 2767066"/>
                <a:gd name="connsiteX0" fmla="*/ 1071571 w 1784410"/>
                <a:gd name="connsiteY0" fmla="*/ 0 h 2767066"/>
                <a:gd name="connsiteX1" fmla="*/ 1784410 w 1784410"/>
                <a:gd name="connsiteY1" fmla="*/ 0 h 2767066"/>
                <a:gd name="connsiteX2" fmla="*/ 1784409 w 1784410"/>
                <a:gd name="connsiteY2" fmla="*/ 2767066 h 2767066"/>
                <a:gd name="connsiteX3" fmla="*/ 0 w 1784410"/>
                <a:gd name="connsiteY3" fmla="*/ 2767065 h 2767066"/>
                <a:gd name="connsiteX4" fmla="*/ 1071571 w 1784410"/>
                <a:gd name="connsiteY4" fmla="*/ 0 h 2767066"/>
                <a:gd name="connsiteX0" fmla="*/ 1071571 w 1784410"/>
                <a:gd name="connsiteY0" fmla="*/ 0 h 2767066"/>
                <a:gd name="connsiteX1" fmla="*/ 1784410 w 1784410"/>
                <a:gd name="connsiteY1" fmla="*/ 0 h 2767066"/>
                <a:gd name="connsiteX2" fmla="*/ 1784409 w 1784410"/>
                <a:gd name="connsiteY2" fmla="*/ 2767066 h 2767066"/>
                <a:gd name="connsiteX3" fmla="*/ 0 w 1784410"/>
                <a:gd name="connsiteY3" fmla="*/ 2767065 h 2767066"/>
                <a:gd name="connsiteX4" fmla="*/ 1071571 w 1784410"/>
                <a:gd name="connsiteY4" fmla="*/ 0 h 2767066"/>
                <a:gd name="connsiteX0" fmla="*/ 1071571 w 1784410"/>
                <a:gd name="connsiteY0" fmla="*/ 0 h 2767066"/>
                <a:gd name="connsiteX1" fmla="*/ 1784410 w 1784410"/>
                <a:gd name="connsiteY1" fmla="*/ 0 h 2767066"/>
                <a:gd name="connsiteX2" fmla="*/ 1784409 w 1784410"/>
                <a:gd name="connsiteY2" fmla="*/ 2767066 h 2767066"/>
                <a:gd name="connsiteX3" fmla="*/ 0 w 1784410"/>
                <a:gd name="connsiteY3" fmla="*/ 2767065 h 2767066"/>
                <a:gd name="connsiteX4" fmla="*/ 1071571 w 1784410"/>
                <a:gd name="connsiteY4" fmla="*/ 0 h 2767066"/>
                <a:gd name="connsiteX0" fmla="*/ 1071571 w 1784410"/>
                <a:gd name="connsiteY0" fmla="*/ 0 h 2767066"/>
                <a:gd name="connsiteX1" fmla="*/ 1784410 w 1784410"/>
                <a:gd name="connsiteY1" fmla="*/ 0 h 2767066"/>
                <a:gd name="connsiteX2" fmla="*/ 1784409 w 1784410"/>
                <a:gd name="connsiteY2" fmla="*/ 2767066 h 2767066"/>
                <a:gd name="connsiteX3" fmla="*/ 0 w 1784410"/>
                <a:gd name="connsiteY3" fmla="*/ 2767065 h 2767066"/>
                <a:gd name="connsiteX4" fmla="*/ 1071571 w 1784410"/>
                <a:gd name="connsiteY4" fmla="*/ 0 h 2767066"/>
                <a:gd name="connsiteX0" fmla="*/ 758941 w 1784410"/>
                <a:gd name="connsiteY0" fmla="*/ 0 h 2767066"/>
                <a:gd name="connsiteX1" fmla="*/ 1784410 w 1784410"/>
                <a:gd name="connsiteY1" fmla="*/ 0 h 2767066"/>
                <a:gd name="connsiteX2" fmla="*/ 1784409 w 1784410"/>
                <a:gd name="connsiteY2" fmla="*/ 2767066 h 2767066"/>
                <a:gd name="connsiteX3" fmla="*/ 0 w 1784410"/>
                <a:gd name="connsiteY3" fmla="*/ 2767065 h 2767066"/>
                <a:gd name="connsiteX4" fmla="*/ 758941 w 1784410"/>
                <a:gd name="connsiteY4" fmla="*/ 0 h 276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4410" h="2767066">
                  <a:moveTo>
                    <a:pt x="758941" y="0"/>
                  </a:moveTo>
                  <a:lnTo>
                    <a:pt x="1784410" y="0"/>
                  </a:lnTo>
                  <a:cubicBezTo>
                    <a:pt x="1784410" y="922355"/>
                    <a:pt x="1784409" y="1844711"/>
                    <a:pt x="1784409" y="2767066"/>
                  </a:cubicBezTo>
                  <a:lnTo>
                    <a:pt x="0" y="2767065"/>
                  </a:lnTo>
                  <a:cubicBezTo>
                    <a:pt x="370666" y="1972585"/>
                    <a:pt x="691441" y="1013671"/>
                    <a:pt x="7589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Relaxed"/>
              <a:lightRig rig="threePt" dir="t"/>
            </a:scene3d>
            <a:sp3d prstMaterial="matte">
              <a:bevelT w="0" h="0"/>
              <a:bevelB w="63500" h="165100" prst="hardEdge"/>
            </a:sp3d>
          </p:spPr>
          <p:txBody>
            <a:bodyPr/>
            <a:lstStyle/>
            <a:p>
              <a:pPr algn="ctr">
                <a:defRPr/>
              </a:pPr>
              <a:endParaRPr lang="en-CA" sz="4200">
                <a:solidFill>
                  <a:srgbClr val="FFFFFF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endParaRPr>
            </a:p>
          </p:txBody>
        </p:sp>
      </p:grp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4943475" y="449421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IR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2689225" y="455613"/>
            <a:ext cx="292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 IR nanoscopy @ 930 cm</a:t>
            </a:r>
            <a:r>
              <a:rPr lang="en-US" b="1" baseline="3000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2667000" y="465139"/>
            <a:ext cx="2971800" cy="63261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43" name="Group 15"/>
          <p:cNvGrpSpPr>
            <a:grpSpLocks/>
          </p:cNvGrpSpPr>
          <p:nvPr/>
        </p:nvGrpSpPr>
        <p:grpSpPr bwMode="auto">
          <a:xfrm>
            <a:off x="2689225" y="760413"/>
            <a:ext cx="2787650" cy="3613150"/>
            <a:chOff x="48" y="479"/>
            <a:chExt cx="1756" cy="2276"/>
          </a:xfrm>
        </p:grpSpPr>
        <p:pic>
          <p:nvPicPr>
            <p:cNvPr id="48144" name="Picture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" y="1101"/>
              <a:ext cx="1346" cy="1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145" name="Text Box 17"/>
            <p:cNvSpPr txBox="1">
              <a:spLocks noChangeArrowheads="1"/>
            </p:cNvSpPr>
            <p:nvPr/>
          </p:nvSpPr>
          <p:spPr bwMode="auto">
            <a:xfrm>
              <a:off x="844" y="728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8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8146" name="Text Box 18"/>
            <p:cNvSpPr txBox="1">
              <a:spLocks noChangeArrowheads="1"/>
            </p:cNvSpPr>
            <p:nvPr/>
          </p:nvSpPr>
          <p:spPr bwMode="auto">
            <a:xfrm>
              <a:off x="118" y="719"/>
              <a:ext cx="31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000" b="1">
                  <a:latin typeface="Symbol" pitchFamily="18" charset="2"/>
                </a:rPr>
                <a:t>e</a:t>
              </a:r>
              <a:r>
                <a:rPr lang="en-US" sz="3000" b="1" baseline="-25000"/>
                <a:t>1</a:t>
              </a:r>
              <a:endParaRPr lang="en-US" sz="3000" b="1"/>
            </a:p>
          </p:txBody>
        </p:sp>
        <p:sp>
          <p:nvSpPr>
            <p:cNvPr id="48147" name="Text Box 19"/>
            <p:cNvSpPr txBox="1">
              <a:spLocks noChangeArrowheads="1"/>
            </p:cNvSpPr>
            <p:nvPr/>
          </p:nvSpPr>
          <p:spPr bwMode="auto">
            <a:xfrm>
              <a:off x="370" y="824"/>
              <a:ext cx="12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5       0               -5</a:t>
              </a:r>
            </a:p>
          </p:txBody>
        </p:sp>
        <p:grpSp>
          <p:nvGrpSpPr>
            <p:cNvPr id="48148" name="Group 20"/>
            <p:cNvGrpSpPr>
              <a:grpSpLocks/>
            </p:cNvGrpSpPr>
            <p:nvPr/>
          </p:nvGrpSpPr>
          <p:grpSpPr bwMode="auto">
            <a:xfrm>
              <a:off x="396" y="536"/>
              <a:ext cx="1276" cy="333"/>
              <a:chOff x="396" y="489"/>
              <a:chExt cx="1276" cy="333"/>
            </a:xfrm>
          </p:grpSpPr>
          <p:pic>
            <p:nvPicPr>
              <p:cNvPr id="48149" name="Picture 2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" y="720"/>
                <a:ext cx="1200" cy="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150" name="Text Box 22"/>
              <p:cNvSpPr txBox="1">
                <a:spLocks noChangeArrowheads="1"/>
              </p:cNvSpPr>
              <p:nvPr/>
            </p:nvSpPr>
            <p:spPr bwMode="auto">
              <a:xfrm>
                <a:off x="396" y="489"/>
                <a:ext cx="12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1          10         20</a:t>
                </a:r>
              </a:p>
            </p:txBody>
          </p:sp>
        </p:grpSp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>
              <a:off x="124" y="479"/>
              <a:ext cx="31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600" b="1"/>
                <a:t>s</a:t>
              </a:r>
              <a:r>
                <a:rPr lang="en-US" sz="2600" b="1" baseline="30000"/>
                <a:t>2</a:t>
              </a:r>
            </a:p>
          </p:txBody>
        </p:sp>
        <p:grpSp>
          <p:nvGrpSpPr>
            <p:cNvPr id="48152" name="Group 24"/>
            <p:cNvGrpSpPr>
              <a:grpSpLocks/>
            </p:cNvGrpSpPr>
            <p:nvPr/>
          </p:nvGrpSpPr>
          <p:grpSpPr bwMode="auto">
            <a:xfrm rot="-5400000">
              <a:off x="-484" y="1683"/>
              <a:ext cx="1296" cy="231"/>
              <a:chOff x="432" y="2313"/>
              <a:chExt cx="1296" cy="231"/>
            </a:xfrm>
          </p:grpSpPr>
          <p:sp>
            <p:nvSpPr>
              <p:cNvPr id="48153" name="Line 25"/>
              <p:cNvSpPr>
                <a:spLocks noChangeShapeType="1"/>
              </p:cNvSpPr>
              <p:nvPr/>
            </p:nvSpPr>
            <p:spPr bwMode="auto">
              <a:xfrm>
                <a:off x="432" y="2448"/>
                <a:ext cx="12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lg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4" name="Rectangle 26"/>
              <p:cNvSpPr>
                <a:spLocks noChangeArrowheads="1"/>
              </p:cNvSpPr>
              <p:nvPr/>
            </p:nvSpPr>
            <p:spPr bwMode="auto">
              <a:xfrm>
                <a:off x="816" y="2400"/>
                <a:ext cx="52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5" name="Text Box 27"/>
              <p:cNvSpPr txBox="1">
                <a:spLocks noChangeArrowheads="1"/>
              </p:cNvSpPr>
              <p:nvPr/>
            </p:nvSpPr>
            <p:spPr bwMode="auto">
              <a:xfrm>
                <a:off x="864" y="2313"/>
                <a:ext cx="4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4 </a:t>
                </a:r>
                <a:r>
                  <a:rPr lang="en-US" b="1">
                    <a:latin typeface="Symbol" pitchFamily="18" charset="2"/>
                  </a:rPr>
                  <a:t>m</a:t>
                </a:r>
                <a:r>
                  <a:rPr lang="en-US" b="1"/>
                  <a:t>m</a:t>
                </a:r>
              </a:p>
            </p:txBody>
          </p:sp>
        </p:grpSp>
        <p:grpSp>
          <p:nvGrpSpPr>
            <p:cNvPr id="48156" name="Group 28"/>
            <p:cNvGrpSpPr>
              <a:grpSpLocks/>
            </p:cNvGrpSpPr>
            <p:nvPr/>
          </p:nvGrpSpPr>
          <p:grpSpPr bwMode="auto">
            <a:xfrm>
              <a:off x="192" y="1871"/>
              <a:ext cx="231" cy="576"/>
              <a:chOff x="192" y="1824"/>
              <a:chExt cx="231" cy="576"/>
            </a:xfrm>
          </p:grpSpPr>
          <p:sp>
            <p:nvSpPr>
              <p:cNvPr id="48157" name="Line 29"/>
              <p:cNvSpPr>
                <a:spLocks noChangeShapeType="1"/>
              </p:cNvSpPr>
              <p:nvPr/>
            </p:nvSpPr>
            <p:spPr bwMode="auto">
              <a:xfrm rot="16200000">
                <a:off x="240" y="2256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8" name="Line 30"/>
              <p:cNvSpPr>
                <a:spLocks noChangeShapeType="1"/>
              </p:cNvSpPr>
              <p:nvPr/>
            </p:nvSpPr>
            <p:spPr bwMode="auto">
              <a:xfrm rot="16200000" flipH="1">
                <a:off x="240" y="1968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9" name="Text Box 31"/>
              <p:cNvSpPr txBox="1">
                <a:spLocks noChangeArrowheads="1"/>
              </p:cNvSpPr>
              <p:nvPr/>
            </p:nvSpPr>
            <p:spPr bwMode="auto">
              <a:xfrm rot="16200000">
                <a:off x="42" y="2018"/>
                <a:ext cx="5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20 nm</a:t>
                </a:r>
              </a:p>
            </p:txBody>
          </p:sp>
        </p:grpSp>
        <p:grpSp>
          <p:nvGrpSpPr>
            <p:cNvPr id="48160" name="Group 32"/>
            <p:cNvGrpSpPr>
              <a:grpSpLocks/>
            </p:cNvGrpSpPr>
            <p:nvPr/>
          </p:nvGrpSpPr>
          <p:grpSpPr bwMode="auto">
            <a:xfrm>
              <a:off x="989" y="2255"/>
              <a:ext cx="451" cy="500"/>
              <a:chOff x="989" y="2208"/>
              <a:chExt cx="451" cy="500"/>
            </a:xfrm>
          </p:grpSpPr>
          <p:sp>
            <p:nvSpPr>
              <p:cNvPr id="48161" name="Line 33"/>
              <p:cNvSpPr>
                <a:spLocks noChangeShapeType="1"/>
              </p:cNvSpPr>
              <p:nvPr/>
            </p:nvSpPr>
            <p:spPr bwMode="auto">
              <a:xfrm flipV="1">
                <a:off x="1200" y="2208"/>
                <a:ext cx="0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2" name="Text Box 34"/>
              <p:cNvSpPr txBox="1">
                <a:spLocks noChangeArrowheads="1"/>
              </p:cNvSpPr>
              <p:nvPr/>
            </p:nvSpPr>
            <p:spPr bwMode="auto">
              <a:xfrm>
                <a:off x="989" y="2496"/>
                <a:ext cx="45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metal</a:t>
                </a:r>
              </a:p>
            </p:txBody>
          </p:sp>
        </p:grpSp>
        <p:grpSp>
          <p:nvGrpSpPr>
            <p:cNvPr id="48163" name="Group 35"/>
            <p:cNvGrpSpPr>
              <a:grpSpLocks/>
            </p:cNvGrpSpPr>
            <p:nvPr/>
          </p:nvGrpSpPr>
          <p:grpSpPr bwMode="auto">
            <a:xfrm>
              <a:off x="351" y="2255"/>
              <a:ext cx="657" cy="500"/>
              <a:chOff x="351" y="2208"/>
              <a:chExt cx="657" cy="500"/>
            </a:xfrm>
          </p:grpSpPr>
          <p:sp>
            <p:nvSpPr>
              <p:cNvPr id="48164" name="Line 36"/>
              <p:cNvSpPr>
                <a:spLocks noChangeShapeType="1"/>
              </p:cNvSpPr>
              <p:nvPr/>
            </p:nvSpPr>
            <p:spPr bwMode="auto">
              <a:xfrm flipV="1">
                <a:off x="672" y="2208"/>
                <a:ext cx="0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5" name="Text Box 37"/>
              <p:cNvSpPr txBox="1">
                <a:spLocks noChangeArrowheads="1"/>
              </p:cNvSpPr>
              <p:nvPr/>
            </p:nvSpPr>
            <p:spPr bwMode="auto">
              <a:xfrm>
                <a:off x="351" y="2496"/>
                <a:ext cx="65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insulator</a:t>
                </a:r>
              </a:p>
            </p:txBody>
          </p:sp>
        </p:grpSp>
      </p:grp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2590800" y="-1588"/>
            <a:ext cx="6629400" cy="44291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tint val="9412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300" b="1"/>
              <a:t>Direct observation of inhomogeneity in VO</a:t>
            </a:r>
            <a:r>
              <a:rPr lang="en-US" sz="2300" b="1" baseline="-25000"/>
              <a:t>2</a:t>
            </a:r>
            <a:r>
              <a:rPr lang="en-US" sz="2300" b="1"/>
              <a:t> </a:t>
            </a:r>
          </a:p>
        </p:txBody>
      </p:sp>
      <p:sp>
        <p:nvSpPr>
          <p:cNvPr id="48187" name="Text Box 59"/>
          <p:cNvSpPr txBox="1">
            <a:spLocks noChangeArrowheads="1"/>
          </p:cNvSpPr>
          <p:nvPr/>
        </p:nvSpPr>
        <p:spPr bwMode="auto">
          <a:xfrm>
            <a:off x="4094163" y="174783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T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 = 342.6 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952875" y="1155701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711700" y="58261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/>
          </a:p>
        </p:txBody>
      </p:sp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2765425" y="5180014"/>
            <a:ext cx="2819400" cy="1254125"/>
            <a:chOff x="1344" y="384"/>
            <a:chExt cx="2210" cy="1174"/>
          </a:xfrm>
        </p:grpSpPr>
        <p:pic>
          <p:nvPicPr>
            <p:cNvPr id="50181" name="Picture 5" descr="500nm by 500nm Height and Phase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4" t="4054" r="3578" b="35675"/>
            <a:stretch>
              <a:fillRect/>
            </a:stretch>
          </p:blipFill>
          <p:spPr bwMode="auto">
            <a:xfrm>
              <a:off x="1344" y="384"/>
              <a:ext cx="2210" cy="1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2" name="AutoShape 6"/>
            <p:cNvSpPr>
              <a:spLocks noChangeArrowheads="1"/>
            </p:cNvSpPr>
            <p:nvPr/>
          </p:nvSpPr>
          <p:spPr bwMode="auto">
            <a:xfrm rot="-10800000">
              <a:off x="3120" y="384"/>
              <a:ext cx="432" cy="105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3" name="AutoShape 7"/>
            <p:cNvSpPr>
              <a:spLocks noChangeArrowheads="1"/>
            </p:cNvSpPr>
            <p:nvPr/>
          </p:nvSpPr>
          <p:spPr bwMode="auto">
            <a:xfrm flipV="1">
              <a:off x="1344" y="384"/>
              <a:ext cx="432" cy="105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4" name="Rectangle 8"/>
            <p:cNvSpPr>
              <a:spLocks noChangeArrowheads="1"/>
            </p:cNvSpPr>
            <p:nvPr/>
          </p:nvSpPr>
          <p:spPr bwMode="auto">
            <a:xfrm>
              <a:off x="1364" y="1462"/>
              <a:ext cx="2159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5" name="Rectangle 9"/>
          <p:cNvSpPr>
            <a:spLocks noChangeArrowheads="1"/>
          </p:cNvSpPr>
          <p:nvPr/>
        </p:nvSpPr>
        <p:spPr bwMode="auto">
          <a:xfrm rot="-18616630">
            <a:off x="4584700" y="4213225"/>
            <a:ext cx="381000" cy="15811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38"/>
          <p:cNvGrpSpPr>
            <a:grpSpLocks/>
          </p:cNvGrpSpPr>
          <p:nvPr/>
        </p:nvGrpSpPr>
        <p:grpSpPr bwMode="auto">
          <a:xfrm>
            <a:off x="4041776" y="4659313"/>
            <a:ext cx="428625" cy="977900"/>
            <a:chOff x="3001938" y="4448172"/>
            <a:chExt cx="928694" cy="3643338"/>
          </a:xfrm>
        </p:grpSpPr>
        <p:sp>
          <p:nvSpPr>
            <p:cNvPr id="7" name="Flowchart: Merge 6"/>
            <p:cNvSpPr/>
            <p:nvPr/>
          </p:nvSpPr>
          <p:spPr bwMode="auto">
            <a:xfrm>
              <a:off x="3216251" y="6662750"/>
              <a:ext cx="500065" cy="1428760"/>
            </a:xfrm>
            <a:prstGeom prst="flowChartMerg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RelaxedModerately"/>
              <a:lightRig rig="threePt" dir="t"/>
            </a:scene3d>
          </p:spPr>
          <p:txBody>
            <a:bodyPr/>
            <a:lstStyle/>
            <a:p>
              <a:pPr algn="ctr">
                <a:defRPr/>
              </a:pPr>
              <a:endParaRPr lang="en-CA" sz="4200">
                <a:solidFill>
                  <a:srgbClr val="FFFFFF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endParaRPr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3001938" y="4448172"/>
              <a:ext cx="928694" cy="2786081"/>
            </a:xfrm>
            <a:custGeom>
              <a:avLst/>
              <a:gdLst>
                <a:gd name="connsiteX0" fmla="*/ 0 w 928694"/>
                <a:gd name="connsiteY0" fmla="*/ 0 h 3000396"/>
                <a:gd name="connsiteX1" fmla="*/ 928694 w 928694"/>
                <a:gd name="connsiteY1" fmla="*/ 0 h 3000396"/>
                <a:gd name="connsiteX2" fmla="*/ 928694 w 928694"/>
                <a:gd name="connsiteY2" fmla="*/ 3000396 h 3000396"/>
                <a:gd name="connsiteX3" fmla="*/ 0 w 928694"/>
                <a:gd name="connsiteY3" fmla="*/ 3000396 h 3000396"/>
                <a:gd name="connsiteX4" fmla="*/ 0 w 928694"/>
                <a:gd name="connsiteY4" fmla="*/ 0 h 3000396"/>
                <a:gd name="connsiteX0" fmla="*/ 0 w 928694"/>
                <a:gd name="connsiteY0" fmla="*/ 0 h 3000396"/>
                <a:gd name="connsiteX1" fmla="*/ 928694 w 928694"/>
                <a:gd name="connsiteY1" fmla="*/ 0 h 3000396"/>
                <a:gd name="connsiteX2" fmla="*/ 928694 w 928694"/>
                <a:gd name="connsiteY2" fmla="*/ 3000396 h 3000396"/>
                <a:gd name="connsiteX3" fmla="*/ 0 w 928694"/>
                <a:gd name="connsiteY3" fmla="*/ 3000396 h 3000396"/>
                <a:gd name="connsiteX4" fmla="*/ 0 w 928694"/>
                <a:gd name="connsiteY4" fmla="*/ 0 h 3000396"/>
                <a:gd name="connsiteX0" fmla="*/ 0 w 928694"/>
                <a:gd name="connsiteY0" fmla="*/ 0 h 3000396"/>
                <a:gd name="connsiteX1" fmla="*/ 928694 w 928694"/>
                <a:gd name="connsiteY1" fmla="*/ 0 h 3000396"/>
                <a:gd name="connsiteX2" fmla="*/ 928694 w 928694"/>
                <a:gd name="connsiteY2" fmla="*/ 3000396 h 3000396"/>
                <a:gd name="connsiteX3" fmla="*/ 0 w 928694"/>
                <a:gd name="connsiteY3" fmla="*/ 3000396 h 3000396"/>
                <a:gd name="connsiteX4" fmla="*/ 0 w 928694"/>
                <a:gd name="connsiteY4" fmla="*/ 0 h 3000396"/>
                <a:gd name="connsiteX0" fmla="*/ 215856 w 928694"/>
                <a:gd name="connsiteY0" fmla="*/ 233330 h 3000396"/>
                <a:gd name="connsiteX1" fmla="*/ 928694 w 928694"/>
                <a:gd name="connsiteY1" fmla="*/ 0 h 3000396"/>
                <a:gd name="connsiteX2" fmla="*/ 928694 w 928694"/>
                <a:gd name="connsiteY2" fmla="*/ 3000396 h 3000396"/>
                <a:gd name="connsiteX3" fmla="*/ 0 w 928694"/>
                <a:gd name="connsiteY3" fmla="*/ 3000396 h 3000396"/>
                <a:gd name="connsiteX4" fmla="*/ 215856 w 928694"/>
                <a:gd name="connsiteY4" fmla="*/ 233330 h 3000396"/>
                <a:gd name="connsiteX0" fmla="*/ 215856 w 928694"/>
                <a:gd name="connsiteY0" fmla="*/ 233330 h 3000396"/>
                <a:gd name="connsiteX1" fmla="*/ 928694 w 928694"/>
                <a:gd name="connsiteY1" fmla="*/ 0 h 3000396"/>
                <a:gd name="connsiteX2" fmla="*/ 928694 w 928694"/>
                <a:gd name="connsiteY2" fmla="*/ 3000396 h 3000396"/>
                <a:gd name="connsiteX3" fmla="*/ 0 w 928694"/>
                <a:gd name="connsiteY3" fmla="*/ 3000396 h 3000396"/>
                <a:gd name="connsiteX4" fmla="*/ 215856 w 928694"/>
                <a:gd name="connsiteY4" fmla="*/ 233330 h 3000396"/>
                <a:gd name="connsiteX0" fmla="*/ 215856 w 928695"/>
                <a:gd name="connsiteY0" fmla="*/ 0 h 2767066"/>
                <a:gd name="connsiteX1" fmla="*/ 928695 w 928695"/>
                <a:gd name="connsiteY1" fmla="*/ 0 h 2767066"/>
                <a:gd name="connsiteX2" fmla="*/ 928694 w 928695"/>
                <a:gd name="connsiteY2" fmla="*/ 2767066 h 2767066"/>
                <a:gd name="connsiteX3" fmla="*/ 0 w 928695"/>
                <a:gd name="connsiteY3" fmla="*/ 2767066 h 2767066"/>
                <a:gd name="connsiteX4" fmla="*/ 215856 w 928695"/>
                <a:gd name="connsiteY4" fmla="*/ 0 h 2767066"/>
                <a:gd name="connsiteX0" fmla="*/ 215856 w 928695"/>
                <a:gd name="connsiteY0" fmla="*/ 0 h 2767066"/>
                <a:gd name="connsiteX1" fmla="*/ 928695 w 928695"/>
                <a:gd name="connsiteY1" fmla="*/ 0 h 2767066"/>
                <a:gd name="connsiteX2" fmla="*/ 928694 w 928695"/>
                <a:gd name="connsiteY2" fmla="*/ 2767066 h 2767066"/>
                <a:gd name="connsiteX3" fmla="*/ 0 w 928695"/>
                <a:gd name="connsiteY3" fmla="*/ 2767066 h 2767066"/>
                <a:gd name="connsiteX4" fmla="*/ 215856 w 928695"/>
                <a:gd name="connsiteY4" fmla="*/ 0 h 2767066"/>
                <a:gd name="connsiteX0" fmla="*/ 215856 w 928695"/>
                <a:gd name="connsiteY0" fmla="*/ 0 h 2767066"/>
                <a:gd name="connsiteX1" fmla="*/ 928695 w 928695"/>
                <a:gd name="connsiteY1" fmla="*/ 0 h 2767066"/>
                <a:gd name="connsiteX2" fmla="*/ 928694 w 928695"/>
                <a:gd name="connsiteY2" fmla="*/ 2767066 h 2767066"/>
                <a:gd name="connsiteX3" fmla="*/ 0 w 928695"/>
                <a:gd name="connsiteY3" fmla="*/ 2767066 h 2767066"/>
                <a:gd name="connsiteX4" fmla="*/ 215856 w 928695"/>
                <a:gd name="connsiteY4" fmla="*/ 0 h 2767066"/>
                <a:gd name="connsiteX0" fmla="*/ 1071571 w 1784410"/>
                <a:gd name="connsiteY0" fmla="*/ 0 h 2767066"/>
                <a:gd name="connsiteX1" fmla="*/ 1784410 w 1784410"/>
                <a:gd name="connsiteY1" fmla="*/ 0 h 2767066"/>
                <a:gd name="connsiteX2" fmla="*/ 1784409 w 1784410"/>
                <a:gd name="connsiteY2" fmla="*/ 2767066 h 2767066"/>
                <a:gd name="connsiteX3" fmla="*/ 0 w 1784410"/>
                <a:gd name="connsiteY3" fmla="*/ 2767065 h 2767066"/>
                <a:gd name="connsiteX4" fmla="*/ 1071571 w 1784410"/>
                <a:gd name="connsiteY4" fmla="*/ 0 h 2767066"/>
                <a:gd name="connsiteX0" fmla="*/ 1071571 w 1784410"/>
                <a:gd name="connsiteY0" fmla="*/ 0 h 2767066"/>
                <a:gd name="connsiteX1" fmla="*/ 1784410 w 1784410"/>
                <a:gd name="connsiteY1" fmla="*/ 0 h 2767066"/>
                <a:gd name="connsiteX2" fmla="*/ 1784409 w 1784410"/>
                <a:gd name="connsiteY2" fmla="*/ 2767066 h 2767066"/>
                <a:gd name="connsiteX3" fmla="*/ 0 w 1784410"/>
                <a:gd name="connsiteY3" fmla="*/ 2767065 h 2767066"/>
                <a:gd name="connsiteX4" fmla="*/ 1071571 w 1784410"/>
                <a:gd name="connsiteY4" fmla="*/ 0 h 2767066"/>
                <a:gd name="connsiteX0" fmla="*/ 1071571 w 1784410"/>
                <a:gd name="connsiteY0" fmla="*/ 0 h 2767066"/>
                <a:gd name="connsiteX1" fmla="*/ 1784410 w 1784410"/>
                <a:gd name="connsiteY1" fmla="*/ 0 h 2767066"/>
                <a:gd name="connsiteX2" fmla="*/ 1784409 w 1784410"/>
                <a:gd name="connsiteY2" fmla="*/ 2767066 h 2767066"/>
                <a:gd name="connsiteX3" fmla="*/ 0 w 1784410"/>
                <a:gd name="connsiteY3" fmla="*/ 2767065 h 2767066"/>
                <a:gd name="connsiteX4" fmla="*/ 1071571 w 1784410"/>
                <a:gd name="connsiteY4" fmla="*/ 0 h 2767066"/>
                <a:gd name="connsiteX0" fmla="*/ 1071571 w 1784410"/>
                <a:gd name="connsiteY0" fmla="*/ 0 h 2767066"/>
                <a:gd name="connsiteX1" fmla="*/ 1784410 w 1784410"/>
                <a:gd name="connsiteY1" fmla="*/ 0 h 2767066"/>
                <a:gd name="connsiteX2" fmla="*/ 1784409 w 1784410"/>
                <a:gd name="connsiteY2" fmla="*/ 2767066 h 2767066"/>
                <a:gd name="connsiteX3" fmla="*/ 0 w 1784410"/>
                <a:gd name="connsiteY3" fmla="*/ 2767065 h 2767066"/>
                <a:gd name="connsiteX4" fmla="*/ 1071571 w 1784410"/>
                <a:gd name="connsiteY4" fmla="*/ 0 h 2767066"/>
                <a:gd name="connsiteX0" fmla="*/ 1071571 w 1784410"/>
                <a:gd name="connsiteY0" fmla="*/ 0 h 2767066"/>
                <a:gd name="connsiteX1" fmla="*/ 1784410 w 1784410"/>
                <a:gd name="connsiteY1" fmla="*/ 0 h 2767066"/>
                <a:gd name="connsiteX2" fmla="*/ 1784409 w 1784410"/>
                <a:gd name="connsiteY2" fmla="*/ 2767066 h 2767066"/>
                <a:gd name="connsiteX3" fmla="*/ 0 w 1784410"/>
                <a:gd name="connsiteY3" fmla="*/ 2767065 h 2767066"/>
                <a:gd name="connsiteX4" fmla="*/ 1071571 w 1784410"/>
                <a:gd name="connsiteY4" fmla="*/ 0 h 2767066"/>
                <a:gd name="connsiteX0" fmla="*/ 758941 w 1784410"/>
                <a:gd name="connsiteY0" fmla="*/ 0 h 2767066"/>
                <a:gd name="connsiteX1" fmla="*/ 1784410 w 1784410"/>
                <a:gd name="connsiteY1" fmla="*/ 0 h 2767066"/>
                <a:gd name="connsiteX2" fmla="*/ 1784409 w 1784410"/>
                <a:gd name="connsiteY2" fmla="*/ 2767066 h 2767066"/>
                <a:gd name="connsiteX3" fmla="*/ 0 w 1784410"/>
                <a:gd name="connsiteY3" fmla="*/ 2767065 h 2767066"/>
                <a:gd name="connsiteX4" fmla="*/ 758941 w 1784410"/>
                <a:gd name="connsiteY4" fmla="*/ 0 h 276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4410" h="2767066">
                  <a:moveTo>
                    <a:pt x="758941" y="0"/>
                  </a:moveTo>
                  <a:lnTo>
                    <a:pt x="1784410" y="0"/>
                  </a:lnTo>
                  <a:cubicBezTo>
                    <a:pt x="1784410" y="922355"/>
                    <a:pt x="1784409" y="1844711"/>
                    <a:pt x="1784409" y="2767066"/>
                  </a:cubicBezTo>
                  <a:lnTo>
                    <a:pt x="0" y="2767065"/>
                  </a:lnTo>
                  <a:cubicBezTo>
                    <a:pt x="370666" y="1972585"/>
                    <a:pt x="691441" y="1013671"/>
                    <a:pt x="7589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Relaxed"/>
              <a:lightRig rig="threePt" dir="t"/>
            </a:scene3d>
            <a:sp3d prstMaterial="matte">
              <a:bevelT w="0" h="0"/>
              <a:bevelB w="63500" h="165100" prst="hardEdge"/>
            </a:sp3d>
          </p:spPr>
          <p:txBody>
            <a:bodyPr/>
            <a:lstStyle/>
            <a:p>
              <a:pPr algn="ctr">
                <a:defRPr/>
              </a:pPr>
              <a:endParaRPr lang="en-CA" sz="4200">
                <a:solidFill>
                  <a:srgbClr val="FFFFFF"/>
                </a:solidFill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endParaRPr>
            </a:p>
          </p:txBody>
        </p:sp>
      </p:grp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4943475" y="449421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IR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2689225" y="455613"/>
            <a:ext cx="292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 IR nanoscopy @ 930 cm</a:t>
            </a:r>
            <a:r>
              <a:rPr lang="en-US" b="1" baseline="3000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2800351" y="1141414"/>
            <a:ext cx="4921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000" b="1">
                <a:latin typeface="Symbol" pitchFamily="18" charset="2"/>
              </a:rPr>
              <a:t>e</a:t>
            </a:r>
            <a:r>
              <a:rPr lang="en-US" sz="3000" b="1" baseline="-25000"/>
              <a:t>1</a:t>
            </a:r>
            <a:endParaRPr lang="en-US" sz="3000" b="1"/>
          </a:p>
        </p:txBody>
      </p:sp>
      <p:pic>
        <p:nvPicPr>
          <p:cNvPr id="5019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1217614"/>
            <a:ext cx="1905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3200400" y="1308101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5       0               -5</a:t>
            </a:r>
          </a:p>
        </p:txBody>
      </p:sp>
      <p:pic>
        <p:nvPicPr>
          <p:cNvPr id="50194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6" y="1747839"/>
            <a:ext cx="21367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5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6" y="1747839"/>
            <a:ext cx="213677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6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6" y="1747839"/>
            <a:ext cx="21367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7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6" y="1747839"/>
            <a:ext cx="21367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1" y="1743076"/>
            <a:ext cx="213677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9" name="Picture 2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6" y="1747839"/>
            <a:ext cx="213677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00" name="Picture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6" y="1747839"/>
            <a:ext cx="213677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01" name="Picture 2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6" y="1747839"/>
            <a:ext cx="213677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02" name="Picture 2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6" y="1747839"/>
            <a:ext cx="213677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03" name="Picture 2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6" y="1747839"/>
            <a:ext cx="213677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04" name="Picture 2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6" y="1747839"/>
            <a:ext cx="213677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05" name="Picture 2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6" y="1747839"/>
            <a:ext cx="213677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3241675" y="850901"/>
            <a:ext cx="202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1          10         20</a:t>
            </a:r>
          </a:p>
        </p:txBody>
      </p:sp>
      <p:sp>
        <p:nvSpPr>
          <p:cNvPr id="50207" name="Text Box 31"/>
          <p:cNvSpPr txBox="1">
            <a:spLocks noChangeArrowheads="1"/>
          </p:cNvSpPr>
          <p:nvPr/>
        </p:nvSpPr>
        <p:spPr bwMode="auto">
          <a:xfrm>
            <a:off x="2809875" y="760414"/>
            <a:ext cx="49404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b="1"/>
              <a:t>s</a:t>
            </a:r>
            <a:r>
              <a:rPr lang="en-US" sz="2600" b="1" baseline="30000"/>
              <a:t>2</a:t>
            </a:r>
          </a:p>
        </p:txBody>
      </p:sp>
      <p:sp>
        <p:nvSpPr>
          <p:cNvPr id="50208" name="Rectangle 32"/>
          <p:cNvSpPr>
            <a:spLocks noChangeArrowheads="1"/>
          </p:cNvSpPr>
          <p:nvPr/>
        </p:nvSpPr>
        <p:spPr bwMode="auto">
          <a:xfrm>
            <a:off x="2667000" y="468314"/>
            <a:ext cx="2971800" cy="63261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990600" y="-61913"/>
            <a:ext cx="10287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300" b="1"/>
              <a:t>Is VO</a:t>
            </a:r>
            <a:r>
              <a:rPr lang="en-US" sz="2300" b="1" baseline="-25000"/>
              <a:t>2</a:t>
            </a:r>
            <a:r>
              <a:rPr lang="en-US" sz="2300" b="1"/>
              <a:t> hoogeneous? </a:t>
            </a:r>
          </a:p>
        </p:txBody>
      </p:sp>
      <p:grpSp>
        <p:nvGrpSpPr>
          <p:cNvPr id="50210" name="Group 34"/>
          <p:cNvGrpSpPr>
            <a:grpSpLocks/>
          </p:cNvGrpSpPr>
          <p:nvPr/>
        </p:nvGrpSpPr>
        <p:grpSpPr bwMode="auto">
          <a:xfrm>
            <a:off x="3298825" y="3746501"/>
            <a:ext cx="2057400" cy="366713"/>
            <a:chOff x="432" y="2313"/>
            <a:chExt cx="1296" cy="231"/>
          </a:xfrm>
        </p:grpSpPr>
        <p:sp>
          <p:nvSpPr>
            <p:cNvPr id="50211" name="Line 35"/>
            <p:cNvSpPr>
              <a:spLocks noChangeShapeType="1"/>
            </p:cNvSpPr>
            <p:nvPr/>
          </p:nvSpPr>
          <p:spPr bwMode="auto">
            <a:xfrm>
              <a:off x="432" y="2448"/>
              <a:ext cx="12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2" name="Rectangle 36"/>
            <p:cNvSpPr>
              <a:spLocks noChangeArrowheads="1"/>
            </p:cNvSpPr>
            <p:nvPr/>
          </p:nvSpPr>
          <p:spPr bwMode="auto">
            <a:xfrm>
              <a:off x="816" y="2400"/>
              <a:ext cx="52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3" name="Text Box 37"/>
            <p:cNvSpPr txBox="1">
              <a:spLocks noChangeArrowheads="1"/>
            </p:cNvSpPr>
            <p:nvPr/>
          </p:nvSpPr>
          <p:spPr bwMode="auto">
            <a:xfrm>
              <a:off x="864" y="2313"/>
              <a:ext cx="4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4 </a:t>
              </a:r>
              <a:r>
                <a:rPr lang="en-US" b="1">
                  <a:latin typeface="Symbol" pitchFamily="18" charset="2"/>
                </a:rPr>
                <a:t>m</a:t>
              </a:r>
              <a:r>
                <a:rPr lang="en-US" b="1"/>
                <a:t>m</a:t>
              </a:r>
            </a:p>
          </p:txBody>
        </p:sp>
      </p:grpSp>
      <p:grpSp>
        <p:nvGrpSpPr>
          <p:cNvPr id="50214" name="Group 38"/>
          <p:cNvGrpSpPr>
            <a:grpSpLocks/>
          </p:cNvGrpSpPr>
          <p:nvPr/>
        </p:nvGrpSpPr>
        <p:grpSpPr bwMode="auto">
          <a:xfrm>
            <a:off x="4441825" y="4037013"/>
            <a:ext cx="914400" cy="366712"/>
            <a:chOff x="960" y="2121"/>
            <a:chExt cx="576" cy="231"/>
          </a:xfrm>
        </p:grpSpPr>
        <p:sp>
          <p:nvSpPr>
            <p:cNvPr id="50215" name="Line 39"/>
            <p:cNvSpPr>
              <a:spLocks noChangeShapeType="1"/>
            </p:cNvSpPr>
            <p:nvPr/>
          </p:nvSpPr>
          <p:spPr bwMode="auto">
            <a:xfrm>
              <a:off x="960" y="2160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6" name="Line 40"/>
            <p:cNvSpPr>
              <a:spLocks noChangeShapeType="1"/>
            </p:cNvSpPr>
            <p:nvPr/>
          </p:nvSpPr>
          <p:spPr bwMode="auto">
            <a:xfrm flipH="1">
              <a:off x="1248" y="2160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7" name="Text Box 41"/>
            <p:cNvSpPr txBox="1">
              <a:spLocks noChangeArrowheads="1"/>
            </p:cNvSpPr>
            <p:nvPr/>
          </p:nvSpPr>
          <p:spPr bwMode="auto">
            <a:xfrm>
              <a:off x="1004" y="2121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20 nm</a:t>
              </a:r>
            </a:p>
          </p:txBody>
        </p:sp>
      </p:grpSp>
      <p:sp>
        <p:nvSpPr>
          <p:cNvPr id="50218" name="Text Box 42"/>
          <p:cNvSpPr txBox="1">
            <a:spLocks noChangeArrowheads="1"/>
          </p:cNvSpPr>
          <p:nvPr/>
        </p:nvSpPr>
        <p:spPr bwMode="auto">
          <a:xfrm>
            <a:off x="2689225" y="159861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T=</a:t>
            </a:r>
          </a:p>
        </p:txBody>
      </p:sp>
      <p:sp>
        <p:nvSpPr>
          <p:cNvPr id="50219" name="Text Box 43"/>
          <p:cNvSpPr txBox="1">
            <a:spLocks noChangeArrowheads="1"/>
          </p:cNvSpPr>
          <p:nvPr/>
        </p:nvSpPr>
        <p:spPr bwMode="auto">
          <a:xfrm>
            <a:off x="2749550" y="1939926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341</a:t>
            </a:r>
          </a:p>
        </p:txBody>
      </p:sp>
      <p:sp>
        <p:nvSpPr>
          <p:cNvPr id="50220" name="Text Box 44"/>
          <p:cNvSpPr txBox="1">
            <a:spLocks noChangeArrowheads="1"/>
          </p:cNvSpPr>
          <p:nvPr/>
        </p:nvSpPr>
        <p:spPr bwMode="auto">
          <a:xfrm>
            <a:off x="2613025" y="1917701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341.4</a:t>
            </a:r>
          </a:p>
        </p:txBody>
      </p:sp>
      <p:sp>
        <p:nvSpPr>
          <p:cNvPr id="50221" name="Text Box 45"/>
          <p:cNvSpPr txBox="1">
            <a:spLocks noChangeArrowheads="1"/>
          </p:cNvSpPr>
          <p:nvPr/>
        </p:nvSpPr>
        <p:spPr bwMode="auto">
          <a:xfrm>
            <a:off x="2613025" y="1903413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341.6</a:t>
            </a:r>
          </a:p>
        </p:txBody>
      </p:sp>
      <p:sp>
        <p:nvSpPr>
          <p:cNvPr id="50222" name="Text Box 46"/>
          <p:cNvSpPr txBox="1">
            <a:spLocks noChangeArrowheads="1"/>
          </p:cNvSpPr>
          <p:nvPr/>
        </p:nvSpPr>
        <p:spPr bwMode="auto">
          <a:xfrm>
            <a:off x="2216150" y="2474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0223" name="Text Box 47"/>
          <p:cNvSpPr txBox="1">
            <a:spLocks noChangeArrowheads="1"/>
          </p:cNvSpPr>
          <p:nvPr/>
        </p:nvSpPr>
        <p:spPr bwMode="auto">
          <a:xfrm>
            <a:off x="2619375" y="1903413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341.8</a:t>
            </a:r>
          </a:p>
        </p:txBody>
      </p:sp>
      <p:sp>
        <p:nvSpPr>
          <p:cNvPr id="50224" name="Text Box 48"/>
          <p:cNvSpPr txBox="1">
            <a:spLocks noChangeArrowheads="1"/>
          </p:cNvSpPr>
          <p:nvPr/>
        </p:nvSpPr>
        <p:spPr bwMode="auto">
          <a:xfrm>
            <a:off x="2733675" y="19034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342</a:t>
            </a:r>
          </a:p>
        </p:txBody>
      </p:sp>
      <p:sp>
        <p:nvSpPr>
          <p:cNvPr id="50225" name="Text Box 49"/>
          <p:cNvSpPr txBox="1">
            <a:spLocks noChangeArrowheads="1"/>
          </p:cNvSpPr>
          <p:nvPr/>
        </p:nvSpPr>
        <p:spPr bwMode="auto">
          <a:xfrm>
            <a:off x="2613025" y="1947863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342.2</a:t>
            </a:r>
          </a:p>
        </p:txBody>
      </p:sp>
      <p:sp>
        <p:nvSpPr>
          <p:cNvPr id="50226" name="Text Box 50"/>
          <p:cNvSpPr txBox="1">
            <a:spLocks noChangeArrowheads="1"/>
          </p:cNvSpPr>
          <p:nvPr/>
        </p:nvSpPr>
        <p:spPr bwMode="auto">
          <a:xfrm>
            <a:off x="2682875" y="1903413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342.4</a:t>
            </a:r>
          </a:p>
        </p:txBody>
      </p:sp>
      <p:sp>
        <p:nvSpPr>
          <p:cNvPr id="50227" name="Text Box 51"/>
          <p:cNvSpPr txBox="1">
            <a:spLocks noChangeArrowheads="1"/>
          </p:cNvSpPr>
          <p:nvPr/>
        </p:nvSpPr>
        <p:spPr bwMode="auto">
          <a:xfrm>
            <a:off x="2689225" y="1947863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342.6</a:t>
            </a:r>
          </a:p>
        </p:txBody>
      </p:sp>
      <p:sp>
        <p:nvSpPr>
          <p:cNvPr id="50228" name="Text Box 52"/>
          <p:cNvSpPr txBox="1">
            <a:spLocks noChangeArrowheads="1"/>
          </p:cNvSpPr>
          <p:nvPr/>
        </p:nvSpPr>
        <p:spPr bwMode="auto">
          <a:xfrm>
            <a:off x="2689225" y="1947863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342.8</a:t>
            </a:r>
          </a:p>
        </p:txBody>
      </p:sp>
      <p:sp>
        <p:nvSpPr>
          <p:cNvPr id="50229" name="Text Box 53"/>
          <p:cNvSpPr txBox="1">
            <a:spLocks noChangeArrowheads="1"/>
          </p:cNvSpPr>
          <p:nvPr/>
        </p:nvSpPr>
        <p:spPr bwMode="auto">
          <a:xfrm>
            <a:off x="2765425" y="1903413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343</a:t>
            </a:r>
          </a:p>
        </p:txBody>
      </p:sp>
      <p:sp>
        <p:nvSpPr>
          <p:cNvPr id="50230" name="Text Box 54"/>
          <p:cNvSpPr txBox="1">
            <a:spLocks noChangeArrowheads="1"/>
          </p:cNvSpPr>
          <p:nvPr/>
        </p:nvSpPr>
        <p:spPr bwMode="auto">
          <a:xfrm>
            <a:off x="2689225" y="1903413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343.3</a:t>
            </a:r>
          </a:p>
        </p:txBody>
      </p:sp>
      <p:sp>
        <p:nvSpPr>
          <p:cNvPr id="50231" name="Text Box 55"/>
          <p:cNvSpPr txBox="1">
            <a:spLocks noChangeArrowheads="1"/>
          </p:cNvSpPr>
          <p:nvPr/>
        </p:nvSpPr>
        <p:spPr bwMode="auto">
          <a:xfrm>
            <a:off x="2613025" y="1903413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343.6 K</a:t>
            </a:r>
          </a:p>
        </p:txBody>
      </p:sp>
      <p:sp>
        <p:nvSpPr>
          <p:cNvPr id="50232" name="Text Box 56"/>
          <p:cNvSpPr txBox="1">
            <a:spLocks noChangeArrowheads="1"/>
          </p:cNvSpPr>
          <p:nvPr/>
        </p:nvSpPr>
        <p:spPr bwMode="auto">
          <a:xfrm>
            <a:off x="2590800" y="14288"/>
            <a:ext cx="6629400" cy="442912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tint val="9412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300" b="1"/>
              <a:t>Direct observation of inhomogeneity in VO</a:t>
            </a:r>
            <a:r>
              <a:rPr lang="en-US" sz="2300" b="1" baseline="-25000"/>
              <a:t>2</a:t>
            </a:r>
            <a:r>
              <a:rPr lang="en-US" sz="2300" b="1"/>
              <a:t> </a:t>
            </a:r>
          </a:p>
        </p:txBody>
      </p:sp>
      <p:sp>
        <p:nvSpPr>
          <p:cNvPr id="50254" name="Line 78"/>
          <p:cNvSpPr>
            <a:spLocks noChangeShapeType="1"/>
          </p:cNvSpPr>
          <p:nvPr/>
        </p:nvSpPr>
        <p:spPr bwMode="auto">
          <a:xfrm>
            <a:off x="4546600" y="1889125"/>
            <a:ext cx="838200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255" name="Group 79"/>
          <p:cNvGrpSpPr>
            <a:grpSpLocks/>
          </p:cNvGrpSpPr>
          <p:nvPr/>
        </p:nvGrpSpPr>
        <p:grpSpPr bwMode="auto">
          <a:xfrm>
            <a:off x="6553200" y="468314"/>
            <a:ext cx="3130550" cy="6326187"/>
            <a:chOff x="3836" y="295"/>
            <a:chExt cx="1972" cy="3985"/>
          </a:xfrm>
        </p:grpSpPr>
        <p:sp>
          <p:nvSpPr>
            <p:cNvPr id="50256" name="Rectangle 80"/>
            <p:cNvSpPr>
              <a:spLocks noChangeArrowheads="1"/>
            </p:cNvSpPr>
            <p:nvPr/>
          </p:nvSpPr>
          <p:spPr bwMode="auto">
            <a:xfrm>
              <a:off x="3869" y="295"/>
              <a:ext cx="1872" cy="398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7" name="Text Box 81"/>
            <p:cNvSpPr txBox="1">
              <a:spLocks noChangeArrowheads="1"/>
            </p:cNvSpPr>
            <p:nvPr/>
          </p:nvSpPr>
          <p:spPr bwMode="auto">
            <a:xfrm>
              <a:off x="4679" y="476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8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pic>
          <p:nvPicPr>
            <p:cNvPr id="50258" name="Picture 8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651"/>
              <a:ext cx="570" cy="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59" name="Picture 83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075"/>
              <a:ext cx="570" cy="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60" name="Picture 8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499"/>
              <a:ext cx="570" cy="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61" name="Picture 85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1923"/>
              <a:ext cx="570" cy="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62" name="Picture 8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1341"/>
              <a:ext cx="570" cy="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63" name="Picture 8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00"/>
            <a:stretch>
              <a:fillRect/>
            </a:stretch>
          </p:blipFill>
          <p:spPr bwMode="auto">
            <a:xfrm>
              <a:off x="4854" y="1056"/>
              <a:ext cx="57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64" name="Picture 88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800000">
              <a:off x="4231" y="774"/>
              <a:ext cx="570" cy="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65" name="Picture 89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800000">
              <a:off x="4231" y="1350"/>
              <a:ext cx="570" cy="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66" name="Picture 90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800000">
              <a:off x="4231" y="1926"/>
              <a:ext cx="570" cy="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67" name="Picture 91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800000">
              <a:off x="4231" y="2502"/>
              <a:ext cx="570" cy="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68" name="Picture 92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800000">
              <a:off x="4231" y="3078"/>
              <a:ext cx="570" cy="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69" name="Picture 93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800000">
              <a:off x="4231" y="3654"/>
              <a:ext cx="570" cy="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270" name="Line 94"/>
            <p:cNvSpPr>
              <a:spLocks noChangeShapeType="1"/>
            </p:cNvSpPr>
            <p:nvPr/>
          </p:nvSpPr>
          <p:spPr bwMode="auto">
            <a:xfrm rot="21600000">
              <a:off x="4825" y="775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71" name="Text Box 95"/>
            <p:cNvSpPr txBox="1">
              <a:spLocks noChangeArrowheads="1"/>
            </p:cNvSpPr>
            <p:nvPr/>
          </p:nvSpPr>
          <p:spPr bwMode="auto">
            <a:xfrm>
              <a:off x="4368" y="864"/>
              <a:ext cx="4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 </a:t>
              </a:r>
              <a:r>
                <a:rPr lang="en-US">
                  <a:latin typeface="Symbol" pitchFamily="18" charset="2"/>
                </a:rPr>
                <a:t>m</a:t>
              </a:r>
              <a:r>
                <a:rPr lang="en-US"/>
                <a:t>m</a:t>
              </a:r>
            </a:p>
          </p:txBody>
        </p:sp>
        <p:sp>
          <p:nvSpPr>
            <p:cNvPr id="50272" name="Text Box 96"/>
            <p:cNvSpPr txBox="1">
              <a:spLocks noChangeArrowheads="1"/>
            </p:cNvSpPr>
            <p:nvPr/>
          </p:nvSpPr>
          <p:spPr bwMode="auto">
            <a:xfrm>
              <a:off x="3914" y="429"/>
              <a:ext cx="31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000" b="1">
                  <a:latin typeface="Symbol" pitchFamily="18" charset="2"/>
                </a:rPr>
                <a:t>e</a:t>
              </a:r>
              <a:r>
                <a:rPr lang="en-US" sz="3000" b="1" baseline="-25000"/>
                <a:t>1</a:t>
              </a:r>
              <a:endParaRPr lang="en-US" sz="3000" b="1"/>
            </a:p>
          </p:txBody>
        </p:sp>
        <p:grpSp>
          <p:nvGrpSpPr>
            <p:cNvPr id="50273" name="Group 97"/>
            <p:cNvGrpSpPr>
              <a:grpSpLocks/>
            </p:cNvGrpSpPr>
            <p:nvPr/>
          </p:nvGrpSpPr>
          <p:grpSpPr bwMode="auto">
            <a:xfrm>
              <a:off x="4166" y="535"/>
              <a:ext cx="1284" cy="288"/>
              <a:chOff x="4166" y="432"/>
              <a:chExt cx="1284" cy="288"/>
            </a:xfrm>
          </p:grpSpPr>
          <p:pic>
            <p:nvPicPr>
              <p:cNvPr id="50274" name="Picture 98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773" y="-117"/>
                <a:ext cx="102" cy="1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275" name="Text Box 99"/>
              <p:cNvSpPr txBox="1">
                <a:spLocks noChangeArrowheads="1"/>
              </p:cNvSpPr>
              <p:nvPr/>
            </p:nvSpPr>
            <p:spPr bwMode="auto">
              <a:xfrm>
                <a:off x="4166" y="489"/>
                <a:ext cx="12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5       0               -5</a:t>
                </a:r>
              </a:p>
            </p:txBody>
          </p:sp>
        </p:grpSp>
        <p:sp>
          <p:nvSpPr>
            <p:cNvPr id="50276" name="Text Box 100"/>
            <p:cNvSpPr txBox="1">
              <a:spLocks noChangeArrowheads="1"/>
            </p:cNvSpPr>
            <p:nvPr/>
          </p:nvSpPr>
          <p:spPr bwMode="auto">
            <a:xfrm>
              <a:off x="3888" y="679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T=</a:t>
              </a:r>
            </a:p>
          </p:txBody>
        </p:sp>
        <p:sp>
          <p:nvSpPr>
            <p:cNvPr id="50277" name="Text Box 101"/>
            <p:cNvSpPr txBox="1">
              <a:spLocks noChangeArrowheads="1"/>
            </p:cNvSpPr>
            <p:nvPr/>
          </p:nvSpPr>
          <p:spPr bwMode="auto">
            <a:xfrm>
              <a:off x="3840" y="943"/>
              <a:ext cx="4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341 K</a:t>
              </a:r>
            </a:p>
          </p:txBody>
        </p:sp>
        <p:sp>
          <p:nvSpPr>
            <p:cNvPr id="50278" name="Text Box 102"/>
            <p:cNvSpPr txBox="1">
              <a:spLocks noChangeArrowheads="1"/>
            </p:cNvSpPr>
            <p:nvPr/>
          </p:nvSpPr>
          <p:spPr bwMode="auto">
            <a:xfrm>
              <a:off x="3840" y="1523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341.4</a:t>
              </a:r>
            </a:p>
          </p:txBody>
        </p:sp>
        <p:sp>
          <p:nvSpPr>
            <p:cNvPr id="50279" name="Text Box 103"/>
            <p:cNvSpPr txBox="1">
              <a:spLocks noChangeArrowheads="1"/>
            </p:cNvSpPr>
            <p:nvPr/>
          </p:nvSpPr>
          <p:spPr bwMode="auto">
            <a:xfrm>
              <a:off x="5332" y="1523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343.6</a:t>
              </a:r>
            </a:p>
          </p:txBody>
        </p:sp>
        <p:sp>
          <p:nvSpPr>
            <p:cNvPr id="50280" name="Text Box 104"/>
            <p:cNvSpPr txBox="1">
              <a:spLocks noChangeArrowheads="1"/>
            </p:cNvSpPr>
            <p:nvPr/>
          </p:nvSpPr>
          <p:spPr bwMode="auto">
            <a:xfrm>
              <a:off x="3840" y="2099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341.6</a:t>
              </a:r>
            </a:p>
          </p:txBody>
        </p:sp>
        <p:sp>
          <p:nvSpPr>
            <p:cNvPr id="50281" name="Text Box 105"/>
            <p:cNvSpPr txBox="1">
              <a:spLocks noChangeArrowheads="1"/>
            </p:cNvSpPr>
            <p:nvPr/>
          </p:nvSpPr>
          <p:spPr bwMode="auto">
            <a:xfrm>
              <a:off x="3836" y="2675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341.8</a:t>
              </a:r>
            </a:p>
          </p:txBody>
        </p:sp>
        <p:sp>
          <p:nvSpPr>
            <p:cNvPr id="50282" name="Text Box 106"/>
            <p:cNvSpPr txBox="1">
              <a:spLocks noChangeArrowheads="1"/>
            </p:cNvSpPr>
            <p:nvPr/>
          </p:nvSpPr>
          <p:spPr bwMode="auto">
            <a:xfrm>
              <a:off x="3840" y="3251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342</a:t>
              </a:r>
            </a:p>
          </p:txBody>
        </p:sp>
        <p:sp>
          <p:nvSpPr>
            <p:cNvPr id="50283" name="Text Box 107"/>
            <p:cNvSpPr txBox="1">
              <a:spLocks noChangeArrowheads="1"/>
            </p:cNvSpPr>
            <p:nvPr/>
          </p:nvSpPr>
          <p:spPr bwMode="auto">
            <a:xfrm>
              <a:off x="3836" y="3827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342.4</a:t>
              </a:r>
            </a:p>
          </p:txBody>
        </p:sp>
        <p:sp>
          <p:nvSpPr>
            <p:cNvPr id="50284" name="Text Box 108"/>
            <p:cNvSpPr txBox="1">
              <a:spLocks noChangeArrowheads="1"/>
            </p:cNvSpPr>
            <p:nvPr/>
          </p:nvSpPr>
          <p:spPr bwMode="auto">
            <a:xfrm>
              <a:off x="5336" y="3847"/>
              <a:ext cx="4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342.6 </a:t>
              </a:r>
            </a:p>
          </p:txBody>
        </p:sp>
        <p:sp>
          <p:nvSpPr>
            <p:cNvPr id="50285" name="Text Box 109"/>
            <p:cNvSpPr txBox="1">
              <a:spLocks noChangeArrowheads="1"/>
            </p:cNvSpPr>
            <p:nvPr/>
          </p:nvSpPr>
          <p:spPr bwMode="auto">
            <a:xfrm>
              <a:off x="5336" y="3251"/>
              <a:ext cx="4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342.8 </a:t>
              </a:r>
            </a:p>
          </p:txBody>
        </p:sp>
        <p:sp>
          <p:nvSpPr>
            <p:cNvPr id="50286" name="Text Box 110"/>
            <p:cNvSpPr txBox="1">
              <a:spLocks noChangeArrowheads="1"/>
            </p:cNvSpPr>
            <p:nvPr/>
          </p:nvSpPr>
          <p:spPr bwMode="auto">
            <a:xfrm>
              <a:off x="5328" y="2675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343</a:t>
              </a:r>
            </a:p>
          </p:txBody>
        </p:sp>
        <p:sp>
          <p:nvSpPr>
            <p:cNvPr id="50287" name="Text Box 111"/>
            <p:cNvSpPr txBox="1">
              <a:spLocks noChangeArrowheads="1"/>
            </p:cNvSpPr>
            <p:nvPr/>
          </p:nvSpPr>
          <p:spPr bwMode="auto">
            <a:xfrm>
              <a:off x="5335" y="2119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343.3</a:t>
              </a:r>
            </a:p>
          </p:txBody>
        </p:sp>
        <p:sp>
          <p:nvSpPr>
            <p:cNvPr id="50288" name="Text Box 112"/>
            <p:cNvSpPr txBox="1">
              <a:spLocks noChangeArrowheads="1"/>
            </p:cNvSpPr>
            <p:nvPr/>
          </p:nvSpPr>
          <p:spPr bwMode="auto">
            <a:xfrm>
              <a:off x="5376" y="1015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360</a:t>
              </a:r>
            </a:p>
          </p:txBody>
        </p:sp>
        <p:sp>
          <p:nvSpPr>
            <p:cNvPr id="50289" name="Text Box 113"/>
            <p:cNvSpPr txBox="1">
              <a:spLocks noChangeArrowheads="1"/>
            </p:cNvSpPr>
            <p:nvPr/>
          </p:nvSpPr>
          <p:spPr bwMode="auto">
            <a:xfrm>
              <a:off x="3888" y="295"/>
              <a:ext cx="18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 IR nanoscopy @ 930 cm</a:t>
              </a:r>
              <a:r>
                <a:rPr lang="en-US" b="1" baseline="30000">
                  <a:solidFill>
                    <a:srgbClr val="FF0000"/>
                  </a:solidFill>
                </a:rPr>
                <a:t>-1</a:t>
              </a:r>
            </a:p>
          </p:txBody>
        </p:sp>
        <p:sp>
          <p:nvSpPr>
            <p:cNvPr id="50290" name="Line 114"/>
            <p:cNvSpPr>
              <a:spLocks noChangeShapeType="1"/>
            </p:cNvSpPr>
            <p:nvPr/>
          </p:nvSpPr>
          <p:spPr bwMode="auto">
            <a:xfrm>
              <a:off x="5174" y="1380"/>
              <a:ext cx="240" cy="0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19" grpId="0"/>
      <p:bldP spid="50220" grpId="0"/>
      <p:bldP spid="50220" grpId="1"/>
      <p:bldP spid="50223" grpId="0"/>
      <p:bldP spid="50223" grpId="1"/>
      <p:bldP spid="50224" grpId="0"/>
      <p:bldP spid="50224" grpId="1"/>
      <p:bldP spid="50225" grpId="0"/>
      <p:bldP spid="50225" grpId="1"/>
      <p:bldP spid="50226" grpId="0"/>
      <p:bldP spid="50226" grpId="1"/>
      <p:bldP spid="50227" grpId="0"/>
      <p:bldP spid="50227" grpId="1"/>
      <p:bldP spid="50228" grpId="0"/>
      <p:bldP spid="50228" grpId="1"/>
      <p:bldP spid="50229" grpId="0"/>
      <p:bldP spid="50229" grpId="1"/>
      <p:bldP spid="50230" grpId="0"/>
      <p:bldP spid="50230" grpId="1"/>
      <p:bldP spid="50231" grpId="0"/>
      <p:bldP spid="502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276600" y="471488"/>
            <a:ext cx="5638800" cy="519112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tint val="1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</a:rPr>
              <a:t>Synopsis of my research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415448" y="1649234"/>
            <a:ext cx="731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400" dirty="0"/>
              <a:t> Broadband infrared spectroscopy of systems exhibiting phase transitions, collective phenomena and strong interactions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3200401"/>
            <a:ext cx="45910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Metal-insulator transitions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High temperature superconductivity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Magnetic and structural transitions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New phases in 2-dimensions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Light-matter </a:t>
            </a:r>
            <a:r>
              <a:rPr lang="en-US" sz="2000" dirty="0" err="1"/>
              <a:t>pseudoparticles</a:t>
            </a:r>
            <a:r>
              <a:rPr lang="en-US" sz="2000" dirty="0"/>
              <a:t>           </a:t>
            </a:r>
          </a:p>
          <a:p>
            <a:r>
              <a:rPr lang="en-US" sz="2000" dirty="0"/>
              <a:t>        e.g. surface phonon-</a:t>
            </a:r>
            <a:r>
              <a:rPr lang="en-US" sz="2000" dirty="0" err="1"/>
              <a:t>polaritons</a:t>
            </a:r>
            <a:r>
              <a:rPr lang="en-US" sz="2000" dirty="0"/>
              <a:t> 	surface </a:t>
            </a:r>
            <a:r>
              <a:rPr lang="en-US" sz="2000" dirty="0" err="1"/>
              <a:t>plasmons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7" name="Group 39"/>
          <p:cNvGrpSpPr>
            <a:grpSpLocks/>
          </p:cNvGrpSpPr>
          <p:nvPr/>
        </p:nvGrpSpPr>
        <p:grpSpPr bwMode="auto">
          <a:xfrm>
            <a:off x="5791200" y="3657600"/>
            <a:ext cx="2971800" cy="2895600"/>
            <a:chOff x="2688" y="2304"/>
            <a:chExt cx="1872" cy="1824"/>
          </a:xfrm>
        </p:grpSpPr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2688" y="2304"/>
              <a:ext cx="1872" cy="1824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83" name="Group 35"/>
            <p:cNvGrpSpPr>
              <a:grpSpLocks/>
            </p:cNvGrpSpPr>
            <p:nvPr/>
          </p:nvGrpSpPr>
          <p:grpSpPr bwMode="auto">
            <a:xfrm>
              <a:off x="2909" y="2544"/>
              <a:ext cx="1536" cy="1294"/>
              <a:chOff x="2909" y="2544"/>
              <a:chExt cx="1536" cy="1294"/>
            </a:xfrm>
          </p:grpSpPr>
          <p:sp>
            <p:nvSpPr>
              <p:cNvPr id="2066" name="Text Box 18"/>
              <p:cNvSpPr txBox="1">
                <a:spLocks noChangeArrowheads="1"/>
              </p:cNvSpPr>
              <p:nvPr/>
            </p:nvSpPr>
            <p:spPr bwMode="auto">
              <a:xfrm>
                <a:off x="2928" y="2544"/>
                <a:ext cx="1296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dirty="0"/>
                  <a:t>Isolated tiny objects</a:t>
                </a:r>
              </a:p>
            </p:txBody>
          </p:sp>
          <p:sp>
            <p:nvSpPr>
              <p:cNvPr id="2067" name="Text Box 19"/>
              <p:cNvSpPr txBox="1">
                <a:spLocks noChangeArrowheads="1"/>
              </p:cNvSpPr>
              <p:nvPr/>
            </p:nvSpPr>
            <p:spPr bwMode="auto">
              <a:xfrm>
                <a:off x="2909" y="3588"/>
                <a:ext cx="15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dirty="0"/>
                  <a:t>Quantum fields</a:t>
                </a:r>
              </a:p>
            </p:txBody>
          </p:sp>
          <p:sp>
            <p:nvSpPr>
              <p:cNvPr id="2069" name="Text Box 21"/>
              <p:cNvSpPr txBox="1">
                <a:spLocks noChangeArrowheads="1"/>
              </p:cNvSpPr>
              <p:nvPr/>
            </p:nvSpPr>
            <p:spPr bwMode="auto">
              <a:xfrm>
                <a:off x="2928" y="3010"/>
                <a:ext cx="134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dirty="0"/>
                  <a:t>Elementary particle physics</a:t>
                </a:r>
              </a:p>
            </p:txBody>
          </p:sp>
        </p:grpSp>
      </p:grp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590800" y="304801"/>
            <a:ext cx="6738938" cy="51911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tint val="1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Condensed Matter Physics In Perspective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 rot="-24549749">
            <a:off x="4370354" y="3455489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ysClr val="windowText" lastClr="000000"/>
                </a:solidFill>
              </a:rPr>
              <a:t>Physics</a:t>
            </a:r>
          </a:p>
        </p:txBody>
      </p:sp>
      <p:grpSp>
        <p:nvGrpSpPr>
          <p:cNvPr id="2085" name="Group 37"/>
          <p:cNvGrpSpPr>
            <a:grpSpLocks/>
          </p:cNvGrpSpPr>
          <p:nvPr/>
        </p:nvGrpSpPr>
        <p:grpSpPr bwMode="auto">
          <a:xfrm>
            <a:off x="7391400" y="990600"/>
            <a:ext cx="2971800" cy="2895600"/>
            <a:chOff x="3696" y="624"/>
            <a:chExt cx="1872" cy="1824"/>
          </a:xfrm>
        </p:grpSpPr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3696" y="624"/>
              <a:ext cx="1872" cy="1824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82" name="Group 34"/>
            <p:cNvGrpSpPr>
              <a:grpSpLocks/>
            </p:cNvGrpSpPr>
            <p:nvPr/>
          </p:nvGrpSpPr>
          <p:grpSpPr bwMode="auto">
            <a:xfrm>
              <a:off x="3840" y="960"/>
              <a:ext cx="1584" cy="1152"/>
              <a:chOff x="3840" y="960"/>
              <a:chExt cx="1584" cy="1152"/>
            </a:xfrm>
          </p:grpSpPr>
          <p:sp>
            <p:nvSpPr>
              <p:cNvPr id="2060" name="Text Box 12"/>
              <p:cNvSpPr txBox="1">
                <a:spLocks noChangeArrowheads="1"/>
              </p:cNvSpPr>
              <p:nvPr/>
            </p:nvSpPr>
            <p:spPr bwMode="auto">
              <a:xfrm>
                <a:off x="4032" y="1104"/>
                <a:ext cx="10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061" name="Text Box 13"/>
              <p:cNvSpPr txBox="1">
                <a:spLocks noChangeArrowheads="1"/>
              </p:cNvSpPr>
              <p:nvPr/>
            </p:nvSpPr>
            <p:spPr bwMode="auto">
              <a:xfrm>
                <a:off x="3936" y="960"/>
                <a:ext cx="13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dirty="0"/>
                  <a:t>Gigantic objects</a:t>
                </a:r>
              </a:p>
            </p:txBody>
          </p:sp>
          <p:sp>
            <p:nvSpPr>
              <p:cNvPr id="2062" name="Text Box 14"/>
              <p:cNvSpPr txBox="1">
                <a:spLocks noChangeArrowheads="1"/>
              </p:cNvSpPr>
              <p:nvPr/>
            </p:nvSpPr>
            <p:spPr bwMode="auto">
              <a:xfrm>
                <a:off x="3840" y="1862"/>
                <a:ext cx="15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dirty="0"/>
                  <a:t>General relativity</a:t>
                </a:r>
              </a:p>
            </p:txBody>
          </p:sp>
          <p:sp>
            <p:nvSpPr>
              <p:cNvPr id="2063" name="Text Box 15"/>
              <p:cNvSpPr txBox="1">
                <a:spLocks noChangeArrowheads="1"/>
              </p:cNvSpPr>
              <p:nvPr/>
            </p:nvSpPr>
            <p:spPr bwMode="auto">
              <a:xfrm>
                <a:off x="4128" y="1248"/>
                <a:ext cx="100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dirty="0"/>
                  <a:t>Cosmology</a:t>
                </a:r>
              </a:p>
            </p:txBody>
          </p:sp>
          <p:sp>
            <p:nvSpPr>
              <p:cNvPr id="2064" name="Text Box 16"/>
              <p:cNvSpPr txBox="1">
                <a:spLocks noChangeArrowheads="1"/>
              </p:cNvSpPr>
              <p:nvPr/>
            </p:nvSpPr>
            <p:spPr bwMode="auto">
              <a:xfrm>
                <a:off x="4080" y="1584"/>
                <a:ext cx="11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dirty="0"/>
                  <a:t>Astrophysics</a:t>
                </a:r>
              </a:p>
            </p:txBody>
          </p:sp>
        </p:grpSp>
      </p:grpSp>
      <p:sp>
        <p:nvSpPr>
          <p:cNvPr id="2072" name="Oval 24"/>
          <p:cNvSpPr>
            <a:spLocks noChangeArrowheads="1"/>
          </p:cNvSpPr>
          <p:nvPr/>
        </p:nvSpPr>
        <p:spPr bwMode="auto">
          <a:xfrm>
            <a:off x="5562600" y="1050926"/>
            <a:ext cx="1447800" cy="13112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88" name="Group 40"/>
          <p:cNvGrpSpPr>
            <a:grpSpLocks/>
          </p:cNvGrpSpPr>
          <p:nvPr/>
        </p:nvGrpSpPr>
        <p:grpSpPr bwMode="auto">
          <a:xfrm>
            <a:off x="1752600" y="1050926"/>
            <a:ext cx="3505200" cy="3444875"/>
            <a:chOff x="192" y="672"/>
            <a:chExt cx="2064" cy="2016"/>
          </a:xfrm>
        </p:grpSpPr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192" y="672"/>
              <a:ext cx="2064" cy="2016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Text Box 26"/>
            <p:cNvSpPr txBox="1">
              <a:spLocks noChangeArrowheads="1"/>
            </p:cNvSpPr>
            <p:nvPr/>
          </p:nvSpPr>
          <p:spPr bwMode="auto">
            <a:xfrm>
              <a:off x="528" y="912"/>
              <a:ext cx="1392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/>
                <a:t>Many interacting tiny objects</a:t>
              </a:r>
            </a:p>
          </p:txBody>
        </p:sp>
        <p:sp>
          <p:nvSpPr>
            <p:cNvPr id="2075" name="Text Box 27"/>
            <p:cNvSpPr txBox="1">
              <a:spLocks noChangeArrowheads="1"/>
            </p:cNvSpPr>
            <p:nvPr/>
          </p:nvSpPr>
          <p:spPr bwMode="auto">
            <a:xfrm>
              <a:off x="576" y="1382"/>
              <a:ext cx="1296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/>
                <a:t>Condensed Matter Physics (high density)</a:t>
              </a:r>
            </a:p>
          </p:txBody>
        </p:sp>
        <p:sp>
          <p:nvSpPr>
            <p:cNvPr id="2081" name="Text Box 33"/>
            <p:cNvSpPr txBox="1">
              <a:spLocks noChangeArrowheads="1"/>
            </p:cNvSpPr>
            <p:nvPr/>
          </p:nvSpPr>
          <p:spPr bwMode="auto">
            <a:xfrm>
              <a:off x="416" y="2017"/>
              <a:ext cx="1536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/>
                <a:t>Many-body quantum statistics</a:t>
              </a:r>
            </a:p>
          </p:txBody>
        </p:sp>
      </p:grpSp>
      <p:grpSp>
        <p:nvGrpSpPr>
          <p:cNvPr id="27" name="Group 37"/>
          <p:cNvGrpSpPr>
            <a:grpSpLocks/>
          </p:cNvGrpSpPr>
          <p:nvPr/>
        </p:nvGrpSpPr>
        <p:grpSpPr bwMode="auto">
          <a:xfrm>
            <a:off x="5529550" y="1430088"/>
            <a:ext cx="5038725" cy="5100638"/>
            <a:chOff x="4032" y="1104"/>
            <a:chExt cx="3174" cy="3213"/>
          </a:xfrm>
        </p:grpSpPr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5988" y="3117"/>
              <a:ext cx="1218" cy="1200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4032" y="1104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35" name="Group 37"/>
          <p:cNvGrpSpPr>
            <a:grpSpLocks/>
          </p:cNvGrpSpPr>
          <p:nvPr/>
        </p:nvGrpSpPr>
        <p:grpSpPr bwMode="auto">
          <a:xfrm>
            <a:off x="5257801" y="833103"/>
            <a:ext cx="2285999" cy="2219124"/>
            <a:chOff x="3854" y="632"/>
            <a:chExt cx="1826" cy="1716"/>
          </a:xfrm>
        </p:grpSpPr>
        <p:sp>
          <p:nvSpPr>
            <p:cNvPr id="36" name="Oval 11"/>
            <p:cNvSpPr>
              <a:spLocks noChangeArrowheads="1"/>
            </p:cNvSpPr>
            <p:nvPr/>
          </p:nvSpPr>
          <p:spPr bwMode="auto">
            <a:xfrm>
              <a:off x="3854" y="632"/>
              <a:ext cx="1826" cy="1716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" name="Group 34"/>
            <p:cNvGrpSpPr>
              <a:grpSpLocks/>
            </p:cNvGrpSpPr>
            <p:nvPr/>
          </p:nvGrpSpPr>
          <p:grpSpPr bwMode="auto">
            <a:xfrm>
              <a:off x="4032" y="989"/>
              <a:ext cx="1327" cy="1023"/>
              <a:chOff x="4032" y="989"/>
              <a:chExt cx="1327" cy="1023"/>
            </a:xfrm>
          </p:grpSpPr>
          <p:sp>
            <p:nvSpPr>
              <p:cNvPr id="38" name="Text Box 12"/>
              <p:cNvSpPr txBox="1">
                <a:spLocks noChangeArrowheads="1"/>
              </p:cNvSpPr>
              <p:nvPr/>
            </p:nvSpPr>
            <p:spPr bwMode="auto">
              <a:xfrm>
                <a:off x="4032" y="1104"/>
                <a:ext cx="1056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1" name="Text Box 15"/>
              <p:cNvSpPr txBox="1">
                <a:spLocks noChangeArrowheads="1"/>
              </p:cNvSpPr>
              <p:nvPr/>
            </p:nvSpPr>
            <p:spPr bwMode="auto">
              <a:xfrm>
                <a:off x="4219" y="989"/>
                <a:ext cx="1140" cy="1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dirty="0"/>
                  <a:t>Atomic, Molecular, Optical Physics</a:t>
                </a:r>
              </a:p>
            </p:txBody>
          </p:sp>
        </p:grpSp>
      </p:grpSp>
      <p:grpSp>
        <p:nvGrpSpPr>
          <p:cNvPr id="43" name="Group 37"/>
          <p:cNvGrpSpPr>
            <a:grpSpLocks/>
          </p:cNvGrpSpPr>
          <p:nvPr/>
        </p:nvGrpSpPr>
        <p:grpSpPr bwMode="auto">
          <a:xfrm>
            <a:off x="3659408" y="4537984"/>
            <a:ext cx="2207993" cy="2091417"/>
            <a:chOff x="3696" y="624"/>
            <a:chExt cx="1872" cy="1824"/>
          </a:xfrm>
        </p:grpSpPr>
        <p:sp>
          <p:nvSpPr>
            <p:cNvPr id="44" name="Oval 11"/>
            <p:cNvSpPr>
              <a:spLocks noChangeArrowheads="1"/>
            </p:cNvSpPr>
            <p:nvPr/>
          </p:nvSpPr>
          <p:spPr bwMode="auto">
            <a:xfrm>
              <a:off x="3696" y="624"/>
              <a:ext cx="1872" cy="1824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" name="Group 34"/>
            <p:cNvGrpSpPr>
              <a:grpSpLocks/>
            </p:cNvGrpSpPr>
            <p:nvPr/>
          </p:nvGrpSpPr>
          <p:grpSpPr bwMode="auto">
            <a:xfrm>
              <a:off x="4032" y="1104"/>
              <a:ext cx="1152" cy="829"/>
              <a:chOff x="4032" y="1104"/>
              <a:chExt cx="1152" cy="829"/>
            </a:xfrm>
          </p:grpSpPr>
          <p:sp>
            <p:nvSpPr>
              <p:cNvPr id="46" name="Text Box 12"/>
              <p:cNvSpPr txBox="1">
                <a:spLocks noChangeArrowheads="1"/>
              </p:cNvSpPr>
              <p:nvPr/>
            </p:nvSpPr>
            <p:spPr bwMode="auto">
              <a:xfrm>
                <a:off x="4032" y="1104"/>
                <a:ext cx="1056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0" name="Text Box 16"/>
              <p:cNvSpPr txBox="1">
                <a:spLocks noChangeArrowheads="1"/>
              </p:cNvSpPr>
              <p:nvPr/>
            </p:nvSpPr>
            <p:spPr bwMode="auto">
              <a:xfrm>
                <a:off x="4080" y="1584"/>
                <a:ext cx="1104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2000" dirty="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4226289" y="5248333"/>
            <a:ext cx="1074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Nuclear physics</a:t>
            </a:r>
          </a:p>
        </p:txBody>
      </p:sp>
      <p:sp>
        <p:nvSpPr>
          <p:cNvPr id="52" name="Oval 11"/>
          <p:cNvSpPr>
            <a:spLocks noChangeArrowheads="1"/>
          </p:cNvSpPr>
          <p:nvPr/>
        </p:nvSpPr>
        <p:spPr bwMode="auto">
          <a:xfrm>
            <a:off x="1668852" y="4479475"/>
            <a:ext cx="1933575" cy="1905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127000"/>
          </a:effec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276600" y="242888"/>
            <a:ext cx="5638800" cy="51911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tint val="1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</a:rPr>
              <a:t>Many quantum particles in a solid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90800" y="9144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How many is “many” ?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248400" y="914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&gt; 10</a:t>
            </a:r>
            <a:r>
              <a:rPr lang="en-US" sz="2400" baseline="30000" dirty="0"/>
              <a:t>10</a:t>
            </a:r>
            <a:r>
              <a:rPr lang="en-US" sz="2400" dirty="0"/>
              <a:t>  atoms/electrons</a:t>
            </a:r>
            <a:endParaRPr lang="en-US" sz="2400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1447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Many-particle physics leads to “emergent phenomena”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19050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Collective behavior distinct from single particle properties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8460" y="230511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Examples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03650" y="4806428"/>
            <a:ext cx="4752453" cy="1670572"/>
            <a:chOff x="124347" y="4806428"/>
            <a:chExt cx="4752453" cy="1670572"/>
          </a:xfrm>
        </p:grpSpPr>
        <p:sp>
          <p:nvSpPr>
            <p:cNvPr id="5" name="TextBox 4"/>
            <p:cNvSpPr txBox="1"/>
            <p:nvPr/>
          </p:nvSpPr>
          <p:spPr>
            <a:xfrm>
              <a:off x="124347" y="4806428"/>
              <a:ext cx="46634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Arial" pitchFamily="34" charset="0"/>
                <a:buChar char="•"/>
              </a:pPr>
              <a:r>
                <a:rPr lang="en-US" sz="2000" b="1" dirty="0">
                  <a:solidFill>
                    <a:srgbClr val="0000FF"/>
                  </a:solidFill>
                </a:rPr>
                <a:t>Magnetism: Self-organization of electron spins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96240" y="5845314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685800" y="5845314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990600" y="5830074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1295400" y="5830074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600200" y="5830074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133600" y="5769114"/>
              <a:ext cx="2743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Ferromagnetism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(Iron, Cobalt, Nickel)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1905000" y="5837694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614160" y="2895600"/>
            <a:ext cx="3825240" cy="3767138"/>
            <a:chOff x="5090160" y="2895600"/>
            <a:chExt cx="3825240" cy="3767138"/>
          </a:xfrm>
        </p:grpSpPr>
        <p:sp>
          <p:nvSpPr>
            <p:cNvPr id="18" name="TextBox 17"/>
            <p:cNvSpPr txBox="1"/>
            <p:nvPr/>
          </p:nvSpPr>
          <p:spPr>
            <a:xfrm>
              <a:off x="5501640" y="2895600"/>
              <a:ext cx="2956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2000" b="1" dirty="0">
                  <a:solidFill>
                    <a:srgbClr val="0000FF"/>
                  </a:solidFill>
                </a:rPr>
                <a:t>Superconductivity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6400" y="3200400"/>
              <a:ext cx="2971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Electrons pair up and form a condensate that flows without resistance </a:t>
              </a:r>
            </a:p>
          </p:txBody>
        </p:sp>
        <p:grpSp>
          <p:nvGrpSpPr>
            <p:cNvPr id="47" name="Group 61"/>
            <p:cNvGrpSpPr>
              <a:grpSpLocks/>
            </p:cNvGrpSpPr>
            <p:nvPr/>
          </p:nvGrpSpPr>
          <p:grpSpPr bwMode="auto">
            <a:xfrm>
              <a:off x="5090160" y="4175125"/>
              <a:ext cx="2667000" cy="2487613"/>
              <a:chOff x="432" y="1264"/>
              <a:chExt cx="1680" cy="1567"/>
            </a:xfrm>
          </p:grpSpPr>
          <p:sp>
            <p:nvSpPr>
              <p:cNvPr id="49" name="Line 9"/>
              <p:cNvSpPr>
                <a:spLocks noChangeShapeType="1"/>
              </p:cNvSpPr>
              <p:nvPr/>
            </p:nvSpPr>
            <p:spPr bwMode="auto">
              <a:xfrm>
                <a:off x="672" y="1264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0"/>
              <p:cNvSpPr>
                <a:spLocks noChangeShapeType="1"/>
              </p:cNvSpPr>
              <p:nvPr/>
            </p:nvSpPr>
            <p:spPr bwMode="auto">
              <a:xfrm>
                <a:off x="672" y="2560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2"/>
              <p:cNvSpPr>
                <a:spLocks/>
              </p:cNvSpPr>
              <p:nvPr/>
            </p:nvSpPr>
            <p:spPr bwMode="auto">
              <a:xfrm rot="21002296">
                <a:off x="898" y="1500"/>
                <a:ext cx="1151" cy="725"/>
              </a:xfrm>
              <a:custGeom>
                <a:avLst/>
                <a:gdLst>
                  <a:gd name="T0" fmla="*/ 1200 w 1200"/>
                  <a:gd name="T1" fmla="*/ 0 h 920"/>
                  <a:gd name="T2" fmla="*/ 960 w 1200"/>
                  <a:gd name="T3" fmla="*/ 336 h 920"/>
                  <a:gd name="T4" fmla="*/ 720 w 1200"/>
                  <a:gd name="T5" fmla="*/ 576 h 920"/>
                  <a:gd name="T6" fmla="*/ 480 w 1200"/>
                  <a:gd name="T7" fmla="*/ 768 h 920"/>
                  <a:gd name="T8" fmla="*/ 288 w 1200"/>
                  <a:gd name="T9" fmla="*/ 864 h 920"/>
                  <a:gd name="T10" fmla="*/ 96 w 1200"/>
                  <a:gd name="T11" fmla="*/ 912 h 920"/>
                  <a:gd name="T12" fmla="*/ 0 w 1200"/>
                  <a:gd name="T13" fmla="*/ 912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0" h="920">
                    <a:moveTo>
                      <a:pt x="1200" y="0"/>
                    </a:moveTo>
                    <a:cubicBezTo>
                      <a:pt x="1120" y="120"/>
                      <a:pt x="1040" y="240"/>
                      <a:pt x="960" y="336"/>
                    </a:cubicBezTo>
                    <a:cubicBezTo>
                      <a:pt x="880" y="432"/>
                      <a:pt x="800" y="504"/>
                      <a:pt x="720" y="576"/>
                    </a:cubicBezTo>
                    <a:cubicBezTo>
                      <a:pt x="640" y="648"/>
                      <a:pt x="552" y="720"/>
                      <a:pt x="480" y="768"/>
                    </a:cubicBezTo>
                    <a:cubicBezTo>
                      <a:pt x="408" y="816"/>
                      <a:pt x="352" y="840"/>
                      <a:pt x="288" y="864"/>
                    </a:cubicBezTo>
                    <a:cubicBezTo>
                      <a:pt x="224" y="888"/>
                      <a:pt x="144" y="904"/>
                      <a:pt x="96" y="912"/>
                    </a:cubicBezTo>
                    <a:cubicBezTo>
                      <a:pt x="48" y="920"/>
                      <a:pt x="24" y="916"/>
                      <a:pt x="0" y="912"/>
                    </a:cubicBezTo>
                  </a:path>
                </a:pathLst>
              </a:custGeom>
              <a:noFill/>
              <a:ln w="28575" cmpd="sng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 Box 16"/>
              <p:cNvSpPr txBox="1">
                <a:spLocks noChangeArrowheads="1"/>
              </p:cNvSpPr>
              <p:nvPr/>
            </p:nvSpPr>
            <p:spPr bwMode="auto">
              <a:xfrm>
                <a:off x="432" y="1504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latin typeface="Symbol" pitchFamily="18" charset="2"/>
                  </a:rPr>
                  <a:t>r</a:t>
                </a:r>
              </a:p>
            </p:txBody>
          </p:sp>
          <p:sp>
            <p:nvSpPr>
              <p:cNvPr id="53" name="Text Box 17"/>
              <p:cNvSpPr txBox="1">
                <a:spLocks noChangeArrowheads="1"/>
              </p:cNvSpPr>
              <p:nvPr/>
            </p:nvSpPr>
            <p:spPr bwMode="auto">
              <a:xfrm>
                <a:off x="1642" y="2581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 dirty="0"/>
                  <a:t>T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5943600" y="5850083"/>
              <a:ext cx="0" cy="38244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715000" y="6248400"/>
              <a:ext cx="42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err="1">
                  <a:solidFill>
                    <a:srgbClr val="C00000"/>
                  </a:solidFill>
                </a:rPr>
                <a:t>T</a:t>
              </a:r>
              <a:r>
                <a:rPr lang="en-US" b="1" baseline="-25000" dirty="0" err="1">
                  <a:solidFill>
                    <a:srgbClr val="C00000"/>
                  </a:solidFill>
                </a:rPr>
                <a:t>c</a:t>
              </a:r>
              <a:endParaRPr lang="en-US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57160" y="4880659"/>
              <a:ext cx="1158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e.g. </a:t>
              </a:r>
              <a:r>
                <a:rPr lang="en-US" b="1" dirty="0" err="1">
                  <a:solidFill>
                    <a:srgbClr val="FF0000"/>
                  </a:solidFill>
                </a:rPr>
                <a:t>Pb</a:t>
              </a:r>
              <a:r>
                <a:rPr lang="en-US" b="1" dirty="0">
                  <a:solidFill>
                    <a:srgbClr val="FF0000"/>
                  </a:solidFill>
                </a:rPr>
                <a:t>, </a:t>
              </a:r>
              <a:r>
                <a:rPr lang="en-US" b="1" dirty="0" err="1">
                  <a:solidFill>
                    <a:srgbClr val="FF0000"/>
                  </a:solidFill>
                </a:rPr>
                <a:t>Sn</a:t>
              </a:r>
              <a:r>
                <a:rPr lang="en-US" b="1" dirty="0">
                  <a:solidFill>
                    <a:srgbClr val="FF0000"/>
                  </a:solidFill>
                </a:rPr>
                <a:t>, Al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00200" y="2590801"/>
            <a:ext cx="4800600" cy="1981201"/>
            <a:chOff x="76200" y="2590800"/>
            <a:chExt cx="4800600" cy="1981201"/>
          </a:xfrm>
        </p:grpSpPr>
        <p:sp>
          <p:nvSpPr>
            <p:cNvPr id="9" name="Rectangle 8"/>
            <p:cNvSpPr/>
            <p:nvPr/>
          </p:nvSpPr>
          <p:spPr>
            <a:xfrm>
              <a:off x="494855" y="2590800"/>
              <a:ext cx="30251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ctr">
                <a:buFont typeface="Arial" pitchFamily="34" charset="0"/>
                <a:buChar char="•"/>
              </a:pPr>
              <a:r>
                <a:rPr lang="en-US" b="1" dirty="0">
                  <a:solidFill>
                    <a:srgbClr val="0000FF"/>
                  </a:solidFill>
                </a:rPr>
                <a:t>Color</a:t>
              </a:r>
            </a:p>
          </p:txBody>
        </p:sp>
        <p:pic>
          <p:nvPicPr>
            <p:cNvPr id="56326" name="Picture 6" descr="Copper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971860"/>
              <a:ext cx="1600140" cy="1600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328" name="Picture 8" descr="Gold Antique nugge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971799"/>
              <a:ext cx="1600200" cy="1600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330" name="Picture 10" descr="Aluminum 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2971801"/>
              <a:ext cx="16002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514600" y="319088"/>
            <a:ext cx="7086600" cy="519112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tint val="1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Many weakly interacting quantum particles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09800" y="1085093"/>
            <a:ext cx="2971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</a:rPr>
              <a:t>Conventional metals </a:t>
            </a:r>
            <a:r>
              <a:rPr lang="en-US" sz="2000" dirty="0" err="1">
                <a:solidFill>
                  <a:srgbClr val="000000"/>
                </a:solidFill>
              </a:rPr>
              <a:t>eg</a:t>
            </a:r>
            <a:r>
              <a:rPr lang="en-US" sz="2000" dirty="0">
                <a:solidFill>
                  <a:srgbClr val="000000"/>
                </a:solidFill>
              </a:rPr>
              <a:t>. Au, Al, Cu, Ag…….   have mobile carriers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448300" y="1012531"/>
            <a:ext cx="4724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</a:rPr>
              <a:t>Band insulators and semiconductors      </a:t>
            </a:r>
            <a:r>
              <a:rPr lang="en-US" sz="2000" dirty="0" err="1">
                <a:solidFill>
                  <a:srgbClr val="000000"/>
                </a:solidFill>
              </a:rPr>
              <a:t>eg</a:t>
            </a:r>
            <a:r>
              <a:rPr lang="en-US" sz="2000" dirty="0">
                <a:solidFill>
                  <a:srgbClr val="000000"/>
                </a:solidFill>
              </a:rPr>
              <a:t>. diamond, silicon, rock salt…       have localized charges</a:t>
            </a:r>
          </a:p>
        </p:txBody>
      </p:sp>
      <p:grpSp>
        <p:nvGrpSpPr>
          <p:cNvPr id="9281" name="Group 65"/>
          <p:cNvGrpSpPr>
            <a:grpSpLocks/>
          </p:cNvGrpSpPr>
          <p:nvPr/>
        </p:nvGrpSpPr>
        <p:grpSpPr bwMode="auto">
          <a:xfrm>
            <a:off x="6951041" y="2030412"/>
            <a:ext cx="2012950" cy="2190750"/>
            <a:chOff x="3408" y="1328"/>
            <a:chExt cx="1268" cy="1380"/>
          </a:xfrm>
        </p:grpSpPr>
        <p:sp>
          <p:nvSpPr>
            <p:cNvPr id="9246" name="Text Box 30"/>
            <p:cNvSpPr txBox="1">
              <a:spLocks noChangeArrowheads="1"/>
            </p:cNvSpPr>
            <p:nvPr/>
          </p:nvSpPr>
          <p:spPr bwMode="auto">
            <a:xfrm>
              <a:off x="3648" y="1328"/>
              <a:ext cx="1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9258" name="Line 42"/>
            <p:cNvSpPr>
              <a:spLocks noChangeShapeType="1"/>
            </p:cNvSpPr>
            <p:nvPr/>
          </p:nvSpPr>
          <p:spPr bwMode="auto">
            <a:xfrm>
              <a:off x="3888" y="137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>
              <a:off x="3408" y="2144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0" name="Arc 44"/>
            <p:cNvSpPr>
              <a:spLocks/>
            </p:cNvSpPr>
            <p:nvPr/>
          </p:nvSpPr>
          <p:spPr bwMode="auto">
            <a:xfrm>
              <a:off x="3897" y="2276"/>
              <a:ext cx="33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2" name="Arc 46"/>
            <p:cNvSpPr>
              <a:spLocks/>
            </p:cNvSpPr>
            <p:nvPr/>
          </p:nvSpPr>
          <p:spPr bwMode="auto">
            <a:xfrm flipH="1">
              <a:off x="3543" y="2276"/>
              <a:ext cx="33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3" name="Arc 47"/>
            <p:cNvSpPr>
              <a:spLocks/>
            </p:cNvSpPr>
            <p:nvPr/>
          </p:nvSpPr>
          <p:spPr bwMode="auto">
            <a:xfrm flipH="1" flipV="1">
              <a:off x="3543" y="1568"/>
              <a:ext cx="33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4" name="Arc 48"/>
            <p:cNvSpPr>
              <a:spLocks/>
            </p:cNvSpPr>
            <p:nvPr/>
          </p:nvSpPr>
          <p:spPr bwMode="auto">
            <a:xfrm flipV="1">
              <a:off x="3897" y="1568"/>
              <a:ext cx="33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5" name="Text Box 49"/>
            <p:cNvSpPr txBox="1">
              <a:spLocks noChangeArrowheads="1"/>
            </p:cNvSpPr>
            <p:nvPr/>
          </p:nvSpPr>
          <p:spPr bwMode="auto">
            <a:xfrm>
              <a:off x="4416" y="2144"/>
              <a:ext cx="2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000000"/>
                  </a:solidFill>
                </a:rPr>
                <a:t>k</a:t>
              </a:r>
            </a:p>
          </p:txBody>
        </p:sp>
      </p:grpSp>
      <p:grpSp>
        <p:nvGrpSpPr>
          <p:cNvPr id="9279" name="Group 63"/>
          <p:cNvGrpSpPr>
            <a:grpSpLocks/>
          </p:cNvGrpSpPr>
          <p:nvPr/>
        </p:nvGrpSpPr>
        <p:grpSpPr bwMode="auto">
          <a:xfrm>
            <a:off x="2590759" y="2094483"/>
            <a:ext cx="2667000" cy="2163763"/>
            <a:chOff x="576" y="2880"/>
            <a:chExt cx="1680" cy="1363"/>
          </a:xfrm>
        </p:grpSpPr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>
              <a:off x="1248" y="3024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>
              <a:off x="576" y="398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7" name="Text Box 31"/>
            <p:cNvSpPr txBox="1">
              <a:spLocks noChangeArrowheads="1"/>
            </p:cNvSpPr>
            <p:nvPr/>
          </p:nvSpPr>
          <p:spPr bwMode="auto">
            <a:xfrm>
              <a:off x="1996" y="3993"/>
              <a:ext cx="2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000000"/>
                  </a:solidFill>
                </a:rPr>
                <a:t>k</a:t>
              </a:r>
            </a:p>
          </p:txBody>
        </p:sp>
        <p:sp>
          <p:nvSpPr>
            <p:cNvPr id="9266" name="Arc 50"/>
            <p:cNvSpPr>
              <a:spLocks/>
            </p:cNvSpPr>
            <p:nvPr/>
          </p:nvSpPr>
          <p:spPr bwMode="auto">
            <a:xfrm rot="32432" flipV="1">
              <a:off x="1260" y="3101"/>
              <a:ext cx="528" cy="87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822"/>
                <a:gd name="T2" fmla="*/ 21599 w 21600"/>
                <a:gd name="T3" fmla="*/ 21822 h 21822"/>
                <a:gd name="T4" fmla="*/ 0 w 21600"/>
                <a:gd name="T5" fmla="*/ 21600 h 2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2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74"/>
                    <a:pt x="21599" y="21748"/>
                    <a:pt x="21598" y="21821"/>
                  </a:cubicBezTo>
                </a:path>
                <a:path w="21600" h="2182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74"/>
                    <a:pt x="21599" y="21748"/>
                    <a:pt x="21598" y="2182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1" name="Arc 55"/>
            <p:cNvSpPr>
              <a:spLocks/>
            </p:cNvSpPr>
            <p:nvPr/>
          </p:nvSpPr>
          <p:spPr bwMode="auto">
            <a:xfrm rot="32432" flipV="1">
              <a:off x="1257" y="3118"/>
              <a:ext cx="453" cy="8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551"/>
                <a:gd name="T1" fmla="*/ 0 h 21600"/>
                <a:gd name="T2" fmla="*/ 18551 w 18551"/>
                <a:gd name="T3" fmla="*/ 10536 h 21600"/>
                <a:gd name="T4" fmla="*/ 0 w 1855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51" h="21600" fill="none" extrusionOk="0">
                  <a:moveTo>
                    <a:pt x="-1" y="0"/>
                  </a:moveTo>
                  <a:cubicBezTo>
                    <a:pt x="7607" y="0"/>
                    <a:pt x="14654" y="4002"/>
                    <a:pt x="18551" y="10535"/>
                  </a:cubicBezTo>
                </a:path>
                <a:path w="18551" h="21600" stroke="0" extrusionOk="0">
                  <a:moveTo>
                    <a:pt x="-1" y="0"/>
                  </a:moveTo>
                  <a:cubicBezTo>
                    <a:pt x="7607" y="0"/>
                    <a:pt x="14654" y="4002"/>
                    <a:pt x="18551" y="10535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2" name="AutoShape 56"/>
            <p:cNvSpPr>
              <a:spLocks noChangeArrowheads="1"/>
            </p:cNvSpPr>
            <p:nvPr/>
          </p:nvSpPr>
          <p:spPr bwMode="auto">
            <a:xfrm>
              <a:off x="1257" y="3102"/>
              <a:ext cx="471" cy="432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3" name="Arc 57"/>
            <p:cNvSpPr>
              <a:spLocks/>
            </p:cNvSpPr>
            <p:nvPr/>
          </p:nvSpPr>
          <p:spPr bwMode="auto">
            <a:xfrm rot="-32432" flipH="1" flipV="1">
              <a:off x="711" y="3111"/>
              <a:ext cx="528" cy="87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822"/>
                <a:gd name="T2" fmla="*/ 21599 w 21600"/>
                <a:gd name="T3" fmla="*/ 21822 h 21822"/>
                <a:gd name="T4" fmla="*/ 0 w 21600"/>
                <a:gd name="T5" fmla="*/ 21600 h 2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2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74"/>
                    <a:pt x="21599" y="21748"/>
                    <a:pt x="21598" y="21821"/>
                  </a:cubicBezTo>
                </a:path>
                <a:path w="21600" h="2182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74"/>
                    <a:pt x="21599" y="21748"/>
                    <a:pt x="21598" y="2182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4" name="Arc 58"/>
            <p:cNvSpPr>
              <a:spLocks/>
            </p:cNvSpPr>
            <p:nvPr/>
          </p:nvSpPr>
          <p:spPr bwMode="auto">
            <a:xfrm rot="-32432" flipH="1" flipV="1">
              <a:off x="783" y="3117"/>
              <a:ext cx="453" cy="8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551"/>
                <a:gd name="T1" fmla="*/ 0 h 21600"/>
                <a:gd name="T2" fmla="*/ 18551 w 18551"/>
                <a:gd name="T3" fmla="*/ 10536 h 21600"/>
                <a:gd name="T4" fmla="*/ 0 w 1855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51" h="21600" fill="none" extrusionOk="0">
                  <a:moveTo>
                    <a:pt x="-1" y="0"/>
                  </a:moveTo>
                  <a:cubicBezTo>
                    <a:pt x="7607" y="0"/>
                    <a:pt x="14654" y="4002"/>
                    <a:pt x="18551" y="10535"/>
                  </a:cubicBezTo>
                </a:path>
                <a:path w="18551" h="21600" stroke="0" extrusionOk="0">
                  <a:moveTo>
                    <a:pt x="-1" y="0"/>
                  </a:moveTo>
                  <a:cubicBezTo>
                    <a:pt x="7607" y="0"/>
                    <a:pt x="14654" y="4002"/>
                    <a:pt x="18551" y="10535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5" name="AutoShape 59"/>
            <p:cNvSpPr>
              <a:spLocks noChangeArrowheads="1"/>
            </p:cNvSpPr>
            <p:nvPr/>
          </p:nvSpPr>
          <p:spPr bwMode="auto">
            <a:xfrm flipH="1">
              <a:off x="768" y="3093"/>
              <a:ext cx="471" cy="4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6" name="Text Box 60"/>
            <p:cNvSpPr txBox="1">
              <a:spLocks noChangeArrowheads="1"/>
            </p:cNvSpPr>
            <p:nvPr/>
          </p:nvSpPr>
          <p:spPr bwMode="auto">
            <a:xfrm>
              <a:off x="1029" y="2880"/>
              <a:ext cx="1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9286" name="Group 70"/>
          <p:cNvGrpSpPr>
            <a:grpSpLocks/>
          </p:cNvGrpSpPr>
          <p:nvPr/>
        </p:nvGrpSpPr>
        <p:grpSpPr bwMode="auto">
          <a:xfrm>
            <a:off x="2133600" y="4327526"/>
            <a:ext cx="3048000" cy="2530475"/>
            <a:chOff x="384" y="2726"/>
            <a:chExt cx="1920" cy="1594"/>
          </a:xfrm>
        </p:grpSpPr>
        <p:grpSp>
          <p:nvGrpSpPr>
            <p:cNvPr id="9277" name="Group 61"/>
            <p:cNvGrpSpPr>
              <a:grpSpLocks/>
            </p:cNvGrpSpPr>
            <p:nvPr/>
          </p:nvGrpSpPr>
          <p:grpSpPr bwMode="auto">
            <a:xfrm>
              <a:off x="384" y="2726"/>
              <a:ext cx="1680" cy="1594"/>
              <a:chOff x="432" y="1264"/>
              <a:chExt cx="1680" cy="1594"/>
            </a:xfrm>
          </p:grpSpPr>
          <p:sp>
            <p:nvSpPr>
              <p:cNvPr id="9225" name="Line 9"/>
              <p:cNvSpPr>
                <a:spLocks noChangeShapeType="1"/>
              </p:cNvSpPr>
              <p:nvPr/>
            </p:nvSpPr>
            <p:spPr bwMode="auto">
              <a:xfrm>
                <a:off x="672" y="1264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26" name="Line 10"/>
              <p:cNvSpPr>
                <a:spLocks noChangeShapeType="1"/>
              </p:cNvSpPr>
              <p:nvPr/>
            </p:nvSpPr>
            <p:spPr bwMode="auto">
              <a:xfrm>
                <a:off x="672" y="2560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28" name="Freeform 12"/>
              <p:cNvSpPr>
                <a:spLocks/>
              </p:cNvSpPr>
              <p:nvPr/>
            </p:nvSpPr>
            <p:spPr bwMode="auto">
              <a:xfrm rot="-597704">
                <a:off x="624" y="1383"/>
                <a:ext cx="1488" cy="920"/>
              </a:xfrm>
              <a:custGeom>
                <a:avLst/>
                <a:gdLst>
                  <a:gd name="T0" fmla="*/ 1200 w 1200"/>
                  <a:gd name="T1" fmla="*/ 0 h 920"/>
                  <a:gd name="T2" fmla="*/ 960 w 1200"/>
                  <a:gd name="T3" fmla="*/ 336 h 920"/>
                  <a:gd name="T4" fmla="*/ 720 w 1200"/>
                  <a:gd name="T5" fmla="*/ 576 h 920"/>
                  <a:gd name="T6" fmla="*/ 480 w 1200"/>
                  <a:gd name="T7" fmla="*/ 768 h 920"/>
                  <a:gd name="T8" fmla="*/ 288 w 1200"/>
                  <a:gd name="T9" fmla="*/ 864 h 920"/>
                  <a:gd name="T10" fmla="*/ 96 w 1200"/>
                  <a:gd name="T11" fmla="*/ 912 h 920"/>
                  <a:gd name="T12" fmla="*/ 0 w 1200"/>
                  <a:gd name="T13" fmla="*/ 912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0" h="920">
                    <a:moveTo>
                      <a:pt x="1200" y="0"/>
                    </a:moveTo>
                    <a:cubicBezTo>
                      <a:pt x="1120" y="120"/>
                      <a:pt x="1040" y="240"/>
                      <a:pt x="960" y="336"/>
                    </a:cubicBezTo>
                    <a:cubicBezTo>
                      <a:pt x="880" y="432"/>
                      <a:pt x="800" y="504"/>
                      <a:pt x="720" y="576"/>
                    </a:cubicBezTo>
                    <a:cubicBezTo>
                      <a:pt x="640" y="648"/>
                      <a:pt x="552" y="720"/>
                      <a:pt x="480" y="768"/>
                    </a:cubicBezTo>
                    <a:cubicBezTo>
                      <a:pt x="408" y="816"/>
                      <a:pt x="352" y="840"/>
                      <a:pt x="288" y="864"/>
                    </a:cubicBezTo>
                    <a:cubicBezTo>
                      <a:pt x="224" y="888"/>
                      <a:pt x="144" y="904"/>
                      <a:pt x="96" y="912"/>
                    </a:cubicBezTo>
                    <a:cubicBezTo>
                      <a:pt x="48" y="920"/>
                      <a:pt x="24" y="916"/>
                      <a:pt x="0" y="912"/>
                    </a:cubicBezTo>
                  </a:path>
                </a:pathLst>
              </a:custGeom>
              <a:noFill/>
              <a:ln w="28575" cmpd="sng">
                <a:solidFill>
                  <a:srgbClr val="9900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32" name="Text Box 16"/>
              <p:cNvSpPr txBox="1">
                <a:spLocks noChangeArrowheads="1"/>
              </p:cNvSpPr>
              <p:nvPr/>
            </p:nvSpPr>
            <p:spPr bwMode="auto">
              <a:xfrm>
                <a:off x="432" y="1792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solidFill>
                      <a:srgbClr val="000000"/>
                    </a:solidFill>
                    <a:latin typeface="Symbol" pitchFamily="18" charset="2"/>
                  </a:rPr>
                  <a:t>r</a:t>
                </a:r>
              </a:p>
            </p:txBody>
          </p:sp>
          <p:sp>
            <p:nvSpPr>
              <p:cNvPr id="9233" name="Text Box 17"/>
              <p:cNvSpPr txBox="1">
                <a:spLocks noChangeArrowheads="1"/>
              </p:cNvSpPr>
              <p:nvPr/>
            </p:nvSpPr>
            <p:spPr bwMode="auto">
              <a:xfrm>
                <a:off x="1248" y="2608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rgbClr val="000000"/>
                    </a:solidFill>
                  </a:rPr>
                  <a:t>T</a:t>
                </a:r>
              </a:p>
            </p:txBody>
          </p:sp>
        </p:grpSp>
        <p:graphicFrame>
          <p:nvGraphicFramePr>
            <p:cNvPr id="9284" name="Object 68"/>
            <p:cNvGraphicFramePr>
              <a:graphicFrameLocks noChangeAspect="1"/>
            </p:cNvGraphicFramePr>
            <p:nvPr/>
          </p:nvGraphicFramePr>
          <p:xfrm>
            <a:off x="1776" y="3216"/>
            <a:ext cx="528" cy="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04" name="Equation" r:id="rId3" imgW="444240" imgH="368280" progId="Equation.3">
                    <p:embed/>
                  </p:oleObj>
                </mc:Choice>
                <mc:Fallback>
                  <p:oleObj name="Equation" r:id="rId3" imgW="44424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3216"/>
                          <a:ext cx="528" cy="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87" name="Group 71"/>
          <p:cNvGrpSpPr>
            <a:grpSpLocks/>
          </p:cNvGrpSpPr>
          <p:nvPr/>
        </p:nvGrpSpPr>
        <p:grpSpPr bwMode="auto">
          <a:xfrm>
            <a:off x="6324600" y="3962400"/>
            <a:ext cx="3352800" cy="2895600"/>
            <a:chOff x="3024" y="2496"/>
            <a:chExt cx="2112" cy="1824"/>
          </a:xfrm>
        </p:grpSpPr>
        <p:grpSp>
          <p:nvGrpSpPr>
            <p:cNvPr id="9282" name="Group 66"/>
            <p:cNvGrpSpPr>
              <a:grpSpLocks/>
            </p:cNvGrpSpPr>
            <p:nvPr/>
          </p:nvGrpSpPr>
          <p:grpSpPr bwMode="auto">
            <a:xfrm>
              <a:off x="3024" y="2496"/>
              <a:ext cx="1728" cy="1824"/>
              <a:chOff x="3024" y="2496"/>
              <a:chExt cx="1728" cy="1824"/>
            </a:xfrm>
          </p:grpSpPr>
          <p:grpSp>
            <p:nvGrpSpPr>
              <p:cNvPr id="9278" name="Group 62"/>
              <p:cNvGrpSpPr>
                <a:grpSpLocks/>
              </p:cNvGrpSpPr>
              <p:nvPr/>
            </p:nvGrpSpPr>
            <p:grpSpPr bwMode="auto">
              <a:xfrm>
                <a:off x="3024" y="2496"/>
                <a:ext cx="1728" cy="1504"/>
                <a:chOff x="2928" y="1056"/>
                <a:chExt cx="1728" cy="1504"/>
              </a:xfrm>
            </p:grpSpPr>
            <p:sp>
              <p:nvSpPr>
                <p:cNvPr id="9229" name="Freeform 13"/>
                <p:cNvSpPr>
                  <a:spLocks/>
                </p:cNvSpPr>
                <p:nvPr/>
              </p:nvSpPr>
              <p:spPr bwMode="auto">
                <a:xfrm rot="3878459">
                  <a:off x="3219" y="1383"/>
                  <a:ext cx="1431" cy="777"/>
                </a:xfrm>
                <a:custGeom>
                  <a:avLst/>
                  <a:gdLst>
                    <a:gd name="T0" fmla="*/ 1200 w 1200"/>
                    <a:gd name="T1" fmla="*/ 0 h 920"/>
                    <a:gd name="T2" fmla="*/ 960 w 1200"/>
                    <a:gd name="T3" fmla="*/ 336 h 920"/>
                    <a:gd name="T4" fmla="*/ 720 w 1200"/>
                    <a:gd name="T5" fmla="*/ 576 h 920"/>
                    <a:gd name="T6" fmla="*/ 480 w 1200"/>
                    <a:gd name="T7" fmla="*/ 768 h 920"/>
                    <a:gd name="T8" fmla="*/ 288 w 1200"/>
                    <a:gd name="T9" fmla="*/ 864 h 920"/>
                    <a:gd name="T10" fmla="*/ 96 w 1200"/>
                    <a:gd name="T11" fmla="*/ 912 h 920"/>
                    <a:gd name="T12" fmla="*/ 0 w 1200"/>
                    <a:gd name="T13" fmla="*/ 912 h 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00" h="920">
                      <a:moveTo>
                        <a:pt x="1200" y="0"/>
                      </a:moveTo>
                      <a:cubicBezTo>
                        <a:pt x="1120" y="120"/>
                        <a:pt x="1040" y="240"/>
                        <a:pt x="960" y="336"/>
                      </a:cubicBezTo>
                      <a:cubicBezTo>
                        <a:pt x="880" y="432"/>
                        <a:pt x="800" y="504"/>
                        <a:pt x="720" y="576"/>
                      </a:cubicBezTo>
                      <a:cubicBezTo>
                        <a:pt x="640" y="648"/>
                        <a:pt x="552" y="720"/>
                        <a:pt x="480" y="768"/>
                      </a:cubicBezTo>
                      <a:cubicBezTo>
                        <a:pt x="408" y="816"/>
                        <a:pt x="352" y="840"/>
                        <a:pt x="288" y="864"/>
                      </a:cubicBezTo>
                      <a:cubicBezTo>
                        <a:pt x="224" y="888"/>
                        <a:pt x="144" y="904"/>
                        <a:pt x="96" y="912"/>
                      </a:cubicBezTo>
                      <a:cubicBezTo>
                        <a:pt x="48" y="920"/>
                        <a:pt x="24" y="916"/>
                        <a:pt x="0" y="912"/>
                      </a:cubicBezTo>
                    </a:path>
                  </a:pathLst>
                </a:custGeom>
                <a:noFill/>
                <a:ln w="28575" cmpd="sng">
                  <a:solidFill>
                    <a:srgbClr val="3333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30" name="Line 14"/>
                <p:cNvSpPr>
                  <a:spLocks noChangeShapeType="1"/>
                </p:cNvSpPr>
                <p:nvPr/>
              </p:nvSpPr>
              <p:spPr bwMode="auto">
                <a:xfrm>
                  <a:off x="3216" y="1264"/>
                  <a:ext cx="0" cy="12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31" name="Line 15"/>
                <p:cNvSpPr>
                  <a:spLocks noChangeShapeType="1"/>
                </p:cNvSpPr>
                <p:nvPr/>
              </p:nvSpPr>
              <p:spPr bwMode="auto">
                <a:xfrm>
                  <a:off x="3216" y="2560"/>
                  <a:ext cx="14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3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928" y="1792"/>
                  <a:ext cx="19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>
                      <a:solidFill>
                        <a:srgbClr val="000000"/>
                      </a:solidFill>
                      <a:latin typeface="Symbol" pitchFamily="18" charset="2"/>
                    </a:rPr>
                    <a:t>r</a:t>
                  </a:r>
                </a:p>
              </p:txBody>
            </p:sp>
          </p:grpSp>
          <p:sp>
            <p:nvSpPr>
              <p:cNvPr id="9235" name="Text Box 19"/>
              <p:cNvSpPr txBox="1">
                <a:spLocks noChangeArrowheads="1"/>
              </p:cNvSpPr>
              <p:nvPr/>
            </p:nvSpPr>
            <p:spPr bwMode="auto">
              <a:xfrm>
                <a:off x="3840" y="4070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rgbClr val="000000"/>
                    </a:solidFill>
                  </a:rPr>
                  <a:t>T</a:t>
                </a:r>
              </a:p>
            </p:txBody>
          </p:sp>
        </p:grpSp>
        <p:graphicFrame>
          <p:nvGraphicFramePr>
            <p:cNvPr id="9285" name="Object 69"/>
            <p:cNvGraphicFramePr>
              <a:graphicFrameLocks noChangeAspect="1"/>
            </p:cNvGraphicFramePr>
            <p:nvPr/>
          </p:nvGraphicFramePr>
          <p:xfrm>
            <a:off x="4608" y="3024"/>
            <a:ext cx="528" cy="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05" name="Equation" r:id="rId5" imgW="444240" imgH="368280" progId="Equation.3">
                    <p:embed/>
                  </p:oleObj>
                </mc:Choice>
                <mc:Fallback>
                  <p:oleObj name="Equation" r:id="rId5" imgW="44424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3024"/>
                          <a:ext cx="528" cy="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017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o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20145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828800" y="2971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N. F. Mott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4648200" y="762001"/>
            <a:ext cx="990600" cy="1304925"/>
            <a:chOff x="2250" y="1410"/>
            <a:chExt cx="624" cy="822"/>
          </a:xfrm>
        </p:grpSpPr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2448" y="1771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390" name="Oval 6"/>
            <p:cNvSpPr>
              <a:spLocks noChangeArrowheads="1"/>
            </p:cNvSpPr>
            <p:nvPr/>
          </p:nvSpPr>
          <p:spPr bwMode="auto">
            <a:xfrm>
              <a:off x="2460" y="1824"/>
              <a:ext cx="190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" name="Oval 7"/>
            <p:cNvSpPr>
              <a:spLocks noChangeArrowheads="1"/>
            </p:cNvSpPr>
            <p:nvPr/>
          </p:nvSpPr>
          <p:spPr bwMode="auto">
            <a:xfrm>
              <a:off x="2250" y="1618"/>
              <a:ext cx="624" cy="61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" name="Oval 8"/>
            <p:cNvSpPr>
              <a:spLocks noChangeArrowheads="1"/>
            </p:cNvSpPr>
            <p:nvPr/>
          </p:nvSpPr>
          <p:spPr bwMode="auto">
            <a:xfrm>
              <a:off x="2486" y="154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2400" y="1410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</a:rPr>
                <a:t>-</a:t>
              </a:r>
            </a:p>
          </p:txBody>
        </p:sp>
      </p:grpSp>
      <p:grpSp>
        <p:nvGrpSpPr>
          <p:cNvPr id="16394" name="Group 10"/>
          <p:cNvGrpSpPr>
            <a:grpSpLocks/>
          </p:cNvGrpSpPr>
          <p:nvPr/>
        </p:nvGrpSpPr>
        <p:grpSpPr bwMode="auto">
          <a:xfrm>
            <a:off x="5715000" y="762001"/>
            <a:ext cx="990600" cy="1304925"/>
            <a:chOff x="2250" y="1410"/>
            <a:chExt cx="624" cy="822"/>
          </a:xfrm>
        </p:grpSpPr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2448" y="1771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396" name="Oval 12"/>
            <p:cNvSpPr>
              <a:spLocks noChangeArrowheads="1"/>
            </p:cNvSpPr>
            <p:nvPr/>
          </p:nvSpPr>
          <p:spPr bwMode="auto">
            <a:xfrm>
              <a:off x="2460" y="1824"/>
              <a:ext cx="190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Oval 13"/>
            <p:cNvSpPr>
              <a:spLocks noChangeArrowheads="1"/>
            </p:cNvSpPr>
            <p:nvPr/>
          </p:nvSpPr>
          <p:spPr bwMode="auto">
            <a:xfrm>
              <a:off x="2250" y="1618"/>
              <a:ext cx="624" cy="61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Oval 14"/>
            <p:cNvSpPr>
              <a:spLocks noChangeArrowheads="1"/>
            </p:cNvSpPr>
            <p:nvPr/>
          </p:nvSpPr>
          <p:spPr bwMode="auto">
            <a:xfrm>
              <a:off x="2486" y="154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Text Box 15"/>
            <p:cNvSpPr txBox="1">
              <a:spLocks noChangeArrowheads="1"/>
            </p:cNvSpPr>
            <p:nvPr/>
          </p:nvSpPr>
          <p:spPr bwMode="auto">
            <a:xfrm>
              <a:off x="2400" y="1410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</a:rPr>
                <a:t>-</a:t>
              </a:r>
            </a:p>
          </p:txBody>
        </p:sp>
      </p:grp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7096125" y="135096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+</a:t>
            </a:r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7115176" y="1435100"/>
            <a:ext cx="301625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6781800" y="1108076"/>
            <a:ext cx="990600" cy="9747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03" name="Group 19"/>
          <p:cNvGrpSpPr>
            <a:grpSpLocks/>
          </p:cNvGrpSpPr>
          <p:nvPr/>
        </p:nvGrpSpPr>
        <p:grpSpPr bwMode="auto">
          <a:xfrm>
            <a:off x="7019925" y="777876"/>
            <a:ext cx="533400" cy="519113"/>
            <a:chOff x="3462" y="720"/>
            <a:chExt cx="336" cy="327"/>
          </a:xfrm>
        </p:grpSpPr>
        <p:sp>
          <p:nvSpPr>
            <p:cNvPr id="16404" name="Oval 20"/>
            <p:cNvSpPr>
              <a:spLocks noChangeArrowheads="1"/>
            </p:cNvSpPr>
            <p:nvPr/>
          </p:nvSpPr>
          <p:spPr bwMode="auto">
            <a:xfrm>
              <a:off x="3548" y="85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Text Box 21"/>
            <p:cNvSpPr txBox="1">
              <a:spLocks noChangeArrowheads="1"/>
            </p:cNvSpPr>
            <p:nvPr/>
          </p:nvSpPr>
          <p:spPr bwMode="auto">
            <a:xfrm>
              <a:off x="3462" y="720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</a:rPr>
                <a:t>-</a:t>
              </a:r>
            </a:p>
          </p:txBody>
        </p:sp>
      </p:grpSp>
      <p:grpSp>
        <p:nvGrpSpPr>
          <p:cNvPr id="16406" name="Group 22"/>
          <p:cNvGrpSpPr>
            <a:grpSpLocks/>
          </p:cNvGrpSpPr>
          <p:nvPr/>
        </p:nvGrpSpPr>
        <p:grpSpPr bwMode="auto">
          <a:xfrm>
            <a:off x="7848600" y="777876"/>
            <a:ext cx="990600" cy="1304925"/>
            <a:chOff x="2250" y="1410"/>
            <a:chExt cx="624" cy="822"/>
          </a:xfrm>
        </p:grpSpPr>
        <p:sp>
          <p:nvSpPr>
            <p:cNvPr id="16407" name="Text Box 23"/>
            <p:cNvSpPr txBox="1">
              <a:spLocks noChangeArrowheads="1"/>
            </p:cNvSpPr>
            <p:nvPr/>
          </p:nvSpPr>
          <p:spPr bwMode="auto">
            <a:xfrm>
              <a:off x="2448" y="1771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08" name="Oval 24"/>
            <p:cNvSpPr>
              <a:spLocks noChangeArrowheads="1"/>
            </p:cNvSpPr>
            <p:nvPr/>
          </p:nvSpPr>
          <p:spPr bwMode="auto">
            <a:xfrm>
              <a:off x="2460" y="1824"/>
              <a:ext cx="190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Oval 25"/>
            <p:cNvSpPr>
              <a:spLocks noChangeArrowheads="1"/>
            </p:cNvSpPr>
            <p:nvPr/>
          </p:nvSpPr>
          <p:spPr bwMode="auto">
            <a:xfrm>
              <a:off x="2250" y="1618"/>
              <a:ext cx="624" cy="61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Oval 26"/>
            <p:cNvSpPr>
              <a:spLocks noChangeArrowheads="1"/>
            </p:cNvSpPr>
            <p:nvPr/>
          </p:nvSpPr>
          <p:spPr bwMode="auto">
            <a:xfrm>
              <a:off x="2486" y="154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Text Box 27"/>
            <p:cNvSpPr txBox="1">
              <a:spLocks noChangeArrowheads="1"/>
            </p:cNvSpPr>
            <p:nvPr/>
          </p:nvSpPr>
          <p:spPr bwMode="auto">
            <a:xfrm>
              <a:off x="2400" y="1410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</a:rPr>
                <a:t>-</a:t>
              </a:r>
            </a:p>
          </p:txBody>
        </p:sp>
      </p:grpSp>
      <p:grpSp>
        <p:nvGrpSpPr>
          <p:cNvPr id="16412" name="Group 28"/>
          <p:cNvGrpSpPr>
            <a:grpSpLocks/>
          </p:cNvGrpSpPr>
          <p:nvPr/>
        </p:nvGrpSpPr>
        <p:grpSpPr bwMode="auto">
          <a:xfrm>
            <a:off x="8915400" y="777876"/>
            <a:ext cx="990600" cy="1304925"/>
            <a:chOff x="2250" y="1410"/>
            <a:chExt cx="624" cy="822"/>
          </a:xfrm>
        </p:grpSpPr>
        <p:sp>
          <p:nvSpPr>
            <p:cNvPr id="16413" name="Text Box 29"/>
            <p:cNvSpPr txBox="1">
              <a:spLocks noChangeArrowheads="1"/>
            </p:cNvSpPr>
            <p:nvPr/>
          </p:nvSpPr>
          <p:spPr bwMode="auto">
            <a:xfrm>
              <a:off x="2448" y="1771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14" name="Oval 30"/>
            <p:cNvSpPr>
              <a:spLocks noChangeArrowheads="1"/>
            </p:cNvSpPr>
            <p:nvPr/>
          </p:nvSpPr>
          <p:spPr bwMode="auto">
            <a:xfrm>
              <a:off x="2460" y="1824"/>
              <a:ext cx="190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5" name="Oval 31"/>
            <p:cNvSpPr>
              <a:spLocks noChangeArrowheads="1"/>
            </p:cNvSpPr>
            <p:nvPr/>
          </p:nvSpPr>
          <p:spPr bwMode="auto">
            <a:xfrm>
              <a:off x="2250" y="1618"/>
              <a:ext cx="624" cy="61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6" name="Oval 32"/>
            <p:cNvSpPr>
              <a:spLocks noChangeArrowheads="1"/>
            </p:cNvSpPr>
            <p:nvPr/>
          </p:nvSpPr>
          <p:spPr bwMode="auto">
            <a:xfrm>
              <a:off x="2486" y="154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7" name="Text Box 33"/>
            <p:cNvSpPr txBox="1">
              <a:spLocks noChangeArrowheads="1"/>
            </p:cNvSpPr>
            <p:nvPr/>
          </p:nvSpPr>
          <p:spPr bwMode="auto">
            <a:xfrm>
              <a:off x="2400" y="1410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</a:rPr>
                <a:t>-</a:t>
              </a:r>
            </a:p>
          </p:txBody>
        </p:sp>
      </p:grpSp>
      <p:sp>
        <p:nvSpPr>
          <p:cNvPr id="16418" name="Line 34"/>
          <p:cNvSpPr>
            <a:spLocks noChangeShapeType="1"/>
          </p:cNvSpPr>
          <p:nvPr/>
        </p:nvSpPr>
        <p:spPr bwMode="auto">
          <a:xfrm>
            <a:off x="8305800" y="2209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8686800" y="2133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</a:t>
            </a:r>
          </a:p>
        </p:txBody>
      </p:sp>
      <p:grpSp>
        <p:nvGrpSpPr>
          <p:cNvPr id="16420" name="Group 36"/>
          <p:cNvGrpSpPr>
            <a:grpSpLocks/>
          </p:cNvGrpSpPr>
          <p:nvPr/>
        </p:nvGrpSpPr>
        <p:grpSpPr bwMode="auto">
          <a:xfrm>
            <a:off x="4724400" y="3733801"/>
            <a:ext cx="990600" cy="1304925"/>
            <a:chOff x="2250" y="1410"/>
            <a:chExt cx="624" cy="822"/>
          </a:xfrm>
        </p:grpSpPr>
        <p:sp>
          <p:nvSpPr>
            <p:cNvPr id="16421" name="Text Box 37"/>
            <p:cNvSpPr txBox="1">
              <a:spLocks noChangeArrowheads="1"/>
            </p:cNvSpPr>
            <p:nvPr/>
          </p:nvSpPr>
          <p:spPr bwMode="auto">
            <a:xfrm>
              <a:off x="2448" y="1771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22" name="Oval 38"/>
            <p:cNvSpPr>
              <a:spLocks noChangeArrowheads="1"/>
            </p:cNvSpPr>
            <p:nvPr/>
          </p:nvSpPr>
          <p:spPr bwMode="auto">
            <a:xfrm>
              <a:off x="2460" y="1824"/>
              <a:ext cx="190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3" name="Oval 39"/>
            <p:cNvSpPr>
              <a:spLocks noChangeArrowheads="1"/>
            </p:cNvSpPr>
            <p:nvPr/>
          </p:nvSpPr>
          <p:spPr bwMode="auto">
            <a:xfrm>
              <a:off x="2250" y="1618"/>
              <a:ext cx="624" cy="61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4" name="Oval 40"/>
            <p:cNvSpPr>
              <a:spLocks noChangeArrowheads="1"/>
            </p:cNvSpPr>
            <p:nvPr/>
          </p:nvSpPr>
          <p:spPr bwMode="auto">
            <a:xfrm>
              <a:off x="2486" y="154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5" name="Text Box 41"/>
            <p:cNvSpPr txBox="1">
              <a:spLocks noChangeArrowheads="1"/>
            </p:cNvSpPr>
            <p:nvPr/>
          </p:nvSpPr>
          <p:spPr bwMode="auto">
            <a:xfrm>
              <a:off x="2400" y="1410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</a:rPr>
                <a:t>-</a:t>
              </a:r>
            </a:p>
          </p:txBody>
        </p:sp>
      </p:grpSp>
      <p:grpSp>
        <p:nvGrpSpPr>
          <p:cNvPr id="16426" name="Group 42"/>
          <p:cNvGrpSpPr>
            <a:grpSpLocks/>
          </p:cNvGrpSpPr>
          <p:nvPr/>
        </p:nvGrpSpPr>
        <p:grpSpPr bwMode="auto">
          <a:xfrm>
            <a:off x="5791200" y="3733801"/>
            <a:ext cx="990600" cy="1304925"/>
            <a:chOff x="2250" y="1410"/>
            <a:chExt cx="624" cy="822"/>
          </a:xfrm>
        </p:grpSpPr>
        <p:sp>
          <p:nvSpPr>
            <p:cNvPr id="16427" name="Text Box 43"/>
            <p:cNvSpPr txBox="1">
              <a:spLocks noChangeArrowheads="1"/>
            </p:cNvSpPr>
            <p:nvPr/>
          </p:nvSpPr>
          <p:spPr bwMode="auto">
            <a:xfrm>
              <a:off x="2448" y="1771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28" name="Oval 44"/>
            <p:cNvSpPr>
              <a:spLocks noChangeArrowheads="1"/>
            </p:cNvSpPr>
            <p:nvPr/>
          </p:nvSpPr>
          <p:spPr bwMode="auto">
            <a:xfrm>
              <a:off x="2460" y="1824"/>
              <a:ext cx="190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9" name="Oval 45"/>
            <p:cNvSpPr>
              <a:spLocks noChangeArrowheads="1"/>
            </p:cNvSpPr>
            <p:nvPr/>
          </p:nvSpPr>
          <p:spPr bwMode="auto">
            <a:xfrm>
              <a:off x="2250" y="1618"/>
              <a:ext cx="624" cy="61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0" name="Oval 46"/>
            <p:cNvSpPr>
              <a:spLocks noChangeArrowheads="1"/>
            </p:cNvSpPr>
            <p:nvPr/>
          </p:nvSpPr>
          <p:spPr bwMode="auto">
            <a:xfrm>
              <a:off x="2486" y="154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1" name="Text Box 47"/>
            <p:cNvSpPr txBox="1">
              <a:spLocks noChangeArrowheads="1"/>
            </p:cNvSpPr>
            <p:nvPr/>
          </p:nvSpPr>
          <p:spPr bwMode="auto">
            <a:xfrm>
              <a:off x="2400" y="1410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</a:rPr>
                <a:t>-</a:t>
              </a:r>
            </a:p>
          </p:txBody>
        </p:sp>
      </p:grp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7172325" y="432276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+</a:t>
            </a:r>
          </a:p>
        </p:txBody>
      </p:sp>
      <p:sp>
        <p:nvSpPr>
          <p:cNvPr id="16433" name="Oval 49"/>
          <p:cNvSpPr>
            <a:spLocks noChangeArrowheads="1"/>
          </p:cNvSpPr>
          <p:nvPr/>
        </p:nvSpPr>
        <p:spPr bwMode="auto">
          <a:xfrm>
            <a:off x="7191376" y="4406900"/>
            <a:ext cx="301625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4" name="Oval 50"/>
          <p:cNvSpPr>
            <a:spLocks noChangeArrowheads="1"/>
          </p:cNvSpPr>
          <p:nvPr/>
        </p:nvSpPr>
        <p:spPr bwMode="auto">
          <a:xfrm>
            <a:off x="6858000" y="4079876"/>
            <a:ext cx="990600" cy="9747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35" name="Group 51"/>
          <p:cNvGrpSpPr>
            <a:grpSpLocks/>
          </p:cNvGrpSpPr>
          <p:nvPr/>
        </p:nvGrpSpPr>
        <p:grpSpPr bwMode="auto">
          <a:xfrm>
            <a:off x="7924800" y="3749676"/>
            <a:ext cx="990600" cy="1304925"/>
            <a:chOff x="2250" y="1410"/>
            <a:chExt cx="624" cy="822"/>
          </a:xfrm>
        </p:grpSpPr>
        <p:sp>
          <p:nvSpPr>
            <p:cNvPr id="16436" name="Text Box 52"/>
            <p:cNvSpPr txBox="1">
              <a:spLocks noChangeArrowheads="1"/>
            </p:cNvSpPr>
            <p:nvPr/>
          </p:nvSpPr>
          <p:spPr bwMode="auto">
            <a:xfrm>
              <a:off x="2448" y="1771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37" name="Oval 53"/>
            <p:cNvSpPr>
              <a:spLocks noChangeArrowheads="1"/>
            </p:cNvSpPr>
            <p:nvPr/>
          </p:nvSpPr>
          <p:spPr bwMode="auto">
            <a:xfrm>
              <a:off x="2460" y="1824"/>
              <a:ext cx="190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8" name="Oval 54"/>
            <p:cNvSpPr>
              <a:spLocks noChangeArrowheads="1"/>
            </p:cNvSpPr>
            <p:nvPr/>
          </p:nvSpPr>
          <p:spPr bwMode="auto">
            <a:xfrm>
              <a:off x="2250" y="1618"/>
              <a:ext cx="624" cy="61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9" name="Oval 55"/>
            <p:cNvSpPr>
              <a:spLocks noChangeArrowheads="1"/>
            </p:cNvSpPr>
            <p:nvPr/>
          </p:nvSpPr>
          <p:spPr bwMode="auto">
            <a:xfrm>
              <a:off x="2486" y="154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0" name="Text Box 56"/>
            <p:cNvSpPr txBox="1">
              <a:spLocks noChangeArrowheads="1"/>
            </p:cNvSpPr>
            <p:nvPr/>
          </p:nvSpPr>
          <p:spPr bwMode="auto">
            <a:xfrm>
              <a:off x="2400" y="1410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</a:rPr>
                <a:t>-</a:t>
              </a:r>
            </a:p>
          </p:txBody>
        </p:sp>
      </p:grpSp>
      <p:grpSp>
        <p:nvGrpSpPr>
          <p:cNvPr id="16441" name="Group 57"/>
          <p:cNvGrpSpPr>
            <a:grpSpLocks/>
          </p:cNvGrpSpPr>
          <p:nvPr/>
        </p:nvGrpSpPr>
        <p:grpSpPr bwMode="auto">
          <a:xfrm>
            <a:off x="8991600" y="3749676"/>
            <a:ext cx="990600" cy="1304925"/>
            <a:chOff x="2250" y="1410"/>
            <a:chExt cx="624" cy="822"/>
          </a:xfrm>
        </p:grpSpPr>
        <p:sp>
          <p:nvSpPr>
            <p:cNvPr id="16442" name="Text Box 58"/>
            <p:cNvSpPr txBox="1">
              <a:spLocks noChangeArrowheads="1"/>
            </p:cNvSpPr>
            <p:nvPr/>
          </p:nvSpPr>
          <p:spPr bwMode="auto">
            <a:xfrm>
              <a:off x="2448" y="1771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43" name="Oval 59"/>
            <p:cNvSpPr>
              <a:spLocks noChangeArrowheads="1"/>
            </p:cNvSpPr>
            <p:nvPr/>
          </p:nvSpPr>
          <p:spPr bwMode="auto">
            <a:xfrm>
              <a:off x="2460" y="1824"/>
              <a:ext cx="190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4" name="Oval 60"/>
            <p:cNvSpPr>
              <a:spLocks noChangeArrowheads="1"/>
            </p:cNvSpPr>
            <p:nvPr/>
          </p:nvSpPr>
          <p:spPr bwMode="auto">
            <a:xfrm>
              <a:off x="2250" y="1618"/>
              <a:ext cx="624" cy="61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5" name="Oval 61"/>
            <p:cNvSpPr>
              <a:spLocks noChangeArrowheads="1"/>
            </p:cNvSpPr>
            <p:nvPr/>
          </p:nvSpPr>
          <p:spPr bwMode="auto">
            <a:xfrm>
              <a:off x="2486" y="154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6" name="Text Box 62"/>
            <p:cNvSpPr txBox="1">
              <a:spLocks noChangeArrowheads="1"/>
            </p:cNvSpPr>
            <p:nvPr/>
          </p:nvSpPr>
          <p:spPr bwMode="auto">
            <a:xfrm>
              <a:off x="2400" y="1410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</a:rPr>
                <a:t>-</a:t>
              </a:r>
            </a:p>
          </p:txBody>
        </p:sp>
      </p:grpSp>
      <p:sp>
        <p:nvSpPr>
          <p:cNvPr id="16447" name="Line 63"/>
          <p:cNvSpPr>
            <a:spLocks noChangeShapeType="1"/>
          </p:cNvSpPr>
          <p:nvPr/>
        </p:nvSpPr>
        <p:spPr bwMode="auto">
          <a:xfrm>
            <a:off x="8382000" y="5181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8" name="Text Box 64"/>
          <p:cNvSpPr txBox="1">
            <a:spLocks noChangeArrowheads="1"/>
          </p:cNvSpPr>
          <p:nvPr/>
        </p:nvSpPr>
        <p:spPr bwMode="auto">
          <a:xfrm>
            <a:off x="8839200" y="51054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</a:t>
            </a:r>
          </a:p>
        </p:txBody>
      </p:sp>
      <p:grpSp>
        <p:nvGrpSpPr>
          <p:cNvPr id="16449" name="Group 65"/>
          <p:cNvGrpSpPr>
            <a:grpSpLocks/>
          </p:cNvGrpSpPr>
          <p:nvPr/>
        </p:nvGrpSpPr>
        <p:grpSpPr bwMode="auto">
          <a:xfrm>
            <a:off x="5503545" y="2270126"/>
            <a:ext cx="3429000" cy="930275"/>
            <a:chOff x="2544" y="1344"/>
            <a:chExt cx="2160" cy="586"/>
          </a:xfrm>
        </p:grpSpPr>
        <p:graphicFrame>
          <p:nvGraphicFramePr>
            <p:cNvPr id="16450" name="Object 66"/>
            <p:cNvGraphicFramePr>
              <a:graphicFrameLocks noChangeAspect="1"/>
            </p:cNvGraphicFramePr>
            <p:nvPr/>
          </p:nvGraphicFramePr>
          <p:xfrm>
            <a:off x="2928" y="1344"/>
            <a:ext cx="1248" cy="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5" name="Equation" r:id="rId5" imgW="1320480" imgH="419040" progId="Equation.3">
                    <p:embed/>
                  </p:oleObj>
                </mc:Choice>
                <mc:Fallback>
                  <p:oleObj name="Equation" r:id="rId5" imgW="1320480" imgH="419040" progId="Equation.3">
                    <p:embed/>
                    <p:pic>
                      <p:nvPicPr>
                        <p:cNvPr id="0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1344"/>
                          <a:ext cx="1248" cy="3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52" name="Text Box 68"/>
            <p:cNvSpPr txBox="1">
              <a:spLocks noChangeArrowheads="1"/>
            </p:cNvSpPr>
            <p:nvPr/>
          </p:nvSpPr>
          <p:spPr bwMode="auto">
            <a:xfrm>
              <a:off x="2544" y="1680"/>
              <a:ext cx="2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Screened Coulomb attraction</a:t>
              </a:r>
            </a:p>
          </p:txBody>
        </p:sp>
      </p:grpSp>
      <p:grpSp>
        <p:nvGrpSpPr>
          <p:cNvPr id="16453" name="Group 69"/>
          <p:cNvGrpSpPr>
            <a:grpSpLocks/>
          </p:cNvGrpSpPr>
          <p:nvPr/>
        </p:nvGrpSpPr>
        <p:grpSpPr bwMode="auto">
          <a:xfrm>
            <a:off x="1752601" y="3733800"/>
            <a:ext cx="2024063" cy="2743200"/>
            <a:chOff x="144" y="2352"/>
            <a:chExt cx="1275" cy="1728"/>
          </a:xfrm>
        </p:grpSpPr>
        <p:graphicFrame>
          <p:nvGraphicFramePr>
            <p:cNvPr id="16454" name="Object 70"/>
            <p:cNvGraphicFramePr>
              <a:graphicFrameLocks noChangeAspect="1"/>
            </p:cNvGraphicFramePr>
            <p:nvPr/>
          </p:nvGraphicFramePr>
          <p:xfrm>
            <a:off x="144" y="2352"/>
            <a:ext cx="1275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6" name="Image" r:id="rId7" imgW="1216154" imgH="1311833" progId="Photoshop.Image.10">
                    <p:embed/>
                  </p:oleObj>
                </mc:Choice>
                <mc:Fallback>
                  <p:oleObj name="Image" r:id="rId7" imgW="1216154" imgH="1311833" progId="Photoshop.Image.10">
                    <p:embed/>
                    <p:pic>
                      <p:nvPicPr>
                        <p:cNvPr id="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2352"/>
                          <a:ext cx="1275" cy="1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55" name="Text Box 71"/>
            <p:cNvSpPr txBox="1">
              <a:spLocks noChangeArrowheads="1"/>
            </p:cNvSpPr>
            <p:nvPr/>
          </p:nvSpPr>
          <p:spPr bwMode="auto">
            <a:xfrm>
              <a:off x="240" y="3792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J. Hubbard</a:t>
              </a:r>
            </a:p>
          </p:txBody>
        </p:sp>
      </p:grpSp>
      <p:grpSp>
        <p:nvGrpSpPr>
          <p:cNvPr id="16456" name="Group 72"/>
          <p:cNvGrpSpPr>
            <a:grpSpLocks/>
          </p:cNvGrpSpPr>
          <p:nvPr/>
        </p:nvGrpSpPr>
        <p:grpSpPr bwMode="auto">
          <a:xfrm>
            <a:off x="4131945" y="5456237"/>
            <a:ext cx="4191000" cy="723900"/>
            <a:chOff x="1536" y="3238"/>
            <a:chExt cx="2640" cy="456"/>
          </a:xfrm>
        </p:grpSpPr>
        <p:graphicFrame>
          <p:nvGraphicFramePr>
            <p:cNvPr id="16457" name="Object 73"/>
            <p:cNvGraphicFramePr>
              <a:graphicFrameLocks noChangeAspect="1"/>
            </p:cNvGraphicFramePr>
            <p:nvPr/>
          </p:nvGraphicFramePr>
          <p:xfrm>
            <a:off x="3576" y="3238"/>
            <a:ext cx="600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7" name="Equation" r:id="rId9" imgW="634680" imgH="482400" progId="Equation.3">
                    <p:embed/>
                  </p:oleObj>
                </mc:Choice>
                <mc:Fallback>
                  <p:oleObj name="Equation" r:id="rId9" imgW="634680" imgH="482400" progId="Equation.3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6" y="3238"/>
                          <a:ext cx="600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58" name="Text Box 74"/>
            <p:cNvSpPr txBox="1">
              <a:spLocks noChangeArrowheads="1"/>
            </p:cNvSpPr>
            <p:nvPr/>
          </p:nvSpPr>
          <p:spPr bwMode="auto">
            <a:xfrm>
              <a:off x="1536" y="3312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</a:rPr>
                <a:t>Hubbard intra-atomic energy</a:t>
              </a:r>
            </a:p>
          </p:txBody>
        </p:sp>
      </p:grpSp>
      <p:sp>
        <p:nvSpPr>
          <p:cNvPr id="16460" name="Rectangle 76"/>
          <p:cNvSpPr>
            <a:spLocks noChangeArrowheads="1"/>
          </p:cNvSpPr>
          <p:nvPr/>
        </p:nvSpPr>
        <p:spPr bwMode="auto">
          <a:xfrm>
            <a:off x="4191000" y="152401"/>
            <a:ext cx="5257800" cy="51911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tint val="1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Mott (Correlated) Insulators</a:t>
            </a:r>
          </a:p>
        </p:txBody>
      </p:sp>
      <p:grpSp>
        <p:nvGrpSpPr>
          <p:cNvPr id="16461" name="Group 77"/>
          <p:cNvGrpSpPr>
            <a:grpSpLocks/>
          </p:cNvGrpSpPr>
          <p:nvPr/>
        </p:nvGrpSpPr>
        <p:grpSpPr bwMode="auto">
          <a:xfrm>
            <a:off x="7086600" y="3733801"/>
            <a:ext cx="533400" cy="519113"/>
            <a:chOff x="3462" y="720"/>
            <a:chExt cx="336" cy="327"/>
          </a:xfrm>
        </p:grpSpPr>
        <p:sp>
          <p:nvSpPr>
            <p:cNvPr id="16462" name="Oval 78"/>
            <p:cNvSpPr>
              <a:spLocks noChangeArrowheads="1"/>
            </p:cNvSpPr>
            <p:nvPr/>
          </p:nvSpPr>
          <p:spPr bwMode="auto">
            <a:xfrm>
              <a:off x="3548" y="85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3" name="Text Box 79"/>
            <p:cNvSpPr txBox="1">
              <a:spLocks noChangeArrowheads="1"/>
            </p:cNvSpPr>
            <p:nvPr/>
          </p:nvSpPr>
          <p:spPr bwMode="auto">
            <a:xfrm>
              <a:off x="3462" y="720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</a:rPr>
                <a:t>-</a:t>
              </a:r>
            </a:p>
          </p:txBody>
        </p:sp>
      </p:grpSp>
      <p:sp>
        <p:nvSpPr>
          <p:cNvPr id="16464" name="Text Box 80"/>
          <p:cNvSpPr txBox="1">
            <a:spLocks noChangeArrowheads="1"/>
          </p:cNvSpPr>
          <p:nvPr/>
        </p:nvSpPr>
        <p:spPr bwMode="auto">
          <a:xfrm>
            <a:off x="1752600" y="3260726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Nobel Laureate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301 C 0.01076 -0.00371 0.0184 -0.0044 0.03142 -0.00301 C 0.04444 -0.00162 0.06285 0.00208 0.08142 0.00579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42 0.0081 C 0.05868 0.00602 0.03646 0.00393 0.02326 0.00185 C 0.01024 -0.00023 0.00642 -0.00232 0.00312 -0.0044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6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301 C 0.01076 -0.00371 0.0184 -0.0044 0.03142 -0.00301 C 0.04444 -0.00162 0.06285 0.00208 0.08142 0.00579 " pathEditMode="relative" rAng="0" ptsTypes="aaA">
                                      <p:cBhvr>
                                        <p:cTn id="40" dur="3000" fill="hold"/>
                                        <p:tgtEl>
                                          <p:spTgt spid="16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42 0.0081 C 0.05868 0.00602 0.03646 0.00393 0.02326 0.00185 C 0.01024 -0.00023 0.00642 -0.00232 0.00312 -0.0044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16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62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2" grpId="0"/>
      <p:bldP spid="16433" grpId="0" animBg="1"/>
      <p:bldP spid="16434" grpId="0" animBg="1"/>
      <p:bldP spid="16447" grpId="0" animBg="1"/>
      <p:bldP spid="164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6003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4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2438400" y="228600"/>
            <a:ext cx="7467600" cy="52322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tint val="9412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First Order Metal-insulator Transition in VO</a:t>
            </a:r>
            <a:r>
              <a:rPr lang="en-US" sz="2800" b="1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752600" y="6035676"/>
            <a:ext cx="1905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Monoclinic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insulator</a:t>
            </a: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1738313" y="3673475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3638550"/>
            <a:ext cx="23145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214153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4191000" y="6035676"/>
            <a:ext cx="152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Rutile metal</a:t>
            </a: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5867400" y="6186488"/>
            <a:ext cx="440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V.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Eyert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Ann. Phys. (Leipzig) 11, 650 (2002)</a:t>
            </a:r>
          </a:p>
        </p:txBody>
      </p:sp>
      <p:graphicFrame>
        <p:nvGraphicFramePr>
          <p:cNvPr id="99341" name="Object 13"/>
          <p:cNvGraphicFramePr>
            <a:graphicFrameLocks noGrp="1" noChangeAspect="1"/>
          </p:cNvGraphicFramePr>
          <p:nvPr>
            <p:ph/>
          </p:nvPr>
        </p:nvGraphicFramePr>
        <p:xfrm>
          <a:off x="2362200" y="803276"/>
          <a:ext cx="3200400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9" r:id="rId6" imgW="2780640" imgH="3134520" progId="">
                  <p:embed/>
                </p:oleObj>
              </mc:Choice>
              <mc:Fallback>
                <p:oleObj r:id="rId6" imgW="2780640" imgH="3134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803276"/>
                        <a:ext cx="3200400" cy="285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2362200" y="1143001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Insulator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4572000" y="2574926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Metal</a:t>
            </a:r>
          </a:p>
        </p:txBody>
      </p:sp>
      <p:sp>
        <p:nvSpPr>
          <p:cNvPr id="99345" name="Line 17"/>
          <p:cNvSpPr>
            <a:spLocks noChangeShapeType="1"/>
          </p:cNvSpPr>
          <p:nvPr/>
        </p:nvSpPr>
        <p:spPr bwMode="auto">
          <a:xfrm>
            <a:off x="4419600" y="1905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46" name="Text Box 18"/>
          <p:cNvSpPr txBox="1">
            <a:spLocks noChangeArrowheads="1"/>
          </p:cNvSpPr>
          <p:nvPr/>
        </p:nvSpPr>
        <p:spPr bwMode="auto">
          <a:xfrm>
            <a:off x="1981200" y="32004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1946275" y="2667001"/>
            <a:ext cx="4507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10</a:t>
            </a:r>
            <a:r>
              <a:rPr lang="en-US" sz="1400" baseline="3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9348" name="Text Box 20"/>
          <p:cNvSpPr txBox="1">
            <a:spLocks noChangeArrowheads="1"/>
          </p:cNvSpPr>
          <p:nvPr/>
        </p:nvSpPr>
        <p:spPr bwMode="auto">
          <a:xfrm>
            <a:off x="1952625" y="2089151"/>
            <a:ext cx="4507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10</a:t>
            </a:r>
            <a:r>
              <a:rPr lang="en-US" sz="1400" baseline="30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9349" name="Text Box 21"/>
          <p:cNvSpPr txBox="1">
            <a:spLocks noChangeArrowheads="1"/>
          </p:cNvSpPr>
          <p:nvPr/>
        </p:nvSpPr>
        <p:spPr bwMode="auto">
          <a:xfrm>
            <a:off x="1952625" y="1536701"/>
            <a:ext cx="4507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10</a:t>
            </a:r>
            <a:r>
              <a:rPr lang="en-US" sz="1400" baseline="30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99350" name="Text Box 22"/>
          <p:cNvSpPr txBox="1">
            <a:spLocks noChangeArrowheads="1"/>
          </p:cNvSpPr>
          <p:nvPr/>
        </p:nvSpPr>
        <p:spPr bwMode="auto">
          <a:xfrm>
            <a:off x="1952625" y="990601"/>
            <a:ext cx="4507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10</a:t>
            </a:r>
            <a:r>
              <a:rPr lang="en-US" sz="1400" baseline="30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99351" name="Text Box 23"/>
          <p:cNvSpPr txBox="1">
            <a:spLocks noChangeArrowheads="1"/>
          </p:cNvSpPr>
          <p:nvPr/>
        </p:nvSpPr>
        <p:spPr bwMode="auto">
          <a:xfrm>
            <a:off x="1624012" y="774248"/>
            <a:ext cx="1347788" cy="263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" tIns="9144" rIns="9144" bIns="9144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Resistance</a:t>
            </a:r>
            <a:r>
              <a:rPr lang="en-US" sz="1600" b="1" dirty="0">
                <a:solidFill>
                  <a:srgbClr val="000000"/>
                </a:solidFill>
                <a:latin typeface="Symbol" pitchFamily="18" charset="2"/>
              </a:rPr>
              <a:t> W </a:t>
            </a:r>
            <a:endParaRPr lang="en-US" sz="1600" b="1" baseline="30000" dirty="0">
              <a:solidFill>
                <a:srgbClr val="000000"/>
              </a:solidFill>
            </a:endParaRPr>
          </a:p>
        </p:txBody>
      </p:sp>
      <p:sp>
        <p:nvSpPr>
          <p:cNvPr id="99352" name="Line 24"/>
          <p:cNvSpPr>
            <a:spLocks noChangeShapeType="1"/>
          </p:cNvSpPr>
          <p:nvPr/>
        </p:nvSpPr>
        <p:spPr bwMode="auto">
          <a:xfrm flipV="1">
            <a:off x="3810000" y="1981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53" name="Text Box 25"/>
          <p:cNvSpPr txBox="1">
            <a:spLocks noChangeArrowheads="1"/>
          </p:cNvSpPr>
          <p:nvPr/>
        </p:nvSpPr>
        <p:spPr bwMode="auto">
          <a:xfrm>
            <a:off x="5362575" y="3352801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(K)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15000" y="935038"/>
            <a:ext cx="4753248" cy="2036763"/>
            <a:chOff x="4191000" y="935037"/>
            <a:chExt cx="4753248" cy="2036763"/>
          </a:xfrm>
        </p:grpSpPr>
        <p:pic>
          <p:nvPicPr>
            <p:cNvPr id="99404" name="Picture 7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1297214"/>
              <a:ext cx="4753248" cy="167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562600" y="935037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Band diagram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781800" y="3236656"/>
            <a:ext cx="281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Nature of the        energy gap ?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V-V dimerization (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Peierls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instability)</a:t>
            </a:r>
          </a:p>
          <a:p>
            <a:pPr algn="ctr"/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Electronic correlations (Mott physics)</a:t>
            </a:r>
          </a:p>
        </p:txBody>
      </p:sp>
    </p:spTree>
    <p:extLst>
      <p:ext uri="{BB962C8B-B14F-4D97-AF65-F5344CB8AC3E}">
        <p14:creationId xmlns:p14="http://schemas.microsoft.com/office/powerpoint/2010/main" val="156111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8" grpId="0"/>
      <p:bldP spid="9933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419600" y="601980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Bednorz &amp; Muller, Rev. Mod. Phys. 60, 585 (1988)</a:t>
            </a:r>
          </a:p>
        </p:txBody>
      </p:sp>
      <p:pic>
        <p:nvPicPr>
          <p:cNvPr id="4098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"/>
            <a:ext cx="6096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003" name="Group 43"/>
          <p:cNvGrpSpPr>
            <a:grpSpLocks/>
          </p:cNvGrpSpPr>
          <p:nvPr/>
        </p:nvGrpSpPr>
        <p:grpSpPr bwMode="auto">
          <a:xfrm>
            <a:off x="4114801" y="3200400"/>
            <a:ext cx="1585913" cy="2362200"/>
            <a:chOff x="1632" y="2112"/>
            <a:chExt cx="999" cy="1488"/>
          </a:xfrm>
        </p:grpSpPr>
        <p:sp>
          <p:nvSpPr>
            <p:cNvPr id="40987" name="Line 27"/>
            <p:cNvSpPr>
              <a:spLocks noChangeShapeType="1"/>
            </p:cNvSpPr>
            <p:nvPr/>
          </p:nvSpPr>
          <p:spPr bwMode="auto">
            <a:xfrm flipV="1">
              <a:off x="2628" y="2784"/>
              <a:ext cx="0" cy="816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 flipH="1" flipV="1">
              <a:off x="2295" y="2352"/>
              <a:ext cx="336" cy="43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Text Box 29"/>
            <p:cNvSpPr txBox="1">
              <a:spLocks noChangeArrowheads="1"/>
            </p:cNvSpPr>
            <p:nvPr/>
          </p:nvSpPr>
          <p:spPr bwMode="auto">
            <a:xfrm>
              <a:off x="1632" y="2112"/>
              <a:ext cx="7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CC0000"/>
                  </a:solidFill>
                </a:rPr>
                <a:t>GL theory (1950)</a:t>
              </a:r>
            </a:p>
          </p:txBody>
        </p:sp>
      </p:grpSp>
      <p:grpSp>
        <p:nvGrpSpPr>
          <p:cNvPr id="41004" name="Group 44"/>
          <p:cNvGrpSpPr>
            <a:grpSpLocks/>
          </p:cNvGrpSpPr>
          <p:nvPr/>
        </p:nvGrpSpPr>
        <p:grpSpPr bwMode="auto">
          <a:xfrm>
            <a:off x="4605338" y="2405064"/>
            <a:ext cx="1524000" cy="3309937"/>
            <a:chOff x="1941" y="1611"/>
            <a:chExt cx="960" cy="2085"/>
          </a:xfrm>
        </p:grpSpPr>
        <p:sp>
          <p:nvSpPr>
            <p:cNvPr id="40990" name="Line 30"/>
            <p:cNvSpPr>
              <a:spLocks noChangeShapeType="1"/>
            </p:cNvSpPr>
            <p:nvPr/>
          </p:nvSpPr>
          <p:spPr bwMode="auto">
            <a:xfrm flipV="1">
              <a:off x="2832" y="2400"/>
              <a:ext cx="0" cy="1296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Line 31"/>
            <p:cNvSpPr>
              <a:spLocks noChangeShapeType="1"/>
            </p:cNvSpPr>
            <p:nvPr/>
          </p:nvSpPr>
          <p:spPr bwMode="auto">
            <a:xfrm flipH="1" flipV="1">
              <a:off x="2496" y="1968"/>
              <a:ext cx="336" cy="43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Text Box 32"/>
            <p:cNvSpPr txBox="1">
              <a:spLocks noChangeArrowheads="1"/>
            </p:cNvSpPr>
            <p:nvPr/>
          </p:nvSpPr>
          <p:spPr bwMode="auto">
            <a:xfrm>
              <a:off x="1941" y="1611"/>
              <a:ext cx="96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CC0000"/>
                  </a:solidFill>
                </a:rPr>
                <a:t>BCS theory (1956-57)</a:t>
              </a:r>
            </a:p>
          </p:txBody>
        </p:sp>
      </p:grpSp>
      <p:grpSp>
        <p:nvGrpSpPr>
          <p:cNvPr id="40999" name="Group 39"/>
          <p:cNvGrpSpPr>
            <a:grpSpLocks/>
          </p:cNvGrpSpPr>
          <p:nvPr/>
        </p:nvGrpSpPr>
        <p:grpSpPr bwMode="auto">
          <a:xfrm>
            <a:off x="7315200" y="3810000"/>
            <a:ext cx="838200" cy="762000"/>
            <a:chOff x="3648" y="2496"/>
            <a:chExt cx="528" cy="480"/>
          </a:xfrm>
        </p:grpSpPr>
        <p:sp>
          <p:nvSpPr>
            <p:cNvPr id="40997" name="Text Box 37"/>
            <p:cNvSpPr txBox="1">
              <a:spLocks noChangeArrowheads="1"/>
            </p:cNvSpPr>
            <p:nvPr/>
          </p:nvSpPr>
          <p:spPr bwMode="auto">
            <a:xfrm>
              <a:off x="3648" y="2610"/>
              <a:ext cx="5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MgB</a:t>
              </a:r>
              <a:r>
                <a:rPr lang="en-US" sz="1600" baseline="-25000"/>
                <a:t>2</a:t>
              </a:r>
              <a:r>
                <a:rPr lang="en-US" sz="1600"/>
                <a:t> (2001)</a:t>
              </a:r>
            </a:p>
          </p:txBody>
        </p:sp>
        <p:sp>
          <p:nvSpPr>
            <p:cNvPr id="40998" name="Oval 38"/>
            <p:cNvSpPr>
              <a:spLocks noChangeArrowheads="1"/>
            </p:cNvSpPr>
            <p:nvPr/>
          </p:nvSpPr>
          <p:spPr bwMode="auto">
            <a:xfrm>
              <a:off x="3984" y="24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02" name="Group 42"/>
          <p:cNvGrpSpPr>
            <a:grpSpLocks/>
          </p:cNvGrpSpPr>
          <p:nvPr/>
        </p:nvGrpSpPr>
        <p:grpSpPr bwMode="auto">
          <a:xfrm>
            <a:off x="7515225" y="4997450"/>
            <a:ext cx="1276350" cy="1174750"/>
            <a:chOff x="3774" y="3244"/>
            <a:chExt cx="804" cy="740"/>
          </a:xfrm>
        </p:grpSpPr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>
              <a:off x="3774" y="3715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 flipV="1">
              <a:off x="4224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Text Box 13"/>
            <p:cNvSpPr txBox="1">
              <a:spLocks noChangeArrowheads="1"/>
            </p:cNvSpPr>
            <p:nvPr/>
          </p:nvSpPr>
          <p:spPr bwMode="auto">
            <a:xfrm>
              <a:off x="4032" y="3753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CC"/>
                  </a:solidFill>
                </a:rPr>
                <a:t>2006</a:t>
              </a:r>
            </a:p>
          </p:txBody>
        </p:sp>
        <p:grpSp>
          <p:nvGrpSpPr>
            <p:cNvPr id="40974" name="Group 14"/>
            <p:cNvGrpSpPr>
              <a:grpSpLocks/>
            </p:cNvGrpSpPr>
            <p:nvPr/>
          </p:nvGrpSpPr>
          <p:grpSpPr bwMode="auto">
            <a:xfrm>
              <a:off x="3906" y="3244"/>
              <a:ext cx="672" cy="317"/>
              <a:chOff x="2180" y="3273"/>
              <a:chExt cx="672" cy="317"/>
            </a:xfrm>
          </p:grpSpPr>
          <p:sp>
            <p:nvSpPr>
              <p:cNvPr id="40975" name="Oval 15"/>
              <p:cNvSpPr>
                <a:spLocks noChangeArrowheads="1"/>
              </p:cNvSpPr>
              <p:nvPr/>
            </p:nvSpPr>
            <p:spPr bwMode="auto">
              <a:xfrm>
                <a:off x="2448" y="3494"/>
                <a:ext cx="96" cy="96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6" name="Text Box 16"/>
              <p:cNvSpPr txBox="1">
                <a:spLocks noChangeArrowheads="1"/>
              </p:cNvSpPr>
              <p:nvPr/>
            </p:nvSpPr>
            <p:spPr bwMode="auto">
              <a:xfrm>
                <a:off x="2180" y="3273"/>
                <a:ext cx="6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/>
                  <a:t>LaFePO</a:t>
                </a:r>
              </a:p>
            </p:txBody>
          </p:sp>
        </p:grpSp>
      </p:grpSp>
      <p:grpSp>
        <p:nvGrpSpPr>
          <p:cNvPr id="41001" name="Group 41"/>
          <p:cNvGrpSpPr>
            <a:grpSpLocks/>
          </p:cNvGrpSpPr>
          <p:nvPr/>
        </p:nvGrpSpPr>
        <p:grpSpPr bwMode="auto">
          <a:xfrm>
            <a:off x="8001000" y="4010026"/>
            <a:ext cx="1981200" cy="581025"/>
            <a:chOff x="4080" y="2622"/>
            <a:chExt cx="1248" cy="366"/>
          </a:xfrm>
        </p:grpSpPr>
        <p:sp>
          <p:nvSpPr>
            <p:cNvPr id="40978" name="Oval 18"/>
            <p:cNvSpPr>
              <a:spLocks noChangeArrowheads="1"/>
            </p:cNvSpPr>
            <p:nvPr/>
          </p:nvSpPr>
          <p:spPr bwMode="auto">
            <a:xfrm>
              <a:off x="4254" y="2841"/>
              <a:ext cx="96" cy="96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Rectangle 19"/>
            <p:cNvSpPr>
              <a:spLocks noChangeArrowheads="1"/>
            </p:cNvSpPr>
            <p:nvPr/>
          </p:nvSpPr>
          <p:spPr bwMode="auto">
            <a:xfrm>
              <a:off x="4080" y="2622"/>
              <a:ext cx="124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LaO</a:t>
              </a:r>
              <a:r>
                <a:rPr lang="en-US" sz="1600" baseline="-25000"/>
                <a:t>1-x</a:t>
              </a:r>
              <a:r>
                <a:rPr lang="en-US" sz="1600"/>
                <a:t>F</a:t>
              </a:r>
              <a:r>
                <a:rPr lang="en-US" sz="1600" baseline="-25000"/>
                <a:t>x</a:t>
              </a:r>
              <a:r>
                <a:rPr lang="en-US" sz="1600"/>
                <a:t>FeAs (2008)</a:t>
              </a:r>
            </a:p>
          </p:txBody>
        </p:sp>
      </p:grpSp>
      <p:grpSp>
        <p:nvGrpSpPr>
          <p:cNvPr id="41000" name="Group 40"/>
          <p:cNvGrpSpPr>
            <a:grpSpLocks/>
          </p:cNvGrpSpPr>
          <p:nvPr/>
        </p:nvGrpSpPr>
        <p:grpSpPr bwMode="auto">
          <a:xfrm>
            <a:off x="8229600" y="4572000"/>
            <a:ext cx="1905000" cy="533400"/>
            <a:chOff x="4074" y="1728"/>
            <a:chExt cx="1200" cy="336"/>
          </a:xfrm>
        </p:grpSpPr>
        <p:sp>
          <p:nvSpPr>
            <p:cNvPr id="40982" name="Oval 22"/>
            <p:cNvSpPr>
              <a:spLocks noChangeArrowheads="1"/>
            </p:cNvSpPr>
            <p:nvPr/>
          </p:nvSpPr>
          <p:spPr bwMode="auto">
            <a:xfrm>
              <a:off x="4251" y="1968"/>
              <a:ext cx="96" cy="96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Rectangle 23"/>
            <p:cNvSpPr>
              <a:spLocks noChangeArrowheads="1"/>
            </p:cNvSpPr>
            <p:nvPr/>
          </p:nvSpPr>
          <p:spPr bwMode="auto">
            <a:xfrm>
              <a:off x="4074" y="1728"/>
              <a:ext cx="120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FeSe</a:t>
              </a:r>
              <a:r>
                <a:rPr lang="en-US" sz="1600" baseline="-25000"/>
                <a:t>x</a:t>
              </a:r>
              <a:r>
                <a:rPr lang="en-US" sz="1600"/>
                <a:t>Te</a:t>
              </a:r>
              <a:r>
                <a:rPr lang="en-US" sz="1600" baseline="-25000"/>
                <a:t>1-x</a:t>
              </a:r>
              <a:r>
                <a:rPr lang="en-US" sz="1600"/>
                <a:t>   (2009)</a:t>
              </a:r>
            </a:p>
          </p:txBody>
        </p:sp>
      </p:grpSp>
      <p:grpSp>
        <p:nvGrpSpPr>
          <p:cNvPr id="41005" name="Group 45"/>
          <p:cNvGrpSpPr>
            <a:grpSpLocks/>
          </p:cNvGrpSpPr>
          <p:nvPr/>
        </p:nvGrpSpPr>
        <p:grpSpPr bwMode="auto">
          <a:xfrm>
            <a:off x="8143875" y="2743201"/>
            <a:ext cx="1905000" cy="581025"/>
            <a:chOff x="4074" y="1728"/>
            <a:chExt cx="1200" cy="366"/>
          </a:xfrm>
        </p:grpSpPr>
        <p:sp>
          <p:nvSpPr>
            <p:cNvPr id="41006" name="Oval 46"/>
            <p:cNvSpPr>
              <a:spLocks noChangeArrowheads="1"/>
            </p:cNvSpPr>
            <p:nvPr/>
          </p:nvSpPr>
          <p:spPr bwMode="auto">
            <a:xfrm>
              <a:off x="4251" y="1968"/>
              <a:ext cx="96" cy="96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7" name="Rectangle 47"/>
            <p:cNvSpPr>
              <a:spLocks noChangeArrowheads="1"/>
            </p:cNvSpPr>
            <p:nvPr/>
          </p:nvSpPr>
          <p:spPr bwMode="auto">
            <a:xfrm>
              <a:off x="4074" y="1728"/>
              <a:ext cx="12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SmO</a:t>
              </a:r>
              <a:r>
                <a:rPr lang="en-US" sz="1600" baseline="-25000"/>
                <a:t>1</a:t>
              </a:r>
              <a:r>
                <a:rPr lang="en-US" sz="1600" i="1" baseline="-25000"/>
                <a:t>-</a:t>
              </a:r>
              <a:r>
                <a:rPr lang="en-US" sz="1600" baseline="-25000"/>
                <a:t>x</a:t>
              </a:r>
              <a:r>
                <a:rPr lang="en-US" sz="1600"/>
                <a:t>F</a:t>
              </a:r>
              <a:r>
                <a:rPr lang="en-US" sz="1600" baseline="-25000"/>
                <a:t>x</a:t>
              </a:r>
              <a:r>
                <a:rPr lang="en-US" sz="1600"/>
                <a:t>FeAs (2008)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00200" y="5943601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C00000"/>
                </a:solidFill>
              </a:rPr>
              <a:t>Kammerlingh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Onnes</a:t>
            </a:r>
            <a:r>
              <a:rPr lang="en-US" sz="1600" dirty="0">
                <a:solidFill>
                  <a:srgbClr val="C00000"/>
                </a:solidFill>
              </a:rPr>
              <a:t> discovers superconductivity in Hg in 1911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152775" y="90488"/>
            <a:ext cx="5638800" cy="46166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tint val="12549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A brief history of superconductivity</a:t>
            </a:r>
          </a:p>
        </p:txBody>
      </p:sp>
    </p:spTree>
    <p:extLst>
      <p:ext uri="{BB962C8B-B14F-4D97-AF65-F5344CB8AC3E}">
        <p14:creationId xmlns:p14="http://schemas.microsoft.com/office/powerpoint/2010/main" val="397856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6400800" y="974725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6019800" y="3613151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</a:rPr>
              <a:t>150 K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6781800" y="1276350"/>
            <a:ext cx="3048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u="sng"/>
              <a:t>122-Arsenides</a:t>
            </a:r>
          </a:p>
        </p:txBody>
      </p:sp>
      <p:pic>
        <p:nvPicPr>
          <p:cNvPr id="13356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2133600"/>
            <a:ext cx="4419600" cy="33670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7162800" y="1733551"/>
            <a:ext cx="2286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CC0000"/>
                </a:solidFill>
              </a:rPr>
              <a:t>Ba(Fe</a:t>
            </a:r>
            <a:r>
              <a:rPr lang="en-US" altLang="en-US" sz="2000" baseline="-25000">
                <a:solidFill>
                  <a:srgbClr val="CC0000"/>
                </a:solidFill>
              </a:rPr>
              <a:t>1-x</a:t>
            </a:r>
            <a:r>
              <a:rPr lang="en-US" altLang="en-US" sz="2000">
                <a:solidFill>
                  <a:srgbClr val="CC0000"/>
                </a:solidFill>
              </a:rPr>
              <a:t>Co</a:t>
            </a:r>
            <a:r>
              <a:rPr lang="en-US" altLang="en-US" sz="2000" baseline="-25000">
                <a:solidFill>
                  <a:srgbClr val="CC0000"/>
                </a:solidFill>
              </a:rPr>
              <a:t>x</a:t>
            </a:r>
            <a:r>
              <a:rPr lang="en-US" altLang="en-US" sz="2000">
                <a:solidFill>
                  <a:srgbClr val="CC0000"/>
                </a:solidFill>
              </a:rPr>
              <a:t>)</a:t>
            </a:r>
            <a:r>
              <a:rPr lang="en-US" altLang="en-US" sz="2000" baseline="-25000">
                <a:solidFill>
                  <a:srgbClr val="CC0000"/>
                </a:solidFill>
              </a:rPr>
              <a:t>2</a:t>
            </a:r>
            <a:r>
              <a:rPr lang="en-US" altLang="en-US" sz="2000">
                <a:solidFill>
                  <a:srgbClr val="CC0000"/>
                </a:solidFill>
              </a:rPr>
              <a:t>As</a:t>
            </a:r>
            <a:r>
              <a:rPr lang="en-US" altLang="en-US" sz="2000" baseline="-2500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13361" name="Text Box 49"/>
          <p:cNvSpPr txBox="1">
            <a:spLocks noChangeArrowheads="1"/>
          </p:cNvSpPr>
          <p:nvPr/>
        </p:nvSpPr>
        <p:spPr bwMode="auto">
          <a:xfrm>
            <a:off x="2743200" y="6019801"/>
            <a:ext cx="678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CC0000"/>
                </a:solidFill>
              </a:rPr>
              <a:t>Is the normal state of the pnictides also correlated ?</a:t>
            </a:r>
          </a:p>
        </p:txBody>
      </p:sp>
      <p:sp>
        <p:nvSpPr>
          <p:cNvPr id="13362" name="Text Box 50"/>
          <p:cNvSpPr txBox="1">
            <a:spLocks noChangeArrowheads="1"/>
          </p:cNvSpPr>
          <p:nvPr/>
        </p:nvSpPr>
        <p:spPr bwMode="auto">
          <a:xfrm>
            <a:off x="6705600" y="5576888"/>
            <a:ext cx="3810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J. H. Chu </a:t>
            </a:r>
            <a:r>
              <a:rPr lang="en-US" altLang="en-US" i="1"/>
              <a:t>et al</a:t>
            </a:r>
            <a:r>
              <a:rPr lang="en-US" altLang="en-US"/>
              <a:t>., arXiv:0811.2463 </a:t>
            </a:r>
          </a:p>
        </p:txBody>
      </p:sp>
      <p:grpSp>
        <p:nvGrpSpPr>
          <p:cNvPr id="13379" name="Group 67"/>
          <p:cNvGrpSpPr>
            <a:grpSpLocks/>
          </p:cNvGrpSpPr>
          <p:nvPr/>
        </p:nvGrpSpPr>
        <p:grpSpPr bwMode="auto">
          <a:xfrm>
            <a:off x="1638301" y="1219200"/>
            <a:ext cx="4524375" cy="4495800"/>
            <a:chOff x="78" y="768"/>
            <a:chExt cx="2850" cy="2832"/>
          </a:xfrm>
        </p:grpSpPr>
        <p:sp>
          <p:nvSpPr>
            <p:cNvPr id="13363" name="Rectangle 51"/>
            <p:cNvSpPr>
              <a:spLocks noChangeArrowheads="1"/>
            </p:cNvSpPr>
            <p:nvPr/>
          </p:nvSpPr>
          <p:spPr bwMode="auto">
            <a:xfrm>
              <a:off x="78" y="768"/>
              <a:ext cx="2832" cy="2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4" name="Text Box 52"/>
            <p:cNvSpPr txBox="1">
              <a:spLocks noChangeArrowheads="1"/>
            </p:cNvSpPr>
            <p:nvPr/>
          </p:nvSpPr>
          <p:spPr bwMode="auto">
            <a:xfrm>
              <a:off x="624" y="76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u="sng"/>
                <a:t>Cuprate phase diagram</a:t>
              </a:r>
            </a:p>
          </p:txBody>
        </p:sp>
        <p:sp>
          <p:nvSpPr>
            <p:cNvPr id="13365" name="Line 53"/>
            <p:cNvSpPr>
              <a:spLocks noChangeShapeType="1"/>
            </p:cNvSpPr>
            <p:nvPr/>
          </p:nvSpPr>
          <p:spPr bwMode="auto">
            <a:xfrm flipV="1">
              <a:off x="680" y="1365"/>
              <a:ext cx="0" cy="19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Line 54"/>
            <p:cNvSpPr>
              <a:spLocks noChangeShapeType="1"/>
            </p:cNvSpPr>
            <p:nvPr/>
          </p:nvSpPr>
          <p:spPr bwMode="auto">
            <a:xfrm>
              <a:off x="672" y="3277"/>
              <a:ext cx="20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Text Box 55"/>
            <p:cNvSpPr txBox="1">
              <a:spLocks noChangeArrowheads="1"/>
            </p:cNvSpPr>
            <p:nvPr/>
          </p:nvSpPr>
          <p:spPr bwMode="auto">
            <a:xfrm>
              <a:off x="2256" y="3261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latin typeface="Times New Roman" panose="02020603050405020304" pitchFamily="18" charset="0"/>
                </a:rPr>
                <a:t>doping</a:t>
              </a:r>
            </a:p>
          </p:txBody>
        </p:sp>
        <p:sp>
          <p:nvSpPr>
            <p:cNvPr id="13368" name="Arc 56"/>
            <p:cNvSpPr>
              <a:spLocks/>
            </p:cNvSpPr>
            <p:nvPr/>
          </p:nvSpPr>
          <p:spPr bwMode="auto">
            <a:xfrm>
              <a:off x="688" y="1837"/>
              <a:ext cx="224" cy="14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484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84" y="0"/>
                    <a:pt x="21535" y="9600"/>
                    <a:pt x="21599" y="21484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84" y="0"/>
                    <a:pt x="21535" y="9600"/>
                    <a:pt x="21599" y="21484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9" name="Line 57"/>
            <p:cNvSpPr>
              <a:spLocks noChangeShapeType="1"/>
            </p:cNvSpPr>
            <p:nvPr/>
          </p:nvSpPr>
          <p:spPr bwMode="auto">
            <a:xfrm flipH="1">
              <a:off x="816" y="1773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Text Box 58"/>
            <p:cNvSpPr txBox="1">
              <a:spLocks noChangeArrowheads="1"/>
            </p:cNvSpPr>
            <p:nvPr/>
          </p:nvSpPr>
          <p:spPr bwMode="auto">
            <a:xfrm>
              <a:off x="1392" y="2771"/>
              <a:ext cx="14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latin typeface="Times New Roman" panose="02020603050405020304" pitchFamily="18" charset="0"/>
                </a:rPr>
                <a:t>superconductor</a:t>
              </a:r>
            </a:p>
          </p:txBody>
        </p:sp>
        <p:sp>
          <p:nvSpPr>
            <p:cNvPr id="13371" name="Line 59"/>
            <p:cNvSpPr>
              <a:spLocks noChangeShapeType="1"/>
            </p:cNvSpPr>
            <p:nvPr/>
          </p:nvSpPr>
          <p:spPr bwMode="auto">
            <a:xfrm flipH="1">
              <a:off x="1948" y="2973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Text Box 60"/>
            <p:cNvSpPr txBox="1">
              <a:spLocks noChangeArrowheads="1"/>
            </p:cNvSpPr>
            <p:nvPr/>
          </p:nvSpPr>
          <p:spPr bwMode="auto">
            <a:xfrm>
              <a:off x="528" y="1523"/>
              <a:ext cx="15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latin typeface="Times New Roman" panose="02020603050405020304" pitchFamily="18" charset="0"/>
                </a:rPr>
                <a:t>antiferromagnet</a:t>
              </a:r>
            </a:p>
          </p:txBody>
        </p:sp>
        <p:sp>
          <p:nvSpPr>
            <p:cNvPr id="13373" name="Text Box 61"/>
            <p:cNvSpPr txBox="1">
              <a:spLocks noChangeArrowheads="1"/>
            </p:cNvSpPr>
            <p:nvPr/>
          </p:nvSpPr>
          <p:spPr bwMode="auto">
            <a:xfrm>
              <a:off x="1008" y="2246"/>
              <a:ext cx="86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correlated metal</a:t>
              </a:r>
            </a:p>
          </p:txBody>
        </p:sp>
        <p:sp>
          <p:nvSpPr>
            <p:cNvPr id="13374" name="Text Box 62"/>
            <p:cNvSpPr txBox="1">
              <a:spLocks noChangeArrowheads="1"/>
            </p:cNvSpPr>
            <p:nvPr/>
          </p:nvSpPr>
          <p:spPr bwMode="auto">
            <a:xfrm rot="-5400000">
              <a:off x="-211" y="2464"/>
              <a:ext cx="14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latin typeface="Times New Roman" panose="02020603050405020304" pitchFamily="18" charset="0"/>
                </a:rPr>
                <a:t>Mott insulator </a:t>
              </a:r>
            </a:p>
          </p:txBody>
        </p:sp>
        <p:sp>
          <p:nvSpPr>
            <p:cNvPr id="13375" name="Text Box 63"/>
            <p:cNvSpPr txBox="1">
              <a:spLocks noChangeArrowheads="1"/>
            </p:cNvSpPr>
            <p:nvPr/>
          </p:nvSpPr>
          <p:spPr bwMode="auto">
            <a:xfrm>
              <a:off x="576" y="3270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3376" name="Freeform 64"/>
            <p:cNvSpPr>
              <a:spLocks/>
            </p:cNvSpPr>
            <p:nvPr/>
          </p:nvSpPr>
          <p:spPr bwMode="auto">
            <a:xfrm>
              <a:off x="987" y="3030"/>
              <a:ext cx="1152" cy="240"/>
            </a:xfrm>
            <a:custGeom>
              <a:avLst/>
              <a:gdLst>
                <a:gd name="T0" fmla="*/ 0 w 1008"/>
                <a:gd name="T1" fmla="*/ 192 h 192"/>
                <a:gd name="T2" fmla="*/ 144 w 1008"/>
                <a:gd name="T3" fmla="*/ 96 h 192"/>
                <a:gd name="T4" fmla="*/ 288 w 1008"/>
                <a:gd name="T5" fmla="*/ 48 h 192"/>
                <a:gd name="T6" fmla="*/ 528 w 1008"/>
                <a:gd name="T7" fmla="*/ 0 h 192"/>
                <a:gd name="T8" fmla="*/ 720 w 1008"/>
                <a:gd name="T9" fmla="*/ 48 h 192"/>
                <a:gd name="T10" fmla="*/ 816 w 1008"/>
                <a:gd name="T11" fmla="*/ 96 h 192"/>
                <a:gd name="T12" fmla="*/ 912 w 1008"/>
                <a:gd name="T13" fmla="*/ 144 h 192"/>
                <a:gd name="T14" fmla="*/ 1008 w 1008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8" h="192">
                  <a:moveTo>
                    <a:pt x="0" y="192"/>
                  </a:moveTo>
                  <a:cubicBezTo>
                    <a:pt x="48" y="156"/>
                    <a:pt x="96" y="120"/>
                    <a:pt x="144" y="96"/>
                  </a:cubicBezTo>
                  <a:cubicBezTo>
                    <a:pt x="192" y="72"/>
                    <a:pt x="224" y="64"/>
                    <a:pt x="288" y="48"/>
                  </a:cubicBezTo>
                  <a:cubicBezTo>
                    <a:pt x="352" y="32"/>
                    <a:pt x="456" y="0"/>
                    <a:pt x="528" y="0"/>
                  </a:cubicBezTo>
                  <a:cubicBezTo>
                    <a:pt x="600" y="0"/>
                    <a:pt x="672" y="32"/>
                    <a:pt x="720" y="48"/>
                  </a:cubicBezTo>
                  <a:cubicBezTo>
                    <a:pt x="768" y="64"/>
                    <a:pt x="784" y="80"/>
                    <a:pt x="816" y="96"/>
                  </a:cubicBezTo>
                  <a:cubicBezTo>
                    <a:pt x="848" y="112"/>
                    <a:pt x="880" y="128"/>
                    <a:pt x="912" y="144"/>
                  </a:cubicBezTo>
                  <a:cubicBezTo>
                    <a:pt x="944" y="160"/>
                    <a:pt x="984" y="184"/>
                    <a:pt x="1008" y="192"/>
                  </a:cubicBezTo>
                </a:path>
              </a:pathLst>
            </a:cu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Freeform 65"/>
            <p:cNvSpPr>
              <a:spLocks/>
            </p:cNvSpPr>
            <p:nvPr/>
          </p:nvSpPr>
          <p:spPr bwMode="auto">
            <a:xfrm>
              <a:off x="990" y="1989"/>
              <a:ext cx="576" cy="1008"/>
            </a:xfrm>
            <a:custGeom>
              <a:avLst/>
              <a:gdLst>
                <a:gd name="T0" fmla="*/ 0 w 576"/>
                <a:gd name="T1" fmla="*/ 0 h 1008"/>
                <a:gd name="T2" fmla="*/ 192 w 576"/>
                <a:gd name="T3" fmla="*/ 192 h 1008"/>
                <a:gd name="T4" fmla="*/ 288 w 576"/>
                <a:gd name="T5" fmla="*/ 336 h 1008"/>
                <a:gd name="T6" fmla="*/ 480 w 576"/>
                <a:gd name="T7" fmla="*/ 720 h 1008"/>
                <a:gd name="T8" fmla="*/ 576 w 576"/>
                <a:gd name="T9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1008">
                  <a:moveTo>
                    <a:pt x="0" y="0"/>
                  </a:moveTo>
                  <a:cubicBezTo>
                    <a:pt x="72" y="68"/>
                    <a:pt x="144" y="136"/>
                    <a:pt x="192" y="192"/>
                  </a:cubicBezTo>
                  <a:cubicBezTo>
                    <a:pt x="240" y="248"/>
                    <a:pt x="240" y="248"/>
                    <a:pt x="288" y="336"/>
                  </a:cubicBezTo>
                  <a:cubicBezTo>
                    <a:pt x="336" y="424"/>
                    <a:pt x="432" y="608"/>
                    <a:pt x="480" y="720"/>
                  </a:cubicBezTo>
                  <a:cubicBezTo>
                    <a:pt x="528" y="832"/>
                    <a:pt x="552" y="920"/>
                    <a:pt x="576" y="1008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Text Box 66"/>
            <p:cNvSpPr txBox="1">
              <a:spLocks noChangeArrowheads="1"/>
            </p:cNvSpPr>
            <p:nvPr/>
          </p:nvSpPr>
          <p:spPr bwMode="auto">
            <a:xfrm>
              <a:off x="1200" y="2016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i="1"/>
                <a:t>T</a:t>
              </a:r>
              <a:r>
                <a:rPr lang="en-US" altLang="en-US" sz="2000"/>
                <a:t>*</a:t>
              </a:r>
            </a:p>
          </p:txBody>
        </p:sp>
      </p:grpSp>
      <p:sp>
        <p:nvSpPr>
          <p:cNvPr id="13380" name="Text Box 68"/>
          <p:cNvSpPr txBox="1">
            <a:spLocks noChangeArrowheads="1"/>
          </p:cNvSpPr>
          <p:nvPr/>
        </p:nvSpPr>
        <p:spPr bwMode="auto">
          <a:xfrm rot="21600000">
            <a:off x="1609725" y="1809751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Temperature</a:t>
            </a:r>
          </a:p>
        </p:txBody>
      </p:sp>
      <p:sp>
        <p:nvSpPr>
          <p:cNvPr id="13381" name="Text Box 69"/>
          <p:cNvSpPr txBox="1">
            <a:spLocks noChangeArrowheads="1"/>
          </p:cNvSpPr>
          <p:nvPr/>
        </p:nvSpPr>
        <p:spPr bwMode="auto">
          <a:xfrm>
            <a:off x="7543800" y="3657601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/>
              <a:t>Correlated metal ?</a:t>
            </a:r>
          </a:p>
        </p:txBody>
      </p:sp>
      <p:sp>
        <p:nvSpPr>
          <p:cNvPr id="13382" name="Text Box 70"/>
          <p:cNvSpPr txBox="1">
            <a:spLocks noChangeArrowheads="1"/>
          </p:cNvSpPr>
          <p:nvPr/>
        </p:nvSpPr>
        <p:spPr bwMode="auto">
          <a:xfrm>
            <a:off x="3200400" y="166688"/>
            <a:ext cx="594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</a:rPr>
              <a:t>Cuprates and the iron pnictides</a:t>
            </a:r>
          </a:p>
        </p:txBody>
      </p:sp>
      <p:sp>
        <p:nvSpPr>
          <p:cNvPr id="13383" name="Line 71"/>
          <p:cNvSpPr>
            <a:spLocks noChangeShapeType="1"/>
          </p:cNvSpPr>
          <p:nvPr/>
        </p:nvSpPr>
        <p:spPr bwMode="auto">
          <a:xfrm>
            <a:off x="1905000" y="762000"/>
            <a:ext cx="84582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0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</TotalTime>
  <Words>1403</Words>
  <Application>Microsoft Office PowerPoint</Application>
  <PresentationFormat>Widescreen</PresentationFormat>
  <Paragraphs>417</Paragraphs>
  <Slides>22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Gill Sans</vt:lpstr>
      <vt:lpstr>Hoefler Text</vt:lpstr>
      <vt:lpstr>Symbol</vt:lpstr>
      <vt:lpstr>Times New Roman</vt:lpstr>
      <vt:lpstr>Default Design</vt:lpstr>
      <vt:lpstr>1_Default Design</vt:lpstr>
      <vt:lpstr>Equation</vt:lpstr>
      <vt:lpstr>Image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Mumtaz</dc:creator>
  <cp:lastModifiedBy>Mumtaz Qazilbash</cp:lastModifiedBy>
  <cp:revision>75</cp:revision>
  <dcterms:created xsi:type="dcterms:W3CDTF">2011-02-04T22:30:47Z</dcterms:created>
  <dcterms:modified xsi:type="dcterms:W3CDTF">2022-04-26T17:49:53Z</dcterms:modified>
</cp:coreProperties>
</file>